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notesSlides/notesSlide2.xml" ContentType="application/vnd.openxmlformats-officedocument.presentationml.notesSlide+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notesSlides/notesSlide3.xml" ContentType="application/vnd.openxmlformats-officedocument.presentationml.notesSlide+xml"/>
  <Override PartName="/ppt/tags/tag13.xml" ContentType="application/vnd.openxmlformats-officedocument.presentationml.tags+xml"/>
  <Override PartName="/ppt/tags/tag14.xml" ContentType="application/vnd.openxmlformats-officedocument.presentationml.tags+xml"/>
  <Override PartName="/ppt/notesSlides/notesSlide4.xml" ContentType="application/vnd.openxmlformats-officedocument.presentationml.notesSlide+xml"/>
  <Override PartName="/ppt/tags/tag15.xml" ContentType="application/vnd.openxmlformats-officedocument.presentationml.tags+xml"/>
  <Override PartName="/ppt/tags/tag16.xml" ContentType="application/vnd.openxmlformats-officedocument.presentationml.tags+xml"/>
  <Override PartName="/ppt/notesSlides/notesSlide5.xml" ContentType="application/vnd.openxmlformats-officedocument.presentationml.notesSlide+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notesSlides/notesSlide6.xml" ContentType="application/vnd.openxmlformats-officedocument.presentationml.notesSlide+xml"/>
  <Override PartName="/ppt/tags/tag33.xml" ContentType="application/vnd.openxmlformats-officedocument.presentationml.tags+xml"/>
  <Override PartName="/ppt/tags/tag34.xml" ContentType="application/vnd.openxmlformats-officedocument.presentationml.tags+xml"/>
  <Override PartName="/ppt/notesSlides/notesSlide7.xml" ContentType="application/vnd.openxmlformats-officedocument.presentationml.notesSlide+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notesSlides/notesSlide8.xml" ContentType="application/vnd.openxmlformats-officedocument.presentationml.notesSlide+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notesSlides/notesSlide9.xml" ContentType="application/vnd.openxmlformats-officedocument.presentationml.notesSlide+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notesSlides/notesSlide10.xml" ContentType="application/vnd.openxmlformats-officedocument.presentationml.notesSlide+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notesSlides/notesSlide11.xml" ContentType="application/vnd.openxmlformats-officedocument.presentationml.notesSlide+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notesSlides/notesSlide12.xml" ContentType="application/vnd.openxmlformats-officedocument.presentationml.notesSlide+xml"/>
  <Override PartName="/ppt/tags/tag50.xml" ContentType="application/vnd.openxmlformats-officedocument.presentationml.tags+xml"/>
  <Override PartName="/ppt/tags/tag51.xml" ContentType="application/vnd.openxmlformats-officedocument.presentationml.tags+xml"/>
  <Override PartName="/ppt/notesSlides/notesSlide13.xml" ContentType="application/vnd.openxmlformats-officedocument.presentationml.notesSlide+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notesSlides/notesSlide14.xml" ContentType="application/vnd.openxmlformats-officedocument.presentationml.notesSlide+xml"/>
  <Override PartName="/ppt/tags/tag59.xml" ContentType="application/vnd.openxmlformats-officedocument.presentationml.tags+xml"/>
  <Override PartName="/ppt/tags/tag60.xml" ContentType="application/vnd.openxmlformats-officedocument.presentationml.tags+xml"/>
  <Override PartName="/ppt/notesSlides/notesSlide15.xml" ContentType="application/vnd.openxmlformats-officedocument.presentationml.notesSlide+xml"/>
  <Override PartName="/ppt/tags/tag61.xml" ContentType="application/vnd.openxmlformats-officedocument.presentationml.tags+xml"/>
  <Override PartName="/ppt/tags/tag62.xml" ContentType="application/vnd.openxmlformats-officedocument.presentationml.tags+xml"/>
  <Override PartName="/ppt/notesSlides/notesSlide16.xml" ContentType="application/vnd.openxmlformats-officedocument.presentationml.notesSlide+xml"/>
  <Override PartName="/ppt/tags/tag63.xml" ContentType="application/vnd.openxmlformats-officedocument.presentationml.tags+xml"/>
  <Override PartName="/ppt/tags/tag64.xml" ContentType="application/vnd.openxmlformats-officedocument.presentationml.tags+xml"/>
  <Override PartName="/ppt/notesSlides/notesSlide17.xml" ContentType="application/vnd.openxmlformats-officedocument.presentationml.notesSlide+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notesSlides/notesSlide18.xml" ContentType="application/vnd.openxmlformats-officedocument.presentationml.notesSlide+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notesSlides/notesSlide19.xml" ContentType="application/vnd.openxmlformats-officedocument.presentationml.notesSlide+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0.xml" ContentType="application/vnd.openxmlformats-officedocument.presentationml.tags+xml"/>
  <Override PartName="/ppt/notesSlides/notesSlide20.xml" ContentType="application/vnd.openxmlformats-officedocument.presentationml.notesSlide+xml"/>
  <Override PartName="/ppt/tags/tag91.xml" ContentType="application/vnd.openxmlformats-officedocument.presentationml.tags+xml"/>
  <Override PartName="/ppt/tags/tag92.xml" ContentType="application/vnd.openxmlformats-officedocument.presentationml.tags+xml"/>
  <Override PartName="/ppt/notesSlides/notesSlide21.xml" ContentType="application/vnd.openxmlformats-officedocument.presentationml.notesSlide+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notesSlides/notesSlide22.xml" ContentType="application/vnd.openxmlformats-officedocument.presentationml.notesSlide+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notesSlides/notesSlide23.xml" ContentType="application/vnd.openxmlformats-officedocument.presentationml.notesSlide+xml"/>
  <Override PartName="/ppt/tags/tag99.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ppt/notesSlides/notesSlide24.xml" ContentType="application/vnd.openxmlformats-officedocument.presentationml.notesSlide+xml"/>
  <Override PartName="/ppt/tags/tag104.xml" ContentType="application/vnd.openxmlformats-officedocument.presentationml.tags+xml"/>
  <Override PartName="/ppt/tags/tag105.xml" ContentType="application/vnd.openxmlformats-officedocument.presentationml.tags+xml"/>
  <Override PartName="/ppt/tags/tag106.xml" ContentType="application/vnd.openxmlformats-officedocument.presentationml.tags+xml"/>
  <Override PartName="/ppt/tags/tag107.xml" ContentType="application/vnd.openxmlformats-officedocument.presentationml.tags+xml"/>
  <Override PartName="/ppt/tags/tag108.xml" ContentType="application/vnd.openxmlformats-officedocument.presentationml.tags+xml"/>
  <Override PartName="/ppt/tags/tag109.xml" ContentType="application/vnd.openxmlformats-officedocument.presentationml.tags+xml"/>
  <Override PartName="/ppt/tags/tag110.xml" ContentType="application/vnd.openxmlformats-officedocument.presentationml.tags+xml"/>
  <Override PartName="/ppt/tags/tag111.xml" ContentType="application/vnd.openxmlformats-officedocument.presentationml.tags+xml"/>
  <Override PartName="/ppt/tags/tag112.xml" ContentType="application/vnd.openxmlformats-officedocument.presentationml.tags+xml"/>
  <Override PartName="/ppt/tags/tag113.xml" ContentType="application/vnd.openxmlformats-officedocument.presentationml.tags+xml"/>
  <Override PartName="/ppt/tags/tag114.xml" ContentType="application/vnd.openxmlformats-officedocument.presentationml.tags+xml"/>
  <Override PartName="/ppt/tags/tag115.xml" ContentType="application/vnd.openxmlformats-officedocument.presentationml.tags+xml"/>
  <Override PartName="/ppt/tags/tag116.xml" ContentType="application/vnd.openxmlformats-officedocument.presentationml.tags+xml"/>
  <Override PartName="/ppt/tags/tag117.xml" ContentType="application/vnd.openxmlformats-officedocument.presentationml.tags+xml"/>
  <Override PartName="/ppt/tags/tag118.xml" ContentType="application/vnd.openxmlformats-officedocument.presentationml.tags+xml"/>
  <Override PartName="/ppt/tags/tag119.xml" ContentType="application/vnd.openxmlformats-officedocument.presentationml.tags+xml"/>
  <Override PartName="/ppt/tags/tag120.xml" ContentType="application/vnd.openxmlformats-officedocument.presentationml.tags+xml"/>
  <Override PartName="/ppt/tags/tag121.xml" ContentType="application/vnd.openxmlformats-officedocument.presentationml.tags+xml"/>
  <Override PartName="/ppt/tags/tag122.xml" ContentType="application/vnd.openxmlformats-officedocument.presentationml.tags+xml"/>
  <Override PartName="/ppt/tags/tag123.xml" ContentType="application/vnd.openxmlformats-officedocument.presentationml.tags+xml"/>
  <Override PartName="/ppt/tags/tag124.xml" ContentType="application/vnd.openxmlformats-officedocument.presentationml.tags+xml"/>
  <Override PartName="/ppt/tags/tag125.xml" ContentType="application/vnd.openxmlformats-officedocument.presentationml.tags+xml"/>
  <Override PartName="/ppt/tags/tag126.xml" ContentType="application/vnd.openxmlformats-officedocument.presentationml.tags+xml"/>
  <Override PartName="/ppt/tags/tag127.xml" ContentType="application/vnd.openxmlformats-officedocument.presentationml.tags+xml"/>
  <Override PartName="/ppt/notesSlides/notesSlide25.xml" ContentType="application/vnd.openxmlformats-officedocument.presentationml.notesSlide+xml"/>
  <Override PartName="/ppt/tags/tag128.xml" ContentType="application/vnd.openxmlformats-officedocument.presentationml.tags+xml"/>
  <Override PartName="/ppt/tags/tag129.xml" ContentType="application/vnd.openxmlformats-officedocument.presentationml.tags+xml"/>
  <Override PartName="/ppt/notesSlides/notesSlide26.xml" ContentType="application/vnd.openxmlformats-officedocument.presentationml.notesSlide+xml"/>
  <Override PartName="/ppt/tags/tag130.xml" ContentType="application/vnd.openxmlformats-officedocument.presentationml.tags+xml"/>
  <Override PartName="/ppt/tags/tag131.xml" ContentType="application/vnd.openxmlformats-officedocument.presentationml.tags+xml"/>
  <Override PartName="/ppt/notesSlides/notesSlide27.xml" ContentType="application/vnd.openxmlformats-officedocument.presentationml.notesSlide+xml"/>
  <Override PartName="/ppt/tags/tag132.xml" ContentType="application/vnd.openxmlformats-officedocument.presentationml.tags+xml"/>
  <Override PartName="/ppt/tags/tag133.xml" ContentType="application/vnd.openxmlformats-officedocument.presentationml.tags+xml"/>
  <Override PartName="/ppt/notesSlides/notesSlide28.xml" ContentType="application/vnd.openxmlformats-officedocument.presentationml.notesSlide+xml"/>
  <Override PartName="/ppt/tags/tag134.xml" ContentType="application/vnd.openxmlformats-officedocument.presentationml.tags+xml"/>
  <Override PartName="/ppt/tags/tag135.xml" ContentType="application/vnd.openxmlformats-officedocument.presentationml.tags+xml"/>
  <Override PartName="/ppt/tags/tag136.xml" ContentType="application/vnd.openxmlformats-officedocument.presentationml.tags+xml"/>
  <Override PartName="/ppt/tags/tag137.xml" ContentType="application/vnd.openxmlformats-officedocument.presentationml.tags+xml"/>
  <Override PartName="/ppt/tags/tag138.xml" ContentType="application/vnd.openxmlformats-officedocument.presentationml.tags+xml"/>
  <Override PartName="/ppt/tags/tag139.xml" ContentType="application/vnd.openxmlformats-officedocument.presentationml.tags+xml"/>
  <Override PartName="/ppt/tags/tag140.xml" ContentType="application/vnd.openxmlformats-officedocument.presentationml.tags+xml"/>
  <Override PartName="/ppt/tags/tag141.xml" ContentType="application/vnd.openxmlformats-officedocument.presentationml.tags+xml"/>
  <Override PartName="/ppt/tags/tag142.xml" ContentType="application/vnd.openxmlformats-officedocument.presentationml.tags+xml"/>
  <Override PartName="/ppt/tags/tag143.xml" ContentType="application/vnd.openxmlformats-officedocument.presentationml.tags+xml"/>
  <Override PartName="/ppt/tags/tag144.xml" ContentType="application/vnd.openxmlformats-officedocument.presentationml.tags+xml"/>
  <Override PartName="/ppt/tags/tag145.xml" ContentType="application/vnd.openxmlformats-officedocument.presentationml.tags+xml"/>
  <Override PartName="/ppt/tags/tag146.xml" ContentType="application/vnd.openxmlformats-officedocument.presentationml.tags+xml"/>
  <Override PartName="/ppt/tags/tag147.xml" ContentType="application/vnd.openxmlformats-officedocument.presentationml.tags+xml"/>
  <Override PartName="/ppt/tags/tag148.xml" ContentType="application/vnd.openxmlformats-officedocument.presentationml.tags+xml"/>
  <Override PartName="/ppt/tags/tag149.xml" ContentType="application/vnd.openxmlformats-officedocument.presentationml.tags+xml"/>
  <Override PartName="/ppt/tags/tag150.xml" ContentType="application/vnd.openxmlformats-officedocument.presentationml.tags+xml"/>
  <Override PartName="/ppt/tags/tag151.xml" ContentType="application/vnd.openxmlformats-officedocument.presentationml.tags+xml"/>
  <Override PartName="/ppt/tags/tag152.xml" ContentType="application/vnd.openxmlformats-officedocument.presentationml.tags+xml"/>
  <Override PartName="/ppt/tags/tag153.xml" ContentType="application/vnd.openxmlformats-officedocument.presentationml.tags+xml"/>
  <Override PartName="/ppt/tags/tag154.xml" ContentType="application/vnd.openxmlformats-officedocument.presentationml.tags+xml"/>
  <Override PartName="/ppt/tags/tag155.xml" ContentType="application/vnd.openxmlformats-officedocument.presentationml.tags+xml"/>
  <Override PartName="/ppt/tags/tag156.xml" ContentType="application/vnd.openxmlformats-officedocument.presentationml.tags+xml"/>
  <Override PartName="/ppt/tags/tag157.xml" ContentType="application/vnd.openxmlformats-officedocument.presentationml.tags+xml"/>
  <Override PartName="/ppt/tags/tag158.xml" ContentType="application/vnd.openxmlformats-officedocument.presentationml.tags+xml"/>
  <Override PartName="/ppt/tags/tag159.xml" ContentType="application/vnd.openxmlformats-officedocument.presentationml.tags+xml"/>
  <Override PartName="/ppt/tags/tag160.xml" ContentType="application/vnd.openxmlformats-officedocument.presentationml.tags+xml"/>
  <Override PartName="/ppt/tags/tag161.xml" ContentType="application/vnd.openxmlformats-officedocument.presentationml.tags+xml"/>
  <Override PartName="/ppt/tags/tag162.xml" ContentType="application/vnd.openxmlformats-officedocument.presentationml.tags+xml"/>
  <Override PartName="/ppt/tags/tag163.xml" ContentType="application/vnd.openxmlformats-officedocument.presentationml.tags+xml"/>
  <Override PartName="/ppt/tags/tag164.xml" ContentType="application/vnd.openxmlformats-officedocument.presentationml.tags+xml"/>
  <Override PartName="/ppt/tags/tag165.xml" ContentType="application/vnd.openxmlformats-officedocument.presentationml.tags+xml"/>
  <Override PartName="/ppt/tags/tag166.xml" ContentType="application/vnd.openxmlformats-officedocument.presentationml.tags+xml"/>
  <Override PartName="/ppt/tags/tag167.xml" ContentType="application/vnd.openxmlformats-officedocument.presentationml.tags+xml"/>
  <Override PartName="/ppt/tags/tag168.xml" ContentType="application/vnd.openxmlformats-officedocument.presentationml.tags+xml"/>
  <Override PartName="/ppt/tags/tag169.xml" ContentType="application/vnd.openxmlformats-officedocument.presentationml.tags+xml"/>
  <Override PartName="/ppt/tags/tag170.xml" ContentType="application/vnd.openxmlformats-officedocument.presentationml.tags+xml"/>
  <Override PartName="/ppt/tags/tag171.xml" ContentType="application/vnd.openxmlformats-officedocument.presentationml.tags+xml"/>
  <Override PartName="/ppt/notesSlides/notesSlide29.xml" ContentType="application/vnd.openxmlformats-officedocument.presentationml.notesSlide+xml"/>
  <Override PartName="/ppt/tags/tag172.xml" ContentType="application/vnd.openxmlformats-officedocument.presentationml.tags+xml"/>
  <Override PartName="/ppt/tags/tag173.xml" ContentType="application/vnd.openxmlformats-officedocument.presentationml.tags+xml"/>
  <Override PartName="/ppt/tags/tag174.xml" ContentType="application/vnd.openxmlformats-officedocument.presentationml.tags+xml"/>
  <Override PartName="/ppt/notesSlides/notesSlide30.xml" ContentType="application/vnd.openxmlformats-officedocument.presentationml.notesSlide+xml"/>
  <Override PartName="/ppt/tags/tag175.xml" ContentType="application/vnd.openxmlformats-officedocument.presentationml.tags+xml"/>
  <Override PartName="/ppt/tags/tag176.xml" ContentType="application/vnd.openxmlformats-officedocument.presentationml.tags+xml"/>
  <Override PartName="/ppt/notesSlides/notesSlide31.xml" ContentType="application/vnd.openxmlformats-officedocument.presentationml.notesSlide+xml"/>
  <Override PartName="/ppt/tags/tag177.xml" ContentType="application/vnd.openxmlformats-officedocument.presentationml.tags+xml"/>
  <Override PartName="/ppt/tags/tag178.xml" ContentType="application/vnd.openxmlformats-officedocument.presentationml.tags+xml"/>
  <Override PartName="/ppt/notesSlides/notesSlide32.xml" ContentType="application/vnd.openxmlformats-officedocument.presentationml.notesSlide+xml"/>
  <Override PartName="/ppt/tags/tag179.xml" ContentType="application/vnd.openxmlformats-officedocument.presentationml.tags+xml"/>
  <Override PartName="/ppt/tags/tag180.xml" ContentType="application/vnd.openxmlformats-officedocument.presentationml.tags+xml"/>
  <Override PartName="/ppt/notesSlides/notesSlide33.xml" ContentType="application/vnd.openxmlformats-officedocument.presentationml.notesSlide+xml"/>
  <Override PartName="/ppt/tags/tag181.xml" ContentType="application/vnd.openxmlformats-officedocument.presentationml.tags+xml"/>
  <Override PartName="/ppt/tags/tag182.xml" ContentType="application/vnd.openxmlformats-officedocument.presentationml.tags+xml"/>
  <Override PartName="/ppt/notesSlides/notesSlide34.xml" ContentType="application/vnd.openxmlformats-officedocument.presentationml.notesSlide+xml"/>
  <Override PartName="/ppt/tags/tag183.xml" ContentType="application/vnd.openxmlformats-officedocument.presentationml.tags+xml"/>
  <Override PartName="/ppt/tags/tag184.xml" ContentType="application/vnd.openxmlformats-officedocument.presentationml.tags+xml"/>
  <Override PartName="/ppt/notesSlides/notesSlide35.xml" ContentType="application/vnd.openxmlformats-officedocument.presentationml.notesSlide+xml"/>
  <Override PartName="/ppt/tags/tag185.xml" ContentType="application/vnd.openxmlformats-officedocument.presentationml.tags+xml"/>
  <Override PartName="/ppt/tags/tag186.xml" ContentType="application/vnd.openxmlformats-officedocument.presentationml.tags+xml"/>
  <Override PartName="/ppt/notesSlides/notesSlide36.xml" ContentType="application/vnd.openxmlformats-officedocument.presentationml.notesSlide+xml"/>
  <Override PartName="/ppt/tags/tag187.xml" ContentType="application/vnd.openxmlformats-officedocument.presentationml.tags+xml"/>
  <Override PartName="/ppt/tags/tag188.xml" ContentType="application/vnd.openxmlformats-officedocument.presentationml.tags+xml"/>
  <Override PartName="/ppt/notesSlides/notesSlide37.xml" ContentType="application/vnd.openxmlformats-officedocument.presentationml.notesSlide+xml"/>
  <Override PartName="/ppt/tags/tag189.xml" ContentType="application/vnd.openxmlformats-officedocument.presentationml.tags+xml"/>
  <Override PartName="/ppt/tags/tag190.xml" ContentType="application/vnd.openxmlformats-officedocument.presentationml.tags+xml"/>
  <Override PartName="/ppt/tags/tag191.xml" ContentType="application/vnd.openxmlformats-officedocument.presentationml.tags+xml"/>
  <Override PartName="/ppt/tags/tag192.xml" ContentType="application/vnd.openxmlformats-officedocument.presentationml.tags+xml"/>
  <Override PartName="/ppt/tags/tag193.xml" ContentType="application/vnd.openxmlformats-officedocument.presentationml.tags+xml"/>
  <Override PartName="/ppt/tags/tag194.xml" ContentType="application/vnd.openxmlformats-officedocument.presentationml.tags+xml"/>
  <Override PartName="/ppt/tags/tag195.xml" ContentType="application/vnd.openxmlformats-officedocument.presentationml.tags+xml"/>
  <Override PartName="/ppt/tags/tag196.xml" ContentType="application/vnd.openxmlformats-officedocument.presentationml.tags+xml"/>
  <Override PartName="/ppt/tags/tag197.xml" ContentType="application/vnd.openxmlformats-officedocument.presentationml.tags+xml"/>
  <Override PartName="/ppt/tags/tag198.xml" ContentType="application/vnd.openxmlformats-officedocument.presentationml.tags+xml"/>
  <Override PartName="/ppt/tags/tag199.xml" ContentType="application/vnd.openxmlformats-officedocument.presentationml.tags+xml"/>
  <Override PartName="/ppt/tags/tag200.xml" ContentType="application/vnd.openxmlformats-officedocument.presentationml.tags+xml"/>
  <Override PartName="/ppt/tags/tag201.xml" ContentType="application/vnd.openxmlformats-officedocument.presentationml.tags+xml"/>
  <Override PartName="/ppt/tags/tag202.xml" ContentType="application/vnd.openxmlformats-officedocument.presentationml.tags+xml"/>
  <Override PartName="/ppt/tags/tag203.xml" ContentType="application/vnd.openxmlformats-officedocument.presentationml.tags+xml"/>
  <Override PartName="/ppt/tags/tag204.xml" ContentType="application/vnd.openxmlformats-officedocument.presentationml.tags+xml"/>
  <Override PartName="/ppt/notesSlides/notesSlide38.xml" ContentType="application/vnd.openxmlformats-officedocument.presentationml.notesSlide+xml"/>
  <Override PartName="/ppt/tags/tag205.xml" ContentType="application/vnd.openxmlformats-officedocument.presentationml.tags+xml"/>
  <Override PartName="/ppt/tags/tag206.xml" ContentType="application/vnd.openxmlformats-officedocument.presentationml.tags+xml"/>
  <Override PartName="/ppt/notesSlides/notesSlide39.xml" ContentType="application/vnd.openxmlformats-officedocument.presentationml.notesSlide+xml"/>
  <Override PartName="/ppt/tags/tag207.xml" ContentType="application/vnd.openxmlformats-officedocument.presentationml.tags+xml"/>
  <Override PartName="/ppt/tags/tag208.xml" ContentType="application/vnd.openxmlformats-officedocument.presentationml.tags+xml"/>
  <Override PartName="/ppt/tags/tag209.xml" ContentType="application/vnd.openxmlformats-officedocument.presentationml.tags+xml"/>
  <Override PartName="/ppt/notesSlides/notesSlide40.xml" ContentType="application/vnd.openxmlformats-officedocument.presentationml.notesSlide+xml"/>
  <Override PartName="/ppt/tags/tag210.xml" ContentType="application/vnd.openxmlformats-officedocument.presentationml.tags+xml"/>
  <Override PartName="/ppt/tags/tag211.xml" ContentType="application/vnd.openxmlformats-officedocument.presentationml.tags+xml"/>
  <Override PartName="/ppt/notesSlides/notesSlide41.xml" ContentType="application/vnd.openxmlformats-officedocument.presentationml.notesSlide+xml"/>
  <Override PartName="/ppt/tags/tag212.xml" ContentType="application/vnd.openxmlformats-officedocument.presentationml.tags+xml"/>
  <Override PartName="/ppt/tags/tag213.xml" ContentType="application/vnd.openxmlformats-officedocument.presentationml.tags+xml"/>
  <Override PartName="/ppt/notesSlides/notesSlide42.xml" ContentType="application/vnd.openxmlformats-officedocument.presentationml.notesSlide+xml"/>
  <Override PartName="/ppt/tags/tag214.xml" ContentType="application/vnd.openxmlformats-officedocument.presentationml.tags+xml"/>
  <Override PartName="/ppt/tags/tag215.xml" ContentType="application/vnd.openxmlformats-officedocument.presentationml.tags+xml"/>
  <Override PartName="/ppt/tags/tag216.xml" ContentType="application/vnd.openxmlformats-officedocument.presentationml.tags+xml"/>
  <Override PartName="/ppt/tags/tag217.xml" ContentType="application/vnd.openxmlformats-officedocument.presentationml.tags+xml"/>
  <Override PartName="/ppt/tags/tag218.xml" ContentType="application/vnd.openxmlformats-officedocument.presentationml.tags+xml"/>
  <Override PartName="/ppt/tags/tag219.xml" ContentType="application/vnd.openxmlformats-officedocument.presentationml.tags+xml"/>
  <Override PartName="/ppt/tags/tag220.xml" ContentType="application/vnd.openxmlformats-officedocument.presentationml.tags+xml"/>
  <Override PartName="/ppt/tags/tag221.xml" ContentType="application/vnd.openxmlformats-officedocument.presentationml.tags+xml"/>
  <Override PartName="/ppt/tags/tag222.xml" ContentType="application/vnd.openxmlformats-officedocument.presentationml.tags+xml"/>
  <Override PartName="/ppt/notesSlides/notesSlide43.xml" ContentType="application/vnd.openxmlformats-officedocument.presentationml.notesSlide+xml"/>
  <Override PartName="/ppt/tags/tag223.xml" ContentType="application/vnd.openxmlformats-officedocument.presentationml.tags+xml"/>
  <Override PartName="/ppt/tags/tag224.xml" ContentType="application/vnd.openxmlformats-officedocument.presentationml.tags+xml"/>
  <Override PartName="/ppt/notesSlides/notesSlide44.xml" ContentType="application/vnd.openxmlformats-officedocument.presentationml.notesSlide+xml"/>
  <Override PartName="/ppt/tags/tag225.xml" ContentType="application/vnd.openxmlformats-officedocument.presentationml.tags+xml"/>
  <Override PartName="/ppt/tags/tag226.xml" ContentType="application/vnd.openxmlformats-officedocument.presentationml.tags+xml"/>
  <Override PartName="/ppt/tags/tag227.xml" ContentType="application/vnd.openxmlformats-officedocument.presentationml.tags+xml"/>
  <Override PartName="/ppt/notesSlides/notesSlide45.xml" ContentType="application/vnd.openxmlformats-officedocument.presentationml.notesSlide+xml"/>
  <Override PartName="/ppt/tags/tag228.xml" ContentType="application/vnd.openxmlformats-officedocument.presentationml.tags+xml"/>
  <Override PartName="/ppt/tags/tag229.xml" ContentType="application/vnd.openxmlformats-officedocument.presentationml.tags+xml"/>
  <Override PartName="/ppt/notesSlides/notesSlide46.xml" ContentType="application/vnd.openxmlformats-officedocument.presentationml.notesSlide+xml"/>
  <Override PartName="/ppt/tags/tag230.xml" ContentType="application/vnd.openxmlformats-officedocument.presentationml.tags+xml"/>
  <Override PartName="/ppt/tags/tag231.xml" ContentType="application/vnd.openxmlformats-officedocument.presentationml.tags+xml"/>
  <Override PartName="/ppt/notesSlides/notesSlide47.xml" ContentType="application/vnd.openxmlformats-officedocument.presentationml.notesSlide+xml"/>
  <Override PartName="/ppt/tags/tag232.xml" ContentType="application/vnd.openxmlformats-officedocument.presentationml.tags+xml"/>
  <Override PartName="/ppt/tags/tag233.xml" ContentType="application/vnd.openxmlformats-officedocument.presentationml.tags+xml"/>
  <Override PartName="/ppt/tags/tag234.xml" ContentType="application/vnd.openxmlformats-officedocument.presentationml.tags+xml"/>
  <Override PartName="/ppt/tags/tag235.xml" ContentType="application/vnd.openxmlformats-officedocument.presentationml.tags+xml"/>
  <Override PartName="/ppt/tags/tag236.xml" ContentType="application/vnd.openxmlformats-officedocument.presentationml.tags+xml"/>
  <Override PartName="/ppt/tags/tag237.xml" ContentType="application/vnd.openxmlformats-officedocument.presentationml.tags+xml"/>
  <Override PartName="/ppt/tags/tag238.xml" ContentType="application/vnd.openxmlformats-officedocument.presentationml.tags+xml"/>
  <Override PartName="/ppt/tags/tag239.xml" ContentType="application/vnd.openxmlformats-officedocument.presentationml.tags+xml"/>
  <Override PartName="/ppt/tags/tag240.xml" ContentType="application/vnd.openxmlformats-officedocument.presentationml.tags+xml"/>
  <Override PartName="/ppt/tags/tag241.xml" ContentType="application/vnd.openxmlformats-officedocument.presentationml.tags+xml"/>
  <Override PartName="/ppt/tags/tag242.xml" ContentType="application/vnd.openxmlformats-officedocument.presentationml.tags+xml"/>
  <Override PartName="/ppt/tags/tag243.xml" ContentType="application/vnd.openxmlformats-officedocument.presentationml.tags+xml"/>
  <Override PartName="/ppt/tags/tag244.xml" ContentType="application/vnd.openxmlformats-officedocument.presentationml.tags+xml"/>
  <Override PartName="/ppt/tags/tag245.xml" ContentType="application/vnd.openxmlformats-officedocument.presentationml.tags+xml"/>
  <Override PartName="/ppt/tags/tag246.xml" ContentType="application/vnd.openxmlformats-officedocument.presentationml.tags+xml"/>
  <Override PartName="/ppt/tags/tag247.xml" ContentType="application/vnd.openxmlformats-officedocument.presentationml.tags+xml"/>
  <Override PartName="/ppt/tags/tag248.xml" ContentType="application/vnd.openxmlformats-officedocument.presentationml.tags+xml"/>
  <Override PartName="/ppt/tags/tag249.xml" ContentType="application/vnd.openxmlformats-officedocument.presentationml.tags+xml"/>
  <Override PartName="/ppt/tags/tag250.xml" ContentType="application/vnd.openxmlformats-officedocument.presentationml.tags+xml"/>
  <Override PartName="/ppt/tags/tag251.xml" ContentType="application/vnd.openxmlformats-officedocument.presentationml.tags+xml"/>
  <Override PartName="/ppt/tags/tag252.xml" ContentType="application/vnd.openxmlformats-officedocument.presentationml.tags+xml"/>
  <Override PartName="/ppt/tags/tag253.xml" ContentType="application/vnd.openxmlformats-officedocument.presentationml.tags+xml"/>
  <Override PartName="/ppt/tags/tag254.xml" ContentType="application/vnd.openxmlformats-officedocument.presentationml.tags+xml"/>
  <Override PartName="/ppt/tags/tag255.xml" ContentType="application/vnd.openxmlformats-officedocument.presentationml.tags+xml"/>
  <Override PartName="/ppt/tags/tag256.xml" ContentType="application/vnd.openxmlformats-officedocument.presentationml.tags+xml"/>
  <Override PartName="/ppt/tags/tag257.xml" ContentType="application/vnd.openxmlformats-officedocument.presentationml.tags+xml"/>
  <Override PartName="/ppt/tags/tag258.xml" ContentType="application/vnd.openxmlformats-officedocument.presentationml.tags+xml"/>
  <Override PartName="/ppt/tags/tag259.xml" ContentType="application/vnd.openxmlformats-officedocument.presentationml.tags+xml"/>
  <Override PartName="/ppt/tags/tag260.xml" ContentType="application/vnd.openxmlformats-officedocument.presentationml.tags+xml"/>
  <Override PartName="/ppt/notesSlides/notesSlide48.xml" ContentType="application/vnd.openxmlformats-officedocument.presentationml.notesSlide+xml"/>
  <Override PartName="/ppt/tags/tag261.xml" ContentType="application/vnd.openxmlformats-officedocument.presentationml.tags+xml"/>
  <Override PartName="/ppt/tags/tag262.xml" ContentType="application/vnd.openxmlformats-officedocument.presentationml.tags+xml"/>
  <Override PartName="/ppt/notesSlides/notesSlide49.xml" ContentType="application/vnd.openxmlformats-officedocument.presentationml.notesSlide+xml"/>
  <Override PartName="/ppt/tags/tag263.xml" ContentType="application/vnd.openxmlformats-officedocument.presentationml.tags+xml"/>
  <Override PartName="/ppt/tags/tag264.xml" ContentType="application/vnd.openxmlformats-officedocument.presentationml.tags+xml"/>
  <Override PartName="/ppt/notesSlides/notesSlide50.xml" ContentType="application/vnd.openxmlformats-officedocument.presentationml.notesSlide+xml"/>
  <Override PartName="/ppt/tags/tag265.xml" ContentType="application/vnd.openxmlformats-officedocument.presentationml.tags+xml"/>
  <Override PartName="/ppt/tags/tag266.xml" ContentType="application/vnd.openxmlformats-officedocument.presentationml.tags+xml"/>
  <Override PartName="/ppt/notesSlides/notesSlide51.xml" ContentType="application/vnd.openxmlformats-officedocument.presentationml.notesSlide+xml"/>
  <Override PartName="/ppt/tags/tag267.xml" ContentType="application/vnd.openxmlformats-officedocument.presentationml.tags+xml"/>
  <Override PartName="/ppt/tags/tag268.xml" ContentType="application/vnd.openxmlformats-officedocument.presentationml.tags+xml"/>
  <Override PartName="/ppt/notesSlides/notesSlide52.xml" ContentType="application/vnd.openxmlformats-officedocument.presentationml.notesSlide+xml"/>
  <Override PartName="/ppt/tags/tag269.xml" ContentType="application/vnd.openxmlformats-officedocument.presentationml.tags+xml"/>
  <Override PartName="/ppt/tags/tag270.xml" ContentType="application/vnd.openxmlformats-officedocument.presentationml.tags+xml"/>
  <Override PartName="/ppt/notesSlides/notesSlide53.xml" ContentType="application/vnd.openxmlformats-officedocument.presentationml.notesSlide+xml"/>
  <Override PartName="/ppt/tags/tag271.xml" ContentType="application/vnd.openxmlformats-officedocument.presentationml.tags+xml"/>
  <Override PartName="/ppt/tags/tag272.xml" ContentType="application/vnd.openxmlformats-officedocument.presentationml.tags+xml"/>
  <Override PartName="/ppt/tags/tag273.xml" ContentType="application/vnd.openxmlformats-officedocument.presentationml.tags+xml"/>
  <Override PartName="/ppt/tags/tag274.xml" ContentType="application/vnd.openxmlformats-officedocument.presentationml.tags+xml"/>
  <Override PartName="/ppt/notesSlides/notesSlide54.xml" ContentType="application/vnd.openxmlformats-officedocument.presentationml.notesSlide+xml"/>
  <Override PartName="/ppt/tags/tag275.xml" ContentType="application/vnd.openxmlformats-officedocument.presentationml.tags+xml"/>
  <Override PartName="/ppt/tags/tag276.xml" ContentType="application/vnd.openxmlformats-officedocument.presentationml.tags+xml"/>
  <Override PartName="/ppt/notesSlides/notesSlide55.xml" ContentType="application/vnd.openxmlformats-officedocument.presentationml.notesSlide+xml"/>
  <Override PartName="/ppt/tags/tag277.xml" ContentType="application/vnd.openxmlformats-officedocument.presentationml.tags+xml"/>
  <Override PartName="/ppt/tags/tag278.xml" ContentType="application/vnd.openxmlformats-officedocument.presentationml.tags+xml"/>
  <Override PartName="/ppt/notesSlides/notesSlide56.xml" ContentType="application/vnd.openxmlformats-officedocument.presentationml.notesSlide+xml"/>
  <Override PartName="/ppt/tags/tag279.xml" ContentType="application/vnd.openxmlformats-officedocument.presentationml.tags+xml"/>
  <Override PartName="/ppt/tags/tag280.xml" ContentType="application/vnd.openxmlformats-officedocument.presentationml.tags+xml"/>
  <Override PartName="/ppt/notesSlides/notesSlide57.xml" ContentType="application/vnd.openxmlformats-officedocument.presentationml.notesSlide+xml"/>
  <Override PartName="/ppt/tags/tag281.xml" ContentType="application/vnd.openxmlformats-officedocument.presentationml.tags+xml"/>
  <Override PartName="/ppt/tags/tag282.xml" ContentType="application/vnd.openxmlformats-officedocument.presentationml.tags+xml"/>
  <Override PartName="/ppt/notesSlides/notesSlide58.xml" ContentType="application/vnd.openxmlformats-officedocument.presentationml.notesSlide+xml"/>
  <Override PartName="/ppt/tags/tag283.xml" ContentType="application/vnd.openxmlformats-officedocument.presentationml.tags+xml"/>
  <Override PartName="/ppt/tags/tag284.xml" ContentType="application/vnd.openxmlformats-officedocument.presentationml.tags+xml"/>
  <Override PartName="/ppt/notesSlides/notesSlide59.xml" ContentType="application/vnd.openxmlformats-officedocument.presentationml.notesSlide+xml"/>
  <Override PartName="/ppt/tags/tag285.xml" ContentType="application/vnd.openxmlformats-officedocument.presentationml.tags+xml"/>
  <Override PartName="/ppt/tags/tag286.xml" ContentType="application/vnd.openxmlformats-officedocument.presentationml.tags+xml"/>
  <Override PartName="/ppt/notesSlides/notesSlide60.xml" ContentType="application/vnd.openxmlformats-officedocument.presentationml.notesSlide+xml"/>
  <Override PartName="/ppt/tags/tag287.xml" ContentType="application/vnd.openxmlformats-officedocument.presentationml.tags+xml"/>
  <Override PartName="/ppt/tags/tag288.xml" ContentType="application/vnd.openxmlformats-officedocument.presentationml.tags+xml"/>
  <Override PartName="/ppt/notesSlides/notesSlide61.xml" ContentType="application/vnd.openxmlformats-officedocument.presentationml.notesSlide+xml"/>
  <Override PartName="/ppt/tags/tag289.xml" ContentType="application/vnd.openxmlformats-officedocument.presentationml.tags+xml"/>
  <Override PartName="/ppt/tags/tag290.xml" ContentType="application/vnd.openxmlformats-officedocument.presentationml.tags+xml"/>
  <Override PartName="/ppt/notesSlides/notesSlide62.xml" ContentType="application/vnd.openxmlformats-officedocument.presentationml.notesSlide+xml"/>
  <Override PartName="/ppt/tags/tag291.xml" ContentType="application/vnd.openxmlformats-officedocument.presentationml.tags+xml"/>
  <Override PartName="/ppt/tags/tag292.xml" ContentType="application/vnd.openxmlformats-officedocument.presentationml.tags+xml"/>
  <Override PartName="/ppt/notesSlides/notesSlide63.xml" ContentType="application/vnd.openxmlformats-officedocument.presentationml.notesSlide+xml"/>
  <Override PartName="/ppt/tags/tag293.xml" ContentType="application/vnd.openxmlformats-officedocument.presentationml.tags+xml"/>
  <Override PartName="/ppt/tags/tag294.xml" ContentType="application/vnd.openxmlformats-officedocument.presentationml.tags+xml"/>
  <Override PartName="/ppt/notesSlides/notesSlide64.xml" ContentType="application/vnd.openxmlformats-officedocument.presentationml.notesSlide+xml"/>
  <Override PartName="/ppt/tags/tag295.xml" ContentType="application/vnd.openxmlformats-officedocument.presentationml.tags+xml"/>
  <Override PartName="/ppt/tags/tag296.xml" ContentType="application/vnd.openxmlformats-officedocument.presentationml.tags+xml"/>
  <Override PartName="/ppt/notesSlides/notesSlide65.xml" ContentType="application/vnd.openxmlformats-officedocument.presentationml.notesSlide+xml"/>
  <Override PartName="/ppt/tags/tag297.xml" ContentType="application/vnd.openxmlformats-officedocument.presentationml.tags+xml"/>
  <Override PartName="/ppt/tags/tag298.xml" ContentType="application/vnd.openxmlformats-officedocument.presentationml.tags+xml"/>
  <Override PartName="/ppt/tags/tag299.xml" ContentType="application/vnd.openxmlformats-officedocument.presentationml.tags+xml"/>
  <Override PartName="/ppt/tags/tag300.xml" ContentType="application/vnd.openxmlformats-officedocument.presentationml.tags+xml"/>
  <Override PartName="/ppt/tags/tag301.xml" ContentType="application/vnd.openxmlformats-officedocument.presentationml.tags+xml"/>
  <Override PartName="/ppt/notesSlides/notesSlide66.xml" ContentType="application/vnd.openxmlformats-officedocument.presentationml.notesSlide+xml"/>
  <Override PartName="/ppt/tags/tag302.xml" ContentType="application/vnd.openxmlformats-officedocument.presentationml.tags+xml"/>
  <Override PartName="/ppt/tags/tag303.xml" ContentType="application/vnd.openxmlformats-officedocument.presentationml.tags+xml"/>
  <Override PartName="/ppt/notesSlides/notesSlide67.xml" ContentType="application/vnd.openxmlformats-officedocument.presentationml.notesSlide+xml"/>
  <Override PartName="/ppt/tags/tag304.xml" ContentType="application/vnd.openxmlformats-officedocument.presentationml.tags+xml"/>
  <Override PartName="/ppt/tags/tag305.xml" ContentType="application/vnd.openxmlformats-officedocument.presentationml.tags+xml"/>
  <Override PartName="/ppt/notesSlides/notesSlide68.xml" ContentType="application/vnd.openxmlformats-officedocument.presentationml.notesSlide+xml"/>
  <Override PartName="/ppt/tags/tag306.xml" ContentType="application/vnd.openxmlformats-officedocument.presentationml.tags+xml"/>
  <Override PartName="/ppt/tags/tag307.xml" ContentType="application/vnd.openxmlformats-officedocument.presentationml.tags+xml"/>
  <Override PartName="/ppt/notesSlides/notesSlide69.xml" ContentType="application/vnd.openxmlformats-officedocument.presentationml.notesSlide+xml"/>
  <Override PartName="/ppt/tags/tag308.xml" ContentType="application/vnd.openxmlformats-officedocument.presentationml.tags+xml"/>
  <Override PartName="/ppt/tags/tag309.xml" ContentType="application/vnd.openxmlformats-officedocument.presentationml.tags+xml"/>
  <Override PartName="/ppt/notesSlides/notesSlide70.xml" ContentType="application/vnd.openxmlformats-officedocument.presentationml.notesSlide+xml"/>
  <Override PartName="/ppt/tags/tag310.xml" ContentType="application/vnd.openxmlformats-officedocument.presentationml.tags+xml"/>
  <Override PartName="/ppt/tags/tag311.xml" ContentType="application/vnd.openxmlformats-officedocument.presentationml.tags+xml"/>
  <Override PartName="/ppt/tags/tag312.xml" ContentType="application/vnd.openxmlformats-officedocument.presentationml.tags+xml"/>
  <Override PartName="/ppt/tags/tag313.xml" ContentType="application/vnd.openxmlformats-officedocument.presentationml.tags+xml"/>
  <Override PartName="/ppt/notesSlides/notesSlide71.xml" ContentType="application/vnd.openxmlformats-officedocument.presentationml.notesSlide+xml"/>
  <Override PartName="/ppt/tags/tag314.xml" ContentType="application/vnd.openxmlformats-officedocument.presentationml.tags+xml"/>
  <Override PartName="/ppt/tags/tag315.xml" ContentType="application/vnd.openxmlformats-officedocument.presentationml.tags+xml"/>
  <Override PartName="/ppt/tags/tag316.xml" ContentType="application/vnd.openxmlformats-officedocument.presentationml.tags+xml"/>
  <Override PartName="/ppt/tags/tag317.xml" ContentType="application/vnd.openxmlformats-officedocument.presentationml.tags+xml"/>
  <Override PartName="/ppt/tags/tag318.xml" ContentType="application/vnd.openxmlformats-officedocument.presentationml.tags+xml"/>
  <Override PartName="/ppt/tags/tag319.xml" ContentType="application/vnd.openxmlformats-officedocument.presentationml.tags+xml"/>
  <Override PartName="/ppt/tags/tag320.xml" ContentType="application/vnd.openxmlformats-officedocument.presentationml.tags+xml"/>
  <Override PartName="/ppt/tags/tag321.xml" ContentType="application/vnd.openxmlformats-officedocument.presentationml.tags+xml"/>
  <Override PartName="/ppt/tags/tag322.xml" ContentType="application/vnd.openxmlformats-officedocument.presentationml.tags+xml"/>
  <Override PartName="/ppt/tags/tag323.xml" ContentType="application/vnd.openxmlformats-officedocument.presentationml.tags+xml"/>
  <Override PartName="/ppt/tags/tag324.xml" ContentType="application/vnd.openxmlformats-officedocument.presentationml.tags+xml"/>
  <Override PartName="/ppt/notesSlides/notesSlide72.xml" ContentType="application/vnd.openxmlformats-officedocument.presentationml.notesSlide+xml"/>
  <Override PartName="/ppt/tags/tag325.xml" ContentType="application/vnd.openxmlformats-officedocument.presentationml.tags+xml"/>
  <Override PartName="/ppt/tags/tag326.xml" ContentType="application/vnd.openxmlformats-officedocument.presentationml.tags+xml"/>
  <Override PartName="/ppt/tags/tag327.xml" ContentType="application/vnd.openxmlformats-officedocument.presentationml.tags+xml"/>
  <Override PartName="/ppt/tags/tag328.xml" ContentType="application/vnd.openxmlformats-officedocument.presentationml.tags+xml"/>
  <Override PartName="/ppt/tags/tag329.xml" ContentType="application/vnd.openxmlformats-officedocument.presentationml.tags+xml"/>
  <Override PartName="/ppt/tags/tag330.xml" ContentType="application/vnd.openxmlformats-officedocument.presentationml.tags+xml"/>
  <Override PartName="/ppt/tags/tag331.xml" ContentType="application/vnd.openxmlformats-officedocument.presentationml.tags+xml"/>
  <Override PartName="/ppt/tags/tag332.xml" ContentType="application/vnd.openxmlformats-officedocument.presentationml.tags+xml"/>
  <Override PartName="/ppt/tags/tag333.xml" ContentType="application/vnd.openxmlformats-officedocument.presentationml.tags+xml"/>
  <Override PartName="/ppt/tags/tag334.xml" ContentType="application/vnd.openxmlformats-officedocument.presentationml.tags+xml"/>
  <Override PartName="/ppt/tags/tag335.xml" ContentType="application/vnd.openxmlformats-officedocument.presentationml.tags+xml"/>
  <Override PartName="/ppt/notesSlides/notesSlide73.xml" ContentType="application/vnd.openxmlformats-officedocument.presentationml.notesSlide+xml"/>
  <Override PartName="/ppt/tags/tag336.xml" ContentType="application/vnd.openxmlformats-officedocument.presentationml.tags+xml"/>
  <Override PartName="/ppt/tags/tag337.xml" ContentType="application/vnd.openxmlformats-officedocument.presentationml.tags+xml"/>
  <Override PartName="/ppt/tags/tag338.xml" ContentType="application/vnd.openxmlformats-officedocument.presentationml.tags+xml"/>
  <Override PartName="/ppt/tags/tag339.xml" ContentType="application/vnd.openxmlformats-officedocument.presentationml.tags+xml"/>
  <Override PartName="/ppt/tags/tag340.xml" ContentType="application/vnd.openxmlformats-officedocument.presentationml.tags+xml"/>
  <Override PartName="/ppt/tags/tag341.xml" ContentType="application/vnd.openxmlformats-officedocument.presentationml.tags+xml"/>
  <Override PartName="/ppt/tags/tag342.xml" ContentType="application/vnd.openxmlformats-officedocument.presentationml.tags+xml"/>
  <Override PartName="/ppt/tags/tag343.xml" ContentType="application/vnd.openxmlformats-officedocument.presentationml.tags+xml"/>
  <Override PartName="/ppt/tags/tag344.xml" ContentType="application/vnd.openxmlformats-officedocument.presentationml.tags+xml"/>
  <Override PartName="/ppt/tags/tag345.xml" ContentType="application/vnd.openxmlformats-officedocument.presentationml.tags+xml"/>
  <Override PartName="/ppt/tags/tag346.xml" ContentType="application/vnd.openxmlformats-officedocument.presentationml.tags+xml"/>
  <Override PartName="/ppt/tags/tag347.xml" ContentType="application/vnd.openxmlformats-officedocument.presentationml.tags+xml"/>
  <Override PartName="/ppt/tags/tag348.xml" ContentType="application/vnd.openxmlformats-officedocument.presentationml.tags+xml"/>
  <Override PartName="/ppt/tags/tag349.xml" ContentType="application/vnd.openxmlformats-officedocument.presentationml.tags+xml"/>
  <Override PartName="/ppt/tags/tag350.xml" ContentType="application/vnd.openxmlformats-officedocument.presentationml.tags+xml"/>
  <Override PartName="/ppt/tags/tag351.xml" ContentType="application/vnd.openxmlformats-officedocument.presentationml.tags+xml"/>
  <Override PartName="/ppt/tags/tag352.xml" ContentType="application/vnd.openxmlformats-officedocument.presentationml.tags+xml"/>
  <Override PartName="/ppt/tags/tag353.xml" ContentType="application/vnd.openxmlformats-officedocument.presentationml.tags+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88"/>
  </p:notesMasterIdLst>
  <p:handoutMasterIdLst>
    <p:handoutMasterId r:id="rId89"/>
  </p:handoutMasterIdLst>
  <p:sldIdLst>
    <p:sldId id="267" r:id="rId5"/>
    <p:sldId id="507" r:id="rId6"/>
    <p:sldId id="501" r:id="rId7"/>
    <p:sldId id="510" r:id="rId8"/>
    <p:sldId id="511" r:id="rId9"/>
    <p:sldId id="281" r:id="rId10"/>
    <p:sldId id="293" r:id="rId11"/>
    <p:sldId id="451" r:id="rId12"/>
    <p:sldId id="504" r:id="rId13"/>
    <p:sldId id="479" r:id="rId14"/>
    <p:sldId id="394" r:id="rId15"/>
    <p:sldId id="378" r:id="rId16"/>
    <p:sldId id="480" r:id="rId17"/>
    <p:sldId id="431" r:id="rId18"/>
    <p:sldId id="395" r:id="rId19"/>
    <p:sldId id="410" r:id="rId20"/>
    <p:sldId id="398" r:id="rId21"/>
    <p:sldId id="399" r:id="rId22"/>
    <p:sldId id="427" r:id="rId23"/>
    <p:sldId id="483" r:id="rId24"/>
    <p:sldId id="505" r:id="rId25"/>
    <p:sldId id="434" r:id="rId26"/>
    <p:sldId id="435" r:id="rId27"/>
    <p:sldId id="403" r:id="rId28"/>
    <p:sldId id="506" r:id="rId29"/>
    <p:sldId id="379" r:id="rId30"/>
    <p:sldId id="436" r:id="rId31"/>
    <p:sldId id="433" r:id="rId32"/>
    <p:sldId id="409" r:id="rId33"/>
    <p:sldId id="481" r:id="rId34"/>
    <p:sldId id="310" r:id="rId35"/>
    <p:sldId id="366" r:id="rId36"/>
    <p:sldId id="439" r:id="rId37"/>
    <p:sldId id="452" r:id="rId38"/>
    <p:sldId id="453" r:id="rId39"/>
    <p:sldId id="389" r:id="rId40"/>
    <p:sldId id="462" r:id="rId41"/>
    <p:sldId id="463" r:id="rId42"/>
    <p:sldId id="494" r:id="rId43"/>
    <p:sldId id="324" r:id="rId44"/>
    <p:sldId id="513" r:id="rId45"/>
    <p:sldId id="438" r:id="rId46"/>
    <p:sldId id="485" r:id="rId47"/>
    <p:sldId id="325" r:id="rId48"/>
    <p:sldId id="387" r:id="rId49"/>
    <p:sldId id="454" r:id="rId50"/>
    <p:sldId id="388" r:id="rId51"/>
    <p:sldId id="425" r:id="rId52"/>
    <p:sldId id="341" r:id="rId53"/>
    <p:sldId id="465" r:id="rId54"/>
    <p:sldId id="514" r:id="rId55"/>
    <p:sldId id="470" r:id="rId56"/>
    <p:sldId id="484" r:id="rId57"/>
    <p:sldId id="475" r:id="rId58"/>
    <p:sldId id="474" r:id="rId59"/>
    <p:sldId id="492" r:id="rId60"/>
    <p:sldId id="489" r:id="rId61"/>
    <p:sldId id="488" r:id="rId62"/>
    <p:sldId id="468" r:id="rId63"/>
    <p:sldId id="495" r:id="rId64"/>
    <p:sldId id="493" r:id="rId65"/>
    <p:sldId id="315" r:id="rId66"/>
    <p:sldId id="471" r:id="rId67"/>
    <p:sldId id="338" r:id="rId68"/>
    <p:sldId id="477" r:id="rId69"/>
    <p:sldId id="473" r:id="rId70"/>
    <p:sldId id="472" r:id="rId71"/>
    <p:sldId id="355" r:id="rId72"/>
    <p:sldId id="482" r:id="rId73"/>
    <p:sldId id="280" r:id="rId74"/>
    <p:sldId id="458" r:id="rId75"/>
    <p:sldId id="459" r:id="rId76"/>
    <p:sldId id="460" r:id="rId77"/>
    <p:sldId id="448" r:id="rId78"/>
    <p:sldId id="478" r:id="rId79"/>
    <p:sldId id="457" r:id="rId80"/>
    <p:sldId id="456" r:id="rId81"/>
    <p:sldId id="490" r:id="rId82"/>
    <p:sldId id="496" r:id="rId83"/>
    <p:sldId id="515" r:id="rId84"/>
    <p:sldId id="516" r:id="rId85"/>
    <p:sldId id="517" r:id="rId86"/>
    <p:sldId id="518" r:id="rId87"/>
  </p:sldIdLst>
  <p:sldSz cx="9144000" cy="6858000" type="screen4x3"/>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Introduction" id="{52BC998F-4AA1-48DD-90A4-9A755C55FB57}">
          <p14:sldIdLst>
            <p14:sldId id="267"/>
            <p14:sldId id="507"/>
            <p14:sldId id="501"/>
            <p14:sldId id="510"/>
            <p14:sldId id="511"/>
            <p14:sldId id="281"/>
            <p14:sldId id="293"/>
            <p14:sldId id="451"/>
            <p14:sldId id="504"/>
          </p14:sldIdLst>
        </p14:section>
        <p14:section name="Pourquoi intervenir" id="{0A5F13E8-BDD0-4683-B899-732B218DF396}">
          <p14:sldIdLst>
            <p14:sldId id="479"/>
            <p14:sldId id="394"/>
            <p14:sldId id="378"/>
            <p14:sldId id="480"/>
            <p14:sldId id="431"/>
            <p14:sldId id="395"/>
          </p14:sldIdLst>
        </p14:section>
        <p14:section name="Conséquences" id="{F137E4AB-54A2-4D93-8B12-85EB81DBCD0F}">
          <p14:sldIdLst>
            <p14:sldId id="410"/>
            <p14:sldId id="398"/>
            <p14:sldId id="399"/>
          </p14:sldIdLst>
        </p14:section>
        <p14:section name="Dénutrition" id="{CA4BAE16-71BB-4CCC-BF8E-AB6719BF0177}">
          <p14:sldIdLst>
            <p14:sldId id="427"/>
            <p14:sldId id="483"/>
            <p14:sldId id="505"/>
            <p14:sldId id="434"/>
            <p14:sldId id="435"/>
          </p14:sldIdLst>
        </p14:section>
        <p14:section name="Surpoids" id="{B30FB63B-6E3F-4936-AB65-954B58CD4C8E}">
          <p14:sldIdLst>
            <p14:sldId id="403"/>
            <p14:sldId id="506"/>
            <p14:sldId id="379"/>
            <p14:sldId id="436"/>
            <p14:sldId id="433"/>
          </p14:sldIdLst>
        </p14:section>
        <p14:section name="ISS" id="{F7829500-E210-47D8-B574-C1F7F0F44AD7}">
          <p14:sldIdLst>
            <p14:sldId id="409"/>
            <p14:sldId id="481"/>
            <p14:sldId id="310"/>
            <p14:sldId id="366"/>
            <p14:sldId id="439"/>
            <p14:sldId id="452"/>
            <p14:sldId id="453"/>
            <p14:sldId id="389"/>
            <p14:sldId id="462"/>
            <p14:sldId id="463"/>
            <p14:sldId id="494"/>
            <p14:sldId id="324"/>
            <p14:sldId id="513"/>
            <p14:sldId id="438"/>
            <p14:sldId id="485"/>
            <p14:sldId id="325"/>
            <p14:sldId id="387"/>
            <p14:sldId id="454"/>
            <p14:sldId id="388"/>
          </p14:sldIdLst>
        </p14:section>
        <p14:section name="La théorie" id="{B4C7BBD5-1852-43A5-9C8B-2716B6C068C7}">
          <p14:sldIdLst>
            <p14:sldId id="425"/>
            <p14:sldId id="341"/>
          </p14:sldIdLst>
        </p14:section>
        <p14:section name="Modèle choisi" id="{6430B867-430F-403C-A0D9-780FE1AACADB}">
          <p14:sldIdLst>
            <p14:sldId id="465"/>
            <p14:sldId id="514"/>
            <p14:sldId id="470"/>
            <p14:sldId id="484"/>
            <p14:sldId id="475"/>
            <p14:sldId id="474"/>
            <p14:sldId id="492"/>
            <p14:sldId id="489"/>
          </p14:sldIdLst>
        </p14:section>
        <p14:section name="La mère, interventions" id="{C0279C17-5CE9-4AAF-8293-F83C24559914}">
          <p14:sldIdLst>
            <p14:sldId id="488"/>
            <p14:sldId id="468"/>
            <p14:sldId id="495"/>
          </p14:sldIdLst>
        </p14:section>
        <p14:section name="Allaitement" id="{3C772AFB-38D5-41B9-995F-D8E76E4AE892}">
          <p14:sldIdLst>
            <p14:sldId id="493"/>
            <p14:sldId id="315"/>
          </p14:sldIdLst>
        </p14:section>
        <p14:section name="Alimentation 6 mois à 2 ans" id="{49A11AA0-FF14-402F-B460-32383B34A4DC}">
          <p14:sldIdLst>
            <p14:sldId id="471"/>
            <p14:sldId id="338"/>
            <p14:sldId id="477"/>
            <p14:sldId id="473"/>
            <p14:sldId id="472"/>
            <p14:sldId id="355"/>
          </p14:sldIdLst>
        </p14:section>
        <p14:section name="Interventions prometteuses" id="{F97035D6-1065-48DC-9BA0-4C8F11365049}">
          <p14:sldIdLst>
            <p14:sldId id="482"/>
            <p14:sldId id="280"/>
            <p14:sldId id="458"/>
            <p14:sldId id="459"/>
            <p14:sldId id="460"/>
            <p14:sldId id="448"/>
            <p14:sldId id="478"/>
          </p14:sldIdLst>
        </p14:section>
        <p14:section name="Questions de réflexions et boîte à outils" id="{131218CA-ADB2-4895-BD06-0EC519389DB0}">
          <p14:sldIdLst>
            <p14:sldId id="457"/>
            <p14:sldId id="456"/>
            <p14:sldId id="490"/>
          </p14:sldIdLst>
        </p14:section>
        <p14:section name="Références" id="{2713FDFA-279C-49E9-880C-304FC61A6AD2}">
          <p14:sldIdLst>
            <p14:sldId id="496"/>
            <p14:sldId id="515"/>
            <p14:sldId id="516"/>
            <p14:sldId id="517"/>
            <p14:sldId id="518"/>
          </p14:sldIdLst>
        </p14:section>
      </p14:sectionLst>
    </p:ext>
    <p:ext uri="{EFAFB233-063F-42B5-8137-9DF3F51BA10A}">
      <p15:sldGuideLst xmlns:p15="http://schemas.microsoft.com/office/powerpoint/2012/main">
        <p15:guide id="7" orient="horz" pos="3385" userDrawn="1">
          <p15:clr>
            <a:srgbClr val="A4A3A4"/>
          </p15:clr>
        </p15:guide>
        <p15:guide id="9" pos="5420" userDrawn="1">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Ginette Lafontaine" initials="GL" lastIdx="101" clrIdx="0"/>
  <p:cmAuthor id="2" name="Sylvie Roy" initials="SR" lastIdx="1" clrIdx="1"/>
  <p:cmAuthor id="3" name="Sylvie" initials="S" lastIdx="9" clrIdx="2">
    <p:extLst>
      <p:ext uri="{19B8F6BF-5375-455C-9EA6-DF929625EA0E}">
        <p15:presenceInfo xmlns:p15="http://schemas.microsoft.com/office/powerpoint/2012/main" userId="Sylvie" providerId="None"/>
      </p:ext>
    </p:extLst>
  </p:cmAuthor>
  <p:cmAuthor id="4" name="Sarah Chaput" initials="SC" lastIdx="45" clrIdx="3">
    <p:extLst>
      <p:ext uri="{19B8F6BF-5375-455C-9EA6-DF929625EA0E}">
        <p15:presenceInfo xmlns:p15="http://schemas.microsoft.com/office/powerpoint/2012/main" userId="Sarah Chaput"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95CA3"/>
    <a:srgbClr val="F1F4F7"/>
    <a:srgbClr val="F7F8F9"/>
    <a:srgbClr val="ECEFF3"/>
    <a:srgbClr val="F7FCFE"/>
    <a:srgbClr val="FF0066"/>
    <a:srgbClr val="3BB8C5"/>
    <a:srgbClr val="6950A1"/>
    <a:srgbClr val="BDB3D8"/>
    <a:srgbClr val="9280B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913" autoAdjust="0"/>
    <p:restoredTop sz="95220" autoAdjust="0"/>
  </p:normalViewPr>
  <p:slideViewPr>
    <p:cSldViewPr>
      <p:cViewPr varScale="1">
        <p:scale>
          <a:sx n="64" d="100"/>
          <a:sy n="64" d="100"/>
        </p:scale>
        <p:origin x="62" y="173"/>
      </p:cViewPr>
      <p:guideLst>
        <p:guide orient="horz" pos="3385"/>
        <p:guide pos="5420"/>
      </p:guideLst>
    </p:cSldViewPr>
  </p:slideViewPr>
  <p:outlineViewPr>
    <p:cViewPr>
      <p:scale>
        <a:sx n="33" d="100"/>
        <a:sy n="33" d="100"/>
      </p:scale>
      <p:origin x="0" y="-76788"/>
    </p:cViewPr>
  </p:outlineViewPr>
  <p:notesTextViewPr>
    <p:cViewPr>
      <p:scale>
        <a:sx n="1" d="1"/>
        <a:sy n="1" d="1"/>
      </p:scale>
      <p:origin x="0" y="0"/>
    </p:cViewPr>
  </p:notesTextViewPr>
  <p:sorterViewPr>
    <p:cViewPr>
      <p:scale>
        <a:sx n="70" d="100"/>
        <a:sy n="70" d="100"/>
      </p:scale>
      <p:origin x="0" y="0"/>
    </p:cViewPr>
  </p:sorterViewPr>
  <p:notesViewPr>
    <p:cSldViewPr>
      <p:cViewPr varScale="1">
        <p:scale>
          <a:sx n="88" d="100"/>
          <a:sy n="88" d="100"/>
        </p:scale>
        <p:origin x="3822" y="108"/>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2.xml"/><Relationship Id="rId21" Type="http://schemas.openxmlformats.org/officeDocument/2006/relationships/slide" Target="slides/slide17.xml"/><Relationship Id="rId42" Type="http://schemas.openxmlformats.org/officeDocument/2006/relationships/slide" Target="slides/slide38.xml"/><Relationship Id="rId47" Type="http://schemas.openxmlformats.org/officeDocument/2006/relationships/slide" Target="slides/slide43.xml"/><Relationship Id="rId63" Type="http://schemas.openxmlformats.org/officeDocument/2006/relationships/slide" Target="slides/slide59.xml"/><Relationship Id="rId68" Type="http://schemas.openxmlformats.org/officeDocument/2006/relationships/slide" Target="slides/slide64.xml"/><Relationship Id="rId84" Type="http://schemas.openxmlformats.org/officeDocument/2006/relationships/slide" Target="slides/slide80.xml"/><Relationship Id="rId89" Type="http://schemas.openxmlformats.org/officeDocument/2006/relationships/handoutMaster" Target="handoutMasters/handoutMaster1.xml"/><Relationship Id="rId16" Type="http://schemas.openxmlformats.org/officeDocument/2006/relationships/slide" Target="slides/slide12.xml"/><Relationship Id="rId11" Type="http://schemas.openxmlformats.org/officeDocument/2006/relationships/slide" Target="slides/slide7.xml"/><Relationship Id="rId32" Type="http://schemas.openxmlformats.org/officeDocument/2006/relationships/slide" Target="slides/slide28.xml"/><Relationship Id="rId37" Type="http://schemas.openxmlformats.org/officeDocument/2006/relationships/slide" Target="slides/slide33.xml"/><Relationship Id="rId53" Type="http://schemas.openxmlformats.org/officeDocument/2006/relationships/slide" Target="slides/slide49.xml"/><Relationship Id="rId58" Type="http://schemas.openxmlformats.org/officeDocument/2006/relationships/slide" Target="slides/slide54.xml"/><Relationship Id="rId74" Type="http://schemas.openxmlformats.org/officeDocument/2006/relationships/slide" Target="slides/slide70.xml"/><Relationship Id="rId79" Type="http://schemas.openxmlformats.org/officeDocument/2006/relationships/slide" Target="slides/slide75.xml"/><Relationship Id="rId5" Type="http://schemas.openxmlformats.org/officeDocument/2006/relationships/slide" Target="slides/slide1.xml"/><Relationship Id="rId90" Type="http://schemas.openxmlformats.org/officeDocument/2006/relationships/commentAuthors" Target="commentAuthors.xml"/><Relationship Id="rId95" Type="http://schemas.microsoft.com/office/2016/11/relationships/changesInfo" Target="changesInfos/changesInfo1.xml"/><Relationship Id="rId22" Type="http://schemas.openxmlformats.org/officeDocument/2006/relationships/slide" Target="slides/slide18.xml"/><Relationship Id="rId27" Type="http://schemas.openxmlformats.org/officeDocument/2006/relationships/slide" Target="slides/slide23.xml"/><Relationship Id="rId43" Type="http://schemas.openxmlformats.org/officeDocument/2006/relationships/slide" Target="slides/slide39.xml"/><Relationship Id="rId48" Type="http://schemas.openxmlformats.org/officeDocument/2006/relationships/slide" Target="slides/slide44.xml"/><Relationship Id="rId64" Type="http://schemas.openxmlformats.org/officeDocument/2006/relationships/slide" Target="slides/slide60.xml"/><Relationship Id="rId69" Type="http://schemas.openxmlformats.org/officeDocument/2006/relationships/slide" Target="slides/slide65.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slide" Target="slides/slide68.xml"/><Relationship Id="rId80" Type="http://schemas.openxmlformats.org/officeDocument/2006/relationships/slide" Target="slides/slide76.xml"/><Relationship Id="rId85" Type="http://schemas.openxmlformats.org/officeDocument/2006/relationships/slide" Target="slides/slide81.xml"/><Relationship Id="rId93" Type="http://schemas.openxmlformats.org/officeDocument/2006/relationships/theme" Target="theme/theme1.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openxmlformats.org/officeDocument/2006/relationships/slide" Target="slides/slide63.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slide" Target="slides/slide58.xml"/><Relationship Id="rId70" Type="http://schemas.openxmlformats.org/officeDocument/2006/relationships/slide" Target="slides/slide66.xml"/><Relationship Id="rId75" Type="http://schemas.openxmlformats.org/officeDocument/2006/relationships/slide" Target="slides/slide71.xml"/><Relationship Id="rId83" Type="http://schemas.openxmlformats.org/officeDocument/2006/relationships/slide" Target="slides/slide79.xml"/><Relationship Id="rId88" Type="http://schemas.openxmlformats.org/officeDocument/2006/relationships/notesMaster" Target="notesMasters/notesMaster1.xml"/><Relationship Id="rId91"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slide" Target="slides/slide61.xml"/><Relationship Id="rId73" Type="http://schemas.openxmlformats.org/officeDocument/2006/relationships/slide" Target="slides/slide69.xml"/><Relationship Id="rId78" Type="http://schemas.openxmlformats.org/officeDocument/2006/relationships/slide" Target="slides/slide74.xml"/><Relationship Id="rId81" Type="http://schemas.openxmlformats.org/officeDocument/2006/relationships/slide" Target="slides/slide77.xml"/><Relationship Id="rId86" Type="http://schemas.openxmlformats.org/officeDocument/2006/relationships/slide" Target="slides/slide82.xml"/><Relationship Id="rId94"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 Id="rId34" Type="http://schemas.openxmlformats.org/officeDocument/2006/relationships/slide" Target="slides/slide30.xml"/><Relationship Id="rId50" Type="http://schemas.openxmlformats.org/officeDocument/2006/relationships/slide" Target="slides/slide46.xml"/><Relationship Id="rId55" Type="http://schemas.openxmlformats.org/officeDocument/2006/relationships/slide" Target="slides/slide51.xml"/><Relationship Id="rId76" Type="http://schemas.openxmlformats.org/officeDocument/2006/relationships/slide" Target="slides/slide72.xml"/><Relationship Id="rId7" Type="http://schemas.openxmlformats.org/officeDocument/2006/relationships/slide" Target="slides/slide3.xml"/><Relationship Id="rId71" Type="http://schemas.openxmlformats.org/officeDocument/2006/relationships/slide" Target="slides/slide67.xml"/><Relationship Id="rId92" Type="http://schemas.openxmlformats.org/officeDocument/2006/relationships/viewProps" Target="viewProps.xml"/><Relationship Id="rId2" Type="http://schemas.openxmlformats.org/officeDocument/2006/relationships/customXml" Target="../customXml/item2.xml"/><Relationship Id="rId29" Type="http://schemas.openxmlformats.org/officeDocument/2006/relationships/slide" Target="slides/slide25.xml"/><Relationship Id="rId24" Type="http://schemas.openxmlformats.org/officeDocument/2006/relationships/slide" Target="slides/slide20.xml"/><Relationship Id="rId40" Type="http://schemas.openxmlformats.org/officeDocument/2006/relationships/slide" Target="slides/slide36.xml"/><Relationship Id="rId45" Type="http://schemas.openxmlformats.org/officeDocument/2006/relationships/slide" Target="slides/slide41.xml"/><Relationship Id="rId66" Type="http://schemas.openxmlformats.org/officeDocument/2006/relationships/slide" Target="slides/slide62.xml"/><Relationship Id="rId87" Type="http://schemas.openxmlformats.org/officeDocument/2006/relationships/slide" Target="slides/slide83.xml"/><Relationship Id="rId61" Type="http://schemas.openxmlformats.org/officeDocument/2006/relationships/slide" Target="slides/slide57.xml"/><Relationship Id="rId82" Type="http://schemas.openxmlformats.org/officeDocument/2006/relationships/slide" Target="slides/slide78.xml"/><Relationship Id="rId19" Type="http://schemas.openxmlformats.org/officeDocument/2006/relationships/slide" Target="slides/slide15.xml"/><Relationship Id="rId14" Type="http://schemas.openxmlformats.org/officeDocument/2006/relationships/slide" Target="slides/slide10.xml"/><Relationship Id="rId30" Type="http://schemas.openxmlformats.org/officeDocument/2006/relationships/slide" Target="slides/slide26.xml"/><Relationship Id="rId35" Type="http://schemas.openxmlformats.org/officeDocument/2006/relationships/slide" Target="slides/slide31.xml"/><Relationship Id="rId56" Type="http://schemas.openxmlformats.org/officeDocument/2006/relationships/slide" Target="slides/slide52.xml"/><Relationship Id="rId77" Type="http://schemas.openxmlformats.org/officeDocument/2006/relationships/slide" Target="slides/slide7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Catherine Devost" userId="a5d8d50fb134c0f3" providerId="LiveId" clId="{220B35B5-0EBB-40EB-88BC-D76A11D5AE40}"/>
    <pc:docChg chg="custSel modSld">
      <pc:chgData name="Catherine Devost" userId="a5d8d50fb134c0f3" providerId="LiveId" clId="{220B35B5-0EBB-40EB-88BC-D76A11D5AE40}" dt="2020-05-19T14:42:03.169" v="12" actId="6549"/>
      <pc:docMkLst>
        <pc:docMk/>
      </pc:docMkLst>
      <pc:sldChg chg="delCm">
        <pc:chgData name="Catherine Devost" userId="a5d8d50fb134c0f3" providerId="LiveId" clId="{220B35B5-0EBB-40EB-88BC-D76A11D5AE40}" dt="2020-05-19T14:40:02.965" v="0" actId="1592"/>
        <pc:sldMkLst>
          <pc:docMk/>
          <pc:sldMk cId="3790866783" sldId="465"/>
        </pc:sldMkLst>
      </pc:sldChg>
      <pc:sldChg chg="modSp mod">
        <pc:chgData name="Catherine Devost" userId="a5d8d50fb134c0f3" providerId="LiveId" clId="{220B35B5-0EBB-40EB-88BC-D76A11D5AE40}" dt="2020-05-19T14:42:03.169" v="12" actId="6549"/>
        <pc:sldMkLst>
          <pc:docMk/>
          <pc:sldMk cId="3222612539" sldId="488"/>
        </pc:sldMkLst>
        <pc:spChg chg="mod">
          <ac:chgData name="Catherine Devost" userId="a5d8d50fb134c0f3" providerId="LiveId" clId="{220B35B5-0EBB-40EB-88BC-D76A11D5AE40}" dt="2020-05-19T14:42:03.169" v="12" actId="6549"/>
          <ac:spMkLst>
            <pc:docMk/>
            <pc:sldMk cId="3222612539" sldId="488"/>
            <ac:spMk id="4" creationId="{D305D4DC-814C-423D-BEE8-381ACA35815F}"/>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fr-CA"/>
          </a:p>
        </p:txBody>
      </p:sp>
      <p:sp>
        <p:nvSpPr>
          <p:cNvPr id="3" name="Espace réservé de la date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47E8D4AF-2F2A-4022-B908-D42CAFAF714C}" type="datetimeFigureOut">
              <a:rPr lang="fr-CA" smtClean="0"/>
              <a:t>2020-05-19</a:t>
            </a:fld>
            <a:endParaRPr lang="fr-CA"/>
          </a:p>
        </p:txBody>
      </p:sp>
      <p:sp>
        <p:nvSpPr>
          <p:cNvPr id="4" name="Espace réservé du pied de page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fr-CA"/>
          </a:p>
        </p:txBody>
      </p:sp>
      <p:sp>
        <p:nvSpPr>
          <p:cNvPr id="5" name="Espace réservé du numéro de diapositive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D6D95C5F-1280-4DEC-A3FD-1BA5486A1F80}" type="slidenum">
              <a:rPr lang="fr-CA" smtClean="0"/>
              <a:t>‹N°›</a:t>
            </a:fld>
            <a:endParaRPr lang="fr-CA"/>
          </a:p>
        </p:txBody>
      </p:sp>
    </p:spTree>
    <p:extLst>
      <p:ext uri="{BB962C8B-B14F-4D97-AF65-F5344CB8AC3E}">
        <p14:creationId xmlns:p14="http://schemas.microsoft.com/office/powerpoint/2010/main" val="83007717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fr-CA"/>
          </a:p>
        </p:txBody>
      </p:sp>
      <p:sp>
        <p:nvSpPr>
          <p:cNvPr id="3" name="Espace réservé de la date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DB2FA3E-AE33-45DD-8EB4-1066B6A3890A}" type="datetimeFigureOut">
              <a:rPr lang="fr-CA" smtClean="0"/>
              <a:t>2020-05-19</a:t>
            </a:fld>
            <a:endParaRPr lang="fr-CA"/>
          </a:p>
        </p:txBody>
      </p:sp>
      <p:sp>
        <p:nvSpPr>
          <p:cNvPr id="4" name="Espace réservé de l'image des diapositives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fr-CA"/>
          </a:p>
        </p:txBody>
      </p:sp>
      <p:sp>
        <p:nvSpPr>
          <p:cNvPr id="5" name="Espace réservé des commentaires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CA"/>
          </a:p>
        </p:txBody>
      </p:sp>
      <p:sp>
        <p:nvSpPr>
          <p:cNvPr id="6" name="Espace réservé du pied de page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fr-CA"/>
          </a:p>
        </p:txBody>
      </p:sp>
      <p:sp>
        <p:nvSpPr>
          <p:cNvPr id="7" name="Espace réservé du numéro de diapositive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2264FC2-7BC2-4647-830C-E3B2C3A739DB}" type="slidenum">
              <a:rPr lang="fr-CA" smtClean="0"/>
              <a:t>‹N°›</a:t>
            </a:fld>
            <a:endParaRPr lang="fr-CA"/>
          </a:p>
        </p:txBody>
      </p:sp>
    </p:spTree>
    <p:extLst>
      <p:ext uri="{BB962C8B-B14F-4D97-AF65-F5344CB8AC3E}">
        <p14:creationId xmlns:p14="http://schemas.microsoft.com/office/powerpoint/2010/main" val="132499350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3" Type="http://schemas.openxmlformats.org/officeDocument/2006/relationships/hyperlink" Target="https://www.who.int/news-room/detail/15-07-2019-world-hunger-is-still-not-going-down-after-three-years-and-obesity-is-still-growing-un-report" TargetMode="External"/><Relationship Id="rId2" Type="http://schemas.openxmlformats.org/officeDocument/2006/relationships/slide" Target="../slides/slide13.xml"/><Relationship Id="rId1" Type="http://schemas.openxmlformats.org/officeDocument/2006/relationships/notesMaster" Target="../notesMasters/notesMaster1.xml"/><Relationship Id="rId4" Type="http://schemas.openxmlformats.org/officeDocument/2006/relationships/hyperlink" Target="https://thousanddays.org/updates/good-nutrition-in-the-first-1000-days-to-reduce-ncds/" TargetMode="External"/></Relationships>
</file>

<file path=ppt/notesSlides/_rels/notesSlide11.xml.rels><?xml version="1.0" encoding="UTF-8" standalone="yes"?>
<Relationships xmlns="http://schemas.openxmlformats.org/package/2006/relationships"><Relationship Id="rId3" Type="http://schemas.openxmlformats.org/officeDocument/2006/relationships/hyperlink" Target="http://datatopics.worldbank.org/health/available-indicators" TargetMode="External"/><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3" Type="http://schemas.openxmlformats.org/officeDocument/2006/relationships/hyperlink" Target="https://thousanddays.org/why-1000-days/building-brains/" TargetMode="External"/><Relationship Id="rId2" Type="http://schemas.openxmlformats.org/officeDocument/2006/relationships/slide" Target="../slides/slide15.xml"/><Relationship Id="rId1" Type="http://schemas.openxmlformats.org/officeDocument/2006/relationships/notesMaster" Target="../notesMasters/notesMaster1.xml"/><Relationship Id="rId6" Type="http://schemas.openxmlformats.org/officeDocument/2006/relationships/hyperlink" Target="https://thousanddays.org/why-1000-days/" TargetMode="External"/><Relationship Id="rId5" Type="http://schemas.openxmlformats.org/officeDocument/2006/relationships/hyperlink" Target="https://apps.who.int/iris/bitstream/handle/10665/43516/9241594497_eng.pdf" TargetMode="External"/><Relationship Id="rId4" Type="http://schemas.openxmlformats.org/officeDocument/2006/relationships/hyperlink" Target="https://thousanddays.org/why-1000-days/building-prosperity/" TargetMode="Externa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3" Type="http://schemas.openxmlformats.org/officeDocument/2006/relationships/hyperlink" Target="https://www.who.int/fr/news-room/fact-sheets/detail/noncommunicable-diseases" TargetMode="External"/><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3" Type="http://schemas.openxmlformats.org/officeDocument/2006/relationships/hyperlink" Target="https://www.who.int/topics/anaemia/who_unicef_anaemiastatement_fr.pdf" TargetMode="External"/><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3" Type="http://schemas.openxmlformats.org/officeDocument/2006/relationships/hyperlink" Target="https://databank.worldbank.org/indicator/SH.STA.OWAD.FE.ZS?Id=7f18f0c5&amp;Report_Name=Health&amp;populartype=series" TargetMode="External"/><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3" Type="http://schemas.openxmlformats.org/officeDocument/2006/relationships/hyperlink" Target="https://www.flickr.com/photos/unicefua/17063692941" TargetMode="External"/><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3" Type="http://schemas.openxmlformats.org/officeDocument/2006/relationships/hyperlink" Target="https://www.who.int/social_determinants/thecommission/finalreport/fr/" TargetMode="External"/><Relationship Id="rId2" Type="http://schemas.openxmlformats.org/officeDocument/2006/relationships/slide" Target="../slides/slide31.xml"/><Relationship Id="rId1" Type="http://schemas.openxmlformats.org/officeDocument/2006/relationships/notesMaster" Target="../notesMasters/notesMaster1.xml"/><Relationship Id="rId4" Type="http://schemas.openxmlformats.org/officeDocument/2006/relationships/hyperlink" Target="https://www.csbe.gouv.qc.ca/fileadmin/www/2010/MaladiesChroniques/CSBE_T2-EtatSituationMaladiesChroniques-052010.pdf" TargetMode="Externa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3" Type="http://schemas.openxmlformats.org/officeDocument/2006/relationships/hyperlink" Target="http://www.centrelearoback.org/assets/PDF/04_activites/CLR-RapDir2015_Logement_FR.pdf" TargetMode="External"/><Relationship Id="rId2" Type="http://schemas.openxmlformats.org/officeDocument/2006/relationships/slide" Target="../slides/slide42.xml"/><Relationship Id="rId1" Type="http://schemas.openxmlformats.org/officeDocument/2006/relationships/notesMaster" Target="../notesMasters/notesMaster1.xml"/><Relationship Id="rId4" Type="http://schemas.openxmlformats.org/officeDocument/2006/relationships/hyperlink" Target="https://www.inspq.qc.ca/pdf/publications/1333_SecurtieAlimentQucAnalSituationHabAliment.pdf" TargetMode="Externa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s://fondationolo.ca/wp-content/uploads/2017/08/fondation-olo-cadre-de-reference-2017.pdf" TargetMode="External"/><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3" Type="http://schemas.openxmlformats.org/officeDocument/2006/relationships/hyperlink" Target="https://pixabay.com/fr/photos/femme-enfant-transportant-afrique-302551/" TargetMode="External"/><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3" Type="http://schemas.openxmlformats.org/officeDocument/2006/relationships/hyperlink" Target="https://www.who.int/fr/news-room/fact-sheets/detail/infant-and-young-child-feeding" TargetMode="External"/><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3" Type="http://schemas.openxmlformats.org/officeDocument/2006/relationships/hyperlink" Target="https://www.pexels.com/photo/mother-kissing-child-on-cheek-1586257/" TargetMode="External"/><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3" Type="http://schemas.openxmlformats.org/officeDocument/2006/relationships/hyperlink" Target="https://w05.international.gc.ca/projectbrowser-banqueprojets/project-projet/details/D002099001?Lang=fra" TargetMode="External"/><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3" Type="http://schemas.openxmlformats.org/officeDocument/2006/relationships/hyperlink" Target="https://w05.international.gc.ca/projectbrowser-banqueprojets/project-projet/details/D002021001" TargetMode="External"/><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3" Type="http://schemas.openxmlformats.org/officeDocument/2006/relationships/hyperlink" Target="https://pixabay.com/fr/photos/p%C3%A9rou-femme-b%C3%A9b%C3%A9-p%C3%A9ruvien-andes-581370/" TargetMode="External"/><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3" Type="http://schemas.openxmlformats.org/officeDocument/2006/relationships/hyperlink" Target="https://w05.international.gc.ca/projectbrowser-banqueprojets/project-projet/details/D002000001?Lang=fra" TargetMode="External"/><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3" Type="http://schemas.openxmlformats.org/officeDocument/2006/relationships/hyperlink" Target="https://fondationolo.ca/wp-content/uploads/2017/08/fondation-olo-cadre-de-reference-2017.pdf" TargetMode="External"/><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3" Type="http://schemas.openxmlformats.org/officeDocument/2006/relationships/hyperlink" Target="https://fondationolo.ca/wp-content/uploads/2017/08/fondation-olo-cadre-de-reference-2017.pdf" TargetMode="External"/><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3" Type="http://schemas.openxmlformats.org/officeDocument/2006/relationships/hyperlink" Target="https://www.unicef.org/sowc98/science2.htm" TargetMode="External"/><Relationship Id="rId2" Type="http://schemas.openxmlformats.org/officeDocument/2006/relationships/slide" Target="../slides/slide11.xml"/><Relationship Id="rId1" Type="http://schemas.openxmlformats.org/officeDocument/2006/relationships/notesMaster" Target="../notesMasters/notesMaster1.xml"/><Relationship Id="rId4" Type="http://schemas.openxmlformats.org/officeDocument/2006/relationships/hyperlink" Target="https://thousanddays.org/updates/gazing-into-the-1000-days-window/" TargetMode="External"/></Relationships>
</file>

<file path=ppt/notesSlides/_rels/notesSlide9.xml.rels><?xml version="1.0" encoding="UTF-8" standalone="yes"?>
<Relationships xmlns="http://schemas.openxmlformats.org/package/2006/relationships"><Relationship Id="rId3" Type="http://schemas.openxmlformats.org/officeDocument/2006/relationships/hyperlink" Target="http://datatopics.worldbank.org/health/available-indicators" TargetMode="External"/><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CA" dirty="0"/>
          </a:p>
        </p:txBody>
      </p:sp>
      <p:sp>
        <p:nvSpPr>
          <p:cNvPr id="4" name="Espace réservé du numéro de diapositive 3"/>
          <p:cNvSpPr>
            <a:spLocks noGrp="1"/>
          </p:cNvSpPr>
          <p:nvPr>
            <p:ph type="sldNum" sz="quarter" idx="10"/>
          </p:nvPr>
        </p:nvSpPr>
        <p:spPr/>
        <p:txBody>
          <a:bodyPr/>
          <a:lstStyle/>
          <a:p>
            <a:fld id="{22264FC2-7BC2-4647-830C-E3B2C3A739DB}" type="slidenum">
              <a:rPr lang="fr-CA" smtClean="0"/>
              <a:t>1</a:t>
            </a:fld>
            <a:endParaRPr lang="fr-CA" dirty="0"/>
          </a:p>
        </p:txBody>
      </p:sp>
    </p:spTree>
    <p:extLst>
      <p:ext uri="{BB962C8B-B14F-4D97-AF65-F5344CB8AC3E}">
        <p14:creationId xmlns:p14="http://schemas.microsoft.com/office/powerpoint/2010/main" val="368787627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en-CA" sz="1200" kern="1200" dirty="0" err="1">
                <a:solidFill>
                  <a:schemeClr val="tx1"/>
                </a:solidFill>
                <a:effectLst/>
                <a:latin typeface="+mn-lt"/>
                <a:ea typeface="+mn-ea"/>
                <a:cs typeface="+mn-cs"/>
              </a:rPr>
              <a:t>Obèse</a:t>
            </a:r>
            <a:r>
              <a:rPr lang="en-CA" sz="1200" kern="1200" dirty="0">
                <a:solidFill>
                  <a:schemeClr val="tx1"/>
                </a:solidFill>
                <a:effectLst/>
                <a:latin typeface="+mn-lt"/>
                <a:ea typeface="+mn-ea"/>
                <a:cs typeface="+mn-cs"/>
              </a:rPr>
              <a:t>: </a:t>
            </a:r>
            <a:endParaRPr lang="fr-CA" sz="1200" kern="1200" dirty="0">
              <a:solidFill>
                <a:schemeClr val="tx1"/>
              </a:solidFill>
              <a:effectLst/>
              <a:latin typeface="+mn-lt"/>
              <a:ea typeface="+mn-ea"/>
              <a:cs typeface="+mn-cs"/>
            </a:endParaRPr>
          </a:p>
          <a:p>
            <a:r>
              <a:rPr lang="en-CA" sz="1200" kern="1200" dirty="0">
                <a:solidFill>
                  <a:schemeClr val="tx1"/>
                </a:solidFill>
                <a:effectLst/>
                <a:latin typeface="+mn-lt"/>
                <a:ea typeface="+mn-ea"/>
                <a:cs typeface="+mn-cs"/>
              </a:rPr>
              <a:t>15. WHO (2019), </a:t>
            </a:r>
            <a:r>
              <a:rPr lang="en-US" sz="1200" kern="1200" dirty="0">
                <a:solidFill>
                  <a:schemeClr val="tx1"/>
                </a:solidFill>
                <a:effectLst/>
                <a:latin typeface="+mn-lt"/>
                <a:ea typeface="+mn-ea"/>
                <a:cs typeface="+mn-cs"/>
              </a:rPr>
              <a:t>World hunger is still not going down after three years and obesity is still growing – UN report. </a:t>
            </a:r>
            <a:r>
              <a:rPr lang="fr-CA" sz="1200" u="sng" kern="1200" dirty="0">
                <a:solidFill>
                  <a:schemeClr val="tx1"/>
                </a:solidFill>
                <a:effectLst/>
                <a:latin typeface="+mn-lt"/>
                <a:ea typeface="+mn-ea"/>
                <a:cs typeface="+mn-cs"/>
                <a:hlinkClick r:id="rId3"/>
              </a:rPr>
              <a:t>https://www.who.int/news-room/detail/15-07-2019-world-hunger-is-still-not-going-down-after-three-years-and-obesity-is-still-growing-un-report</a:t>
            </a:r>
            <a:r>
              <a:rPr lang="fr-CA" sz="1200" kern="1200" dirty="0">
                <a:solidFill>
                  <a:schemeClr val="tx1"/>
                </a:solidFill>
                <a:effectLst/>
                <a:latin typeface="+mn-lt"/>
                <a:ea typeface="+mn-ea"/>
                <a:cs typeface="+mn-cs"/>
              </a:rPr>
              <a:t> (consulté le 10-2019)</a:t>
            </a:r>
          </a:p>
          <a:p>
            <a:r>
              <a:rPr lang="fr-CA" sz="1200" kern="1200" dirty="0">
                <a:solidFill>
                  <a:schemeClr val="tx1"/>
                </a:solidFill>
                <a:effectLst/>
                <a:latin typeface="+mn-lt"/>
                <a:ea typeface="+mn-ea"/>
                <a:cs typeface="+mn-cs"/>
              </a:rPr>
              <a:t>Diabète: </a:t>
            </a:r>
          </a:p>
          <a:p>
            <a:r>
              <a:rPr lang="fr-CA" sz="1200" kern="1200" dirty="0">
                <a:solidFill>
                  <a:schemeClr val="tx1"/>
                </a:solidFill>
                <a:effectLst/>
                <a:latin typeface="+mn-lt"/>
                <a:ea typeface="+mn-ea"/>
                <a:cs typeface="+mn-cs"/>
              </a:rPr>
              <a:t>16. The International </a:t>
            </a:r>
            <a:r>
              <a:rPr lang="fr-CA" sz="1200" kern="1200" dirty="0" err="1">
                <a:solidFill>
                  <a:schemeClr val="tx1"/>
                </a:solidFill>
                <a:effectLst/>
                <a:latin typeface="+mn-lt"/>
                <a:ea typeface="+mn-ea"/>
                <a:cs typeface="+mn-cs"/>
              </a:rPr>
              <a:t>Diabetes</a:t>
            </a:r>
            <a:r>
              <a:rPr lang="fr-CA" sz="1200" kern="1200" dirty="0">
                <a:solidFill>
                  <a:schemeClr val="tx1"/>
                </a:solidFill>
                <a:effectLst/>
                <a:latin typeface="+mn-lt"/>
                <a:ea typeface="+mn-ea"/>
                <a:cs typeface="+mn-cs"/>
              </a:rPr>
              <a:t> </a:t>
            </a:r>
            <a:r>
              <a:rPr lang="fr-CA" sz="1200" kern="1200" dirty="0" err="1">
                <a:solidFill>
                  <a:schemeClr val="tx1"/>
                </a:solidFill>
                <a:effectLst/>
                <a:latin typeface="+mn-lt"/>
                <a:ea typeface="+mn-ea"/>
                <a:cs typeface="+mn-cs"/>
              </a:rPr>
              <a:t>Federation</a:t>
            </a:r>
            <a:r>
              <a:rPr lang="fr-CA" sz="1200" kern="1200" dirty="0">
                <a:solidFill>
                  <a:schemeClr val="tx1"/>
                </a:solidFill>
                <a:effectLst/>
                <a:latin typeface="+mn-lt"/>
                <a:ea typeface="+mn-ea"/>
                <a:cs typeface="+mn-cs"/>
              </a:rPr>
              <a:t> (2019), </a:t>
            </a:r>
            <a:r>
              <a:rPr lang="fr-CA" sz="1200" i="1" kern="1200" dirty="0" err="1">
                <a:solidFill>
                  <a:schemeClr val="tx1"/>
                </a:solidFill>
                <a:effectLst/>
                <a:latin typeface="+mn-lt"/>
                <a:ea typeface="+mn-ea"/>
                <a:cs typeface="+mn-cs"/>
              </a:rPr>
              <a:t>Diabetes</a:t>
            </a:r>
            <a:r>
              <a:rPr lang="fr-CA" sz="1200" i="1" kern="1200" dirty="0">
                <a:solidFill>
                  <a:schemeClr val="tx1"/>
                </a:solidFill>
                <a:effectLst/>
                <a:latin typeface="+mn-lt"/>
                <a:ea typeface="+mn-ea"/>
                <a:cs typeface="+mn-cs"/>
              </a:rPr>
              <a:t> </a:t>
            </a:r>
            <a:r>
              <a:rPr lang="fr-CA" sz="1200" i="1" kern="1200" dirty="0" err="1">
                <a:solidFill>
                  <a:schemeClr val="tx1"/>
                </a:solidFill>
                <a:effectLst/>
                <a:latin typeface="+mn-lt"/>
                <a:ea typeface="+mn-ea"/>
                <a:cs typeface="+mn-cs"/>
              </a:rPr>
              <a:t>facts</a:t>
            </a:r>
            <a:r>
              <a:rPr lang="fr-CA" sz="1200" i="1" kern="1200" dirty="0">
                <a:solidFill>
                  <a:schemeClr val="tx1"/>
                </a:solidFill>
                <a:effectLst/>
                <a:latin typeface="+mn-lt"/>
                <a:ea typeface="+mn-ea"/>
                <a:cs typeface="+mn-cs"/>
              </a:rPr>
              <a:t> &amp; figures. https://www.idf.org/aboutdiabetes/what-is-diabetes/facts-figures.html (consulté 12-2019).</a:t>
            </a:r>
            <a:endParaRPr lang="fr-CA" sz="1200" kern="1200" dirty="0">
              <a:solidFill>
                <a:schemeClr val="tx1"/>
              </a:solidFill>
              <a:effectLst/>
              <a:latin typeface="+mn-lt"/>
              <a:ea typeface="+mn-ea"/>
              <a:cs typeface="+mn-cs"/>
            </a:endParaRPr>
          </a:p>
          <a:p>
            <a:r>
              <a:rPr lang="fr-CA" sz="1200" kern="1200" dirty="0">
                <a:solidFill>
                  <a:schemeClr val="tx1"/>
                </a:solidFill>
                <a:effectLst/>
                <a:latin typeface="+mn-lt"/>
                <a:ea typeface="+mn-ea"/>
                <a:cs typeface="+mn-cs"/>
              </a:rPr>
              <a:t>MNT: </a:t>
            </a:r>
          </a:p>
          <a:p>
            <a:r>
              <a:rPr lang="fr-CA" sz="1200" kern="1200" dirty="0">
                <a:solidFill>
                  <a:schemeClr val="tx1"/>
                </a:solidFill>
                <a:effectLst/>
                <a:latin typeface="+mn-lt"/>
                <a:ea typeface="+mn-ea"/>
                <a:cs typeface="+mn-cs"/>
              </a:rPr>
              <a:t>17. WHO (2018), </a:t>
            </a:r>
            <a:r>
              <a:rPr lang="fr-CA" sz="1200" i="1" kern="1200" dirty="0" err="1">
                <a:solidFill>
                  <a:schemeClr val="tx1"/>
                </a:solidFill>
                <a:effectLst/>
                <a:latin typeface="+mn-lt"/>
                <a:ea typeface="+mn-ea"/>
                <a:cs typeface="+mn-cs"/>
              </a:rPr>
              <a:t>Noncommunicable</a:t>
            </a:r>
            <a:r>
              <a:rPr lang="fr-CA" sz="1200" i="1" kern="1200" dirty="0">
                <a:solidFill>
                  <a:schemeClr val="tx1"/>
                </a:solidFill>
                <a:effectLst/>
                <a:latin typeface="+mn-lt"/>
                <a:ea typeface="+mn-ea"/>
                <a:cs typeface="+mn-cs"/>
              </a:rPr>
              <a:t> </a:t>
            </a:r>
            <a:r>
              <a:rPr lang="fr-CA" sz="1200" i="1" kern="1200" dirty="0" err="1">
                <a:solidFill>
                  <a:schemeClr val="tx1"/>
                </a:solidFill>
                <a:effectLst/>
                <a:latin typeface="+mn-lt"/>
                <a:ea typeface="+mn-ea"/>
                <a:cs typeface="+mn-cs"/>
              </a:rPr>
              <a:t>diseases</a:t>
            </a:r>
            <a:r>
              <a:rPr lang="fr-CA" sz="1200" i="1" kern="1200" dirty="0">
                <a:solidFill>
                  <a:schemeClr val="tx1"/>
                </a:solidFill>
                <a:effectLst/>
                <a:latin typeface="+mn-lt"/>
                <a:ea typeface="+mn-ea"/>
                <a:cs typeface="+mn-cs"/>
              </a:rPr>
              <a:t>. https://www.who.int/en/news-room/fact-sheets/detail/noncommunicable-diseases (consulté le 10-2019).</a:t>
            </a:r>
            <a:endParaRPr lang="fr-CA" sz="1200" kern="1200" dirty="0">
              <a:solidFill>
                <a:schemeClr val="tx1"/>
              </a:solidFill>
              <a:effectLst/>
              <a:latin typeface="+mn-lt"/>
              <a:ea typeface="+mn-ea"/>
              <a:cs typeface="+mn-cs"/>
            </a:endParaRPr>
          </a:p>
          <a:p>
            <a:r>
              <a:rPr lang="en-CA" sz="1200" kern="1200" dirty="0" err="1">
                <a:solidFill>
                  <a:schemeClr val="tx1"/>
                </a:solidFill>
                <a:effectLst/>
                <a:latin typeface="+mn-lt"/>
                <a:ea typeface="+mn-ea"/>
                <a:cs typeface="+mn-cs"/>
              </a:rPr>
              <a:t>Bande</a:t>
            </a:r>
            <a:r>
              <a:rPr lang="en-CA" sz="1200" kern="1200" dirty="0">
                <a:solidFill>
                  <a:schemeClr val="tx1"/>
                </a:solidFill>
                <a:effectLst/>
                <a:latin typeface="+mn-lt"/>
                <a:ea typeface="+mn-ea"/>
                <a:cs typeface="+mn-cs"/>
              </a:rPr>
              <a:t> bleu: </a:t>
            </a:r>
            <a:endParaRPr lang="fr-CA"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18. 1000 days (2018), </a:t>
            </a:r>
            <a:r>
              <a:rPr lang="en-US" sz="1200" i="1" kern="1200" dirty="0">
                <a:solidFill>
                  <a:schemeClr val="tx1"/>
                </a:solidFill>
                <a:effectLst/>
                <a:latin typeface="+mn-lt"/>
                <a:ea typeface="+mn-ea"/>
                <a:cs typeface="+mn-cs"/>
              </a:rPr>
              <a:t>Good Nutrition in the First 1,000 Days to Reduce NCDs. https://thousanddays.org/updates/good-nutrition-in-the-first-1000-days-to-reduce-ncds/ (</a:t>
            </a:r>
            <a:r>
              <a:rPr lang="en-US" sz="1200" i="1" kern="1200" dirty="0" err="1">
                <a:solidFill>
                  <a:schemeClr val="tx1"/>
                </a:solidFill>
                <a:effectLst/>
                <a:latin typeface="+mn-lt"/>
                <a:ea typeface="+mn-ea"/>
                <a:cs typeface="+mn-cs"/>
              </a:rPr>
              <a:t>consulté</a:t>
            </a:r>
            <a:r>
              <a:rPr lang="en-US" sz="1200" i="1" kern="1200" dirty="0">
                <a:solidFill>
                  <a:schemeClr val="tx1"/>
                </a:solidFill>
                <a:effectLst/>
                <a:latin typeface="+mn-lt"/>
                <a:ea typeface="+mn-ea"/>
                <a:cs typeface="+mn-cs"/>
              </a:rPr>
              <a:t> 10-2019).</a:t>
            </a:r>
            <a:endParaRPr lang="fr-CA"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19. WHO, </a:t>
            </a:r>
            <a:r>
              <a:rPr lang="en-US" sz="1200" i="1" kern="1200" dirty="0">
                <a:solidFill>
                  <a:schemeClr val="tx1"/>
                </a:solidFill>
                <a:effectLst/>
                <a:latin typeface="+mn-lt"/>
                <a:ea typeface="+mn-ea"/>
                <a:cs typeface="+mn-cs"/>
              </a:rPr>
              <a:t>Double-duty actions. Policy brief. 2017, Geneva: World Health Organization. https://apps.who.int/iris/bitstream/handle/10665/255414/WHO-NMH-NHD-17.2-eng.pdf?ua=1.</a:t>
            </a:r>
            <a:endParaRPr lang="fr-CA" sz="1200" kern="1200" dirty="0">
              <a:solidFill>
                <a:schemeClr val="tx1"/>
              </a:solidFill>
              <a:effectLst/>
              <a:latin typeface="+mn-lt"/>
              <a:ea typeface="+mn-ea"/>
              <a:cs typeface="+mn-cs"/>
            </a:endParaRPr>
          </a:p>
          <a:p>
            <a:endParaRPr lang="fr-CA"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fr-CA" dirty="0">
              <a:hlinkClick r:id="rId4"/>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fr-CA" dirty="0">
              <a:hlinkClick r:id="rId4"/>
            </a:endParaRPr>
          </a:p>
          <a:p>
            <a:endParaRPr lang="fr-CA" dirty="0"/>
          </a:p>
        </p:txBody>
      </p:sp>
      <p:sp>
        <p:nvSpPr>
          <p:cNvPr id="4" name="Espace réservé du numéro de diapositive 3"/>
          <p:cNvSpPr>
            <a:spLocks noGrp="1"/>
          </p:cNvSpPr>
          <p:nvPr>
            <p:ph type="sldNum" sz="quarter" idx="10"/>
          </p:nvPr>
        </p:nvSpPr>
        <p:spPr/>
        <p:txBody>
          <a:bodyPr/>
          <a:lstStyle/>
          <a:p>
            <a:fld id="{22264FC2-7BC2-4647-830C-E3B2C3A739DB}" type="slidenum">
              <a:rPr lang="fr-CA" smtClean="0"/>
              <a:t>13</a:t>
            </a:fld>
            <a:endParaRPr lang="fr-CA"/>
          </a:p>
        </p:txBody>
      </p:sp>
    </p:spTree>
    <p:extLst>
      <p:ext uri="{BB962C8B-B14F-4D97-AF65-F5344CB8AC3E}">
        <p14:creationId xmlns:p14="http://schemas.microsoft.com/office/powerpoint/2010/main" val="361198521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en-CA" sz="1200" kern="1200" dirty="0">
                <a:solidFill>
                  <a:schemeClr val="tx1"/>
                </a:solidFill>
                <a:effectLst/>
                <a:latin typeface="+mn-lt"/>
                <a:ea typeface="+mn-ea"/>
                <a:cs typeface="+mn-cs"/>
              </a:rPr>
              <a:t>20. The World Bank (2016). Cause of death, by non-communicable diseases (% of total). </a:t>
            </a:r>
            <a:r>
              <a:rPr lang="fr-CA" sz="1200" u="sng" kern="1200" dirty="0">
                <a:solidFill>
                  <a:schemeClr val="tx1"/>
                </a:solidFill>
                <a:effectLst/>
                <a:latin typeface="+mn-lt"/>
                <a:ea typeface="+mn-ea"/>
                <a:cs typeface="+mn-cs"/>
                <a:hlinkClick r:id="rId3"/>
              </a:rPr>
              <a:t>http://datatopics.worldbank.org/health/available-indicators</a:t>
            </a:r>
            <a:r>
              <a:rPr lang="en-CA" sz="1200" kern="1200" dirty="0">
                <a:solidFill>
                  <a:schemeClr val="tx1"/>
                </a:solidFill>
                <a:effectLst/>
                <a:latin typeface="+mn-lt"/>
                <a:ea typeface="+mn-ea"/>
                <a:cs typeface="+mn-cs"/>
              </a:rPr>
              <a:t> (</a:t>
            </a:r>
            <a:r>
              <a:rPr lang="en-CA" sz="1200" kern="1200" dirty="0" err="1">
                <a:solidFill>
                  <a:schemeClr val="tx1"/>
                </a:solidFill>
                <a:effectLst/>
                <a:latin typeface="+mn-lt"/>
                <a:ea typeface="+mn-ea"/>
                <a:cs typeface="+mn-cs"/>
              </a:rPr>
              <a:t>consulté</a:t>
            </a:r>
            <a:r>
              <a:rPr lang="en-CA" sz="1200" kern="1200" dirty="0">
                <a:solidFill>
                  <a:schemeClr val="tx1"/>
                </a:solidFill>
                <a:effectLst/>
                <a:latin typeface="+mn-lt"/>
                <a:ea typeface="+mn-ea"/>
                <a:cs typeface="+mn-cs"/>
              </a:rPr>
              <a:t> 10-2019)</a:t>
            </a:r>
            <a:endParaRPr lang="fr-CA" sz="1200" kern="1200" dirty="0">
              <a:solidFill>
                <a:schemeClr val="tx1"/>
              </a:solidFill>
              <a:effectLst/>
              <a:latin typeface="+mn-lt"/>
              <a:ea typeface="+mn-ea"/>
              <a:cs typeface="+mn-cs"/>
            </a:endParaRPr>
          </a:p>
          <a:p>
            <a:endParaRPr lang="fr-CA" dirty="0"/>
          </a:p>
        </p:txBody>
      </p:sp>
      <p:sp>
        <p:nvSpPr>
          <p:cNvPr id="4" name="Espace réservé du numéro de diapositive 3"/>
          <p:cNvSpPr>
            <a:spLocks noGrp="1"/>
          </p:cNvSpPr>
          <p:nvPr>
            <p:ph type="sldNum" sz="quarter" idx="10"/>
          </p:nvPr>
        </p:nvSpPr>
        <p:spPr/>
        <p:txBody>
          <a:bodyPr/>
          <a:lstStyle/>
          <a:p>
            <a:fld id="{22264FC2-7BC2-4647-830C-E3B2C3A739DB}" type="slidenum">
              <a:rPr lang="fr-CA" smtClean="0"/>
              <a:t>14</a:t>
            </a:fld>
            <a:endParaRPr lang="fr-CA"/>
          </a:p>
        </p:txBody>
      </p:sp>
    </p:spTree>
    <p:extLst>
      <p:ext uri="{BB962C8B-B14F-4D97-AF65-F5344CB8AC3E}">
        <p14:creationId xmlns:p14="http://schemas.microsoft.com/office/powerpoint/2010/main" val="61261344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CA" sz="1200" kern="1200" dirty="0">
                <a:solidFill>
                  <a:schemeClr val="tx1"/>
                </a:solidFill>
                <a:effectLst/>
                <a:latin typeface="+mn-lt"/>
                <a:ea typeface="+mn-ea"/>
                <a:cs typeface="+mn-cs"/>
              </a:rPr>
              <a:t>Point 1: </a:t>
            </a:r>
          </a:p>
          <a:p>
            <a:r>
              <a:rPr lang="fr-CA" sz="1200" kern="1200" dirty="0">
                <a:solidFill>
                  <a:schemeClr val="tx1"/>
                </a:solidFill>
                <a:effectLst/>
                <a:latin typeface="+mn-lt"/>
                <a:ea typeface="+mn-ea"/>
                <a:cs typeface="+mn-cs"/>
              </a:rPr>
              <a:t>21. 1,000 </a:t>
            </a:r>
            <a:r>
              <a:rPr lang="fr-CA" sz="1200" kern="1200" dirty="0" err="1">
                <a:solidFill>
                  <a:schemeClr val="tx1"/>
                </a:solidFill>
                <a:effectLst/>
                <a:latin typeface="+mn-lt"/>
                <a:ea typeface="+mn-ea"/>
                <a:cs typeface="+mn-cs"/>
              </a:rPr>
              <a:t>Days</a:t>
            </a:r>
            <a:r>
              <a:rPr lang="fr-CA" sz="1200" kern="1200" dirty="0">
                <a:solidFill>
                  <a:schemeClr val="tx1"/>
                </a:solidFill>
                <a:effectLst/>
                <a:latin typeface="+mn-lt"/>
                <a:ea typeface="+mn-ea"/>
                <a:cs typeface="+mn-cs"/>
              </a:rPr>
              <a:t> (2019) </a:t>
            </a:r>
            <a:r>
              <a:rPr lang="fr-CA" sz="1200" u="sng" kern="1200" dirty="0">
                <a:solidFill>
                  <a:schemeClr val="tx1"/>
                </a:solidFill>
                <a:effectLst/>
                <a:latin typeface="+mn-lt"/>
                <a:ea typeface="+mn-ea"/>
                <a:cs typeface="+mn-cs"/>
                <a:hlinkClick r:id="rId3"/>
              </a:rPr>
              <a:t>https://thousanddays.org/why-1000-days/building-brains/</a:t>
            </a:r>
            <a:r>
              <a:rPr lang="fr-CA" sz="1200" kern="1200" dirty="0">
                <a:solidFill>
                  <a:schemeClr val="tx1"/>
                </a:solidFill>
                <a:effectLst/>
                <a:latin typeface="+mn-lt"/>
                <a:ea typeface="+mn-ea"/>
                <a:cs typeface="+mn-cs"/>
              </a:rPr>
              <a:t>  (consulté le 10-2019). </a:t>
            </a:r>
          </a:p>
          <a:p>
            <a:r>
              <a:rPr lang="fr-CA" sz="1200" kern="1200" dirty="0">
                <a:solidFill>
                  <a:schemeClr val="tx1"/>
                </a:solidFill>
                <a:effectLst/>
                <a:latin typeface="+mn-lt"/>
                <a:ea typeface="+mn-ea"/>
                <a:cs typeface="+mn-cs"/>
              </a:rPr>
              <a:t>Point 2 : </a:t>
            </a:r>
          </a:p>
          <a:p>
            <a:r>
              <a:rPr lang="fr-CA" sz="1200" kern="1200" dirty="0">
                <a:solidFill>
                  <a:schemeClr val="tx1"/>
                </a:solidFill>
                <a:effectLst/>
                <a:latin typeface="+mn-lt"/>
                <a:ea typeface="+mn-ea"/>
                <a:cs typeface="+mn-cs"/>
              </a:rPr>
              <a:t>22. 1,000 </a:t>
            </a:r>
            <a:r>
              <a:rPr lang="fr-CA" sz="1200" kern="1200" dirty="0" err="1">
                <a:solidFill>
                  <a:schemeClr val="tx1"/>
                </a:solidFill>
                <a:effectLst/>
                <a:latin typeface="+mn-lt"/>
                <a:ea typeface="+mn-ea"/>
                <a:cs typeface="+mn-cs"/>
              </a:rPr>
              <a:t>Days</a:t>
            </a:r>
            <a:r>
              <a:rPr lang="fr-CA" sz="1200" kern="1200" dirty="0">
                <a:solidFill>
                  <a:schemeClr val="tx1"/>
                </a:solidFill>
                <a:effectLst/>
                <a:latin typeface="+mn-lt"/>
                <a:ea typeface="+mn-ea"/>
                <a:cs typeface="+mn-cs"/>
              </a:rPr>
              <a:t> (2019) </a:t>
            </a:r>
            <a:r>
              <a:rPr lang="fr-CA" sz="1200" u="sng" kern="1200" dirty="0">
                <a:solidFill>
                  <a:schemeClr val="tx1"/>
                </a:solidFill>
                <a:effectLst/>
                <a:latin typeface="+mn-lt"/>
                <a:ea typeface="+mn-ea"/>
                <a:cs typeface="+mn-cs"/>
                <a:hlinkClick r:id="rId4"/>
              </a:rPr>
              <a:t>https://thousanddays.org/why-1000-days/building-prosperity/</a:t>
            </a:r>
            <a:r>
              <a:rPr lang="fr-CA" sz="1200" kern="1200" dirty="0">
                <a:solidFill>
                  <a:schemeClr val="tx1"/>
                </a:solidFill>
                <a:effectLst/>
                <a:latin typeface="+mn-lt"/>
                <a:ea typeface="+mn-ea"/>
                <a:cs typeface="+mn-cs"/>
              </a:rPr>
              <a:t> (consulté le 10-2019). </a:t>
            </a:r>
          </a:p>
          <a:p>
            <a:r>
              <a:rPr lang="fr-CA" sz="1200" kern="1200" dirty="0">
                <a:solidFill>
                  <a:schemeClr val="tx1"/>
                </a:solidFill>
                <a:effectLst/>
                <a:latin typeface="+mn-lt"/>
                <a:ea typeface="+mn-ea"/>
                <a:cs typeface="+mn-cs"/>
              </a:rPr>
              <a:t>Point 3:</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latin typeface="+mn-lt"/>
                <a:ea typeface="+mn-ea"/>
                <a:cs typeface="+mn-cs"/>
              </a:rPr>
              <a:t>23.Islam, M.K., U.-G. </a:t>
            </a:r>
            <a:r>
              <a:rPr lang="en-US" sz="1200" kern="1200" dirty="0" err="1">
                <a:solidFill>
                  <a:schemeClr val="tx1"/>
                </a:solidFill>
                <a:latin typeface="+mn-lt"/>
                <a:ea typeface="+mn-ea"/>
                <a:cs typeface="+mn-cs"/>
              </a:rPr>
              <a:t>Gerdtham</a:t>
            </a:r>
            <a:r>
              <a:rPr lang="en-US" sz="1200" kern="1200" dirty="0">
                <a:solidFill>
                  <a:schemeClr val="tx1"/>
                </a:solidFill>
                <a:latin typeface="+mn-lt"/>
                <a:ea typeface="+mn-ea"/>
                <a:cs typeface="+mn-cs"/>
              </a:rPr>
              <a:t>, and W.H. Organization, </a:t>
            </a:r>
            <a:r>
              <a:rPr lang="en-US" sz="1200" i="1" kern="1200" dirty="0">
                <a:solidFill>
                  <a:schemeClr val="tx1"/>
                </a:solidFill>
                <a:latin typeface="+mn-lt"/>
                <a:ea typeface="+mn-ea"/>
                <a:cs typeface="+mn-cs"/>
              </a:rPr>
              <a:t>The costs of maternal-newborn illness and mortality. 2006: World Health Organization.</a:t>
            </a:r>
          </a:p>
          <a:p>
            <a:pPr marL="0" marR="0" lvl="0" indent="0" algn="l" defTabSz="914400" rtl="0" eaLnBrk="1" fontAlgn="auto" latinLnBrk="0" hangingPunct="1">
              <a:lnSpc>
                <a:spcPct val="100000"/>
              </a:lnSpc>
              <a:spcBef>
                <a:spcPts val="0"/>
              </a:spcBef>
              <a:spcAft>
                <a:spcPts val="0"/>
              </a:spcAft>
              <a:buClrTx/>
              <a:buSzTx/>
              <a:buFontTx/>
              <a:buNone/>
              <a:tabLst/>
              <a:defRPr/>
            </a:pPr>
            <a:r>
              <a:rPr lang="fr-CA" dirty="0">
                <a:hlinkClick r:id="rId5"/>
              </a:rPr>
              <a:t>https://apps.who.int/iris/bitstream/handle/10665/43516/9241594497_eng.pdf</a:t>
            </a:r>
            <a:endParaRPr lang="fr-CA" sz="1200" i="1" kern="1200" dirty="0">
              <a:solidFill>
                <a:srgbClr val="FF0066"/>
              </a:solidFill>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fr-CA" sz="1200" kern="1200" dirty="0">
                <a:solidFill>
                  <a:srgbClr val="FF0066"/>
                </a:solidFill>
                <a:latin typeface="+mn-lt"/>
                <a:ea typeface="+mn-ea"/>
                <a:cs typeface="+mn-cs"/>
              </a:rPr>
              <a:t>24. Dujardin, B., F. Mine, and V. De </a:t>
            </a:r>
            <a:r>
              <a:rPr lang="fr-CA" sz="1200" kern="1200" dirty="0" err="1">
                <a:solidFill>
                  <a:srgbClr val="FF0066"/>
                </a:solidFill>
                <a:latin typeface="+mn-lt"/>
                <a:ea typeface="+mn-ea"/>
                <a:cs typeface="+mn-cs"/>
              </a:rPr>
              <a:t>Brouwere</a:t>
            </a:r>
            <a:r>
              <a:rPr lang="fr-CA" sz="1200" kern="1200" dirty="0">
                <a:solidFill>
                  <a:srgbClr val="FF0066"/>
                </a:solidFill>
                <a:latin typeface="+mn-lt"/>
                <a:ea typeface="+mn-ea"/>
                <a:cs typeface="+mn-cs"/>
              </a:rPr>
              <a:t>, </a:t>
            </a:r>
            <a:r>
              <a:rPr lang="fr-CA" sz="1200" i="1" kern="1200" dirty="0">
                <a:solidFill>
                  <a:srgbClr val="FF0066"/>
                </a:solidFill>
                <a:latin typeface="+mn-lt"/>
                <a:ea typeface="+mn-ea"/>
                <a:cs typeface="+mn-cs"/>
              </a:rPr>
              <a:t>Améliorer la santé maternelle: un guide pour l'action systémique. 2014: L'Harmattan. </a:t>
            </a:r>
          </a:p>
          <a:p>
            <a:r>
              <a:rPr lang="fr-CA" sz="1200" kern="1200" dirty="0">
                <a:solidFill>
                  <a:schemeClr val="tx1"/>
                </a:solidFill>
                <a:effectLst/>
                <a:latin typeface="+mn-lt"/>
                <a:ea typeface="+mn-ea"/>
                <a:cs typeface="+mn-cs"/>
              </a:rPr>
              <a:t>Point 4:</a:t>
            </a:r>
          </a:p>
          <a:p>
            <a:r>
              <a:rPr lang="fr-CA" sz="1200" kern="1200" dirty="0">
                <a:solidFill>
                  <a:schemeClr val="tx1"/>
                </a:solidFill>
                <a:effectLst/>
                <a:latin typeface="+mn-lt"/>
                <a:ea typeface="+mn-ea"/>
                <a:cs typeface="+mn-cs"/>
              </a:rPr>
              <a:t>22.1,000 </a:t>
            </a:r>
            <a:r>
              <a:rPr lang="fr-CA" sz="1200" kern="1200" dirty="0" err="1">
                <a:solidFill>
                  <a:schemeClr val="tx1"/>
                </a:solidFill>
                <a:effectLst/>
                <a:latin typeface="+mn-lt"/>
                <a:ea typeface="+mn-ea"/>
                <a:cs typeface="+mn-cs"/>
              </a:rPr>
              <a:t>Days</a:t>
            </a:r>
            <a:r>
              <a:rPr lang="fr-CA" sz="1200" kern="1200" dirty="0">
                <a:solidFill>
                  <a:schemeClr val="tx1"/>
                </a:solidFill>
                <a:effectLst/>
                <a:latin typeface="+mn-lt"/>
                <a:ea typeface="+mn-ea"/>
                <a:cs typeface="+mn-cs"/>
              </a:rPr>
              <a:t> (2019) </a:t>
            </a:r>
            <a:r>
              <a:rPr lang="fr-CA" sz="1200" u="sng" kern="1200" dirty="0">
                <a:solidFill>
                  <a:schemeClr val="tx1"/>
                </a:solidFill>
                <a:effectLst/>
                <a:latin typeface="+mn-lt"/>
                <a:ea typeface="+mn-ea"/>
                <a:cs typeface="+mn-cs"/>
                <a:hlinkClick r:id="rId4"/>
              </a:rPr>
              <a:t>https://thousanddays.org/why-1000-days/building-prosperity/</a:t>
            </a:r>
            <a:r>
              <a:rPr lang="fr-CA" sz="1200" kern="1200" dirty="0">
                <a:solidFill>
                  <a:schemeClr val="tx1"/>
                </a:solidFill>
                <a:effectLst/>
                <a:latin typeface="+mn-lt"/>
                <a:ea typeface="+mn-ea"/>
                <a:cs typeface="+mn-cs"/>
              </a:rPr>
              <a:t> (consulté le 10-2019). </a:t>
            </a:r>
          </a:p>
          <a:p>
            <a:r>
              <a:rPr lang="fr-CA" sz="1200" kern="1200" dirty="0">
                <a:solidFill>
                  <a:schemeClr val="tx1"/>
                </a:solidFill>
                <a:effectLst/>
                <a:latin typeface="+mn-lt"/>
                <a:ea typeface="+mn-ea"/>
                <a:cs typeface="+mn-cs"/>
              </a:rPr>
              <a:t>Bande bleu: </a:t>
            </a:r>
          </a:p>
          <a:p>
            <a:r>
              <a:rPr lang="fr-CA" sz="1200" kern="1200" dirty="0">
                <a:solidFill>
                  <a:schemeClr val="tx1"/>
                </a:solidFill>
                <a:effectLst/>
                <a:latin typeface="+mn-lt"/>
                <a:ea typeface="+mn-ea"/>
                <a:cs typeface="+mn-cs"/>
              </a:rPr>
              <a:t>25. 1,000 </a:t>
            </a:r>
            <a:r>
              <a:rPr lang="fr-CA" sz="1200" kern="1200" dirty="0" err="1">
                <a:solidFill>
                  <a:schemeClr val="tx1"/>
                </a:solidFill>
                <a:effectLst/>
                <a:latin typeface="+mn-lt"/>
                <a:ea typeface="+mn-ea"/>
                <a:cs typeface="+mn-cs"/>
              </a:rPr>
              <a:t>Days</a:t>
            </a:r>
            <a:r>
              <a:rPr lang="fr-CA" sz="1200" kern="1200" dirty="0">
                <a:solidFill>
                  <a:schemeClr val="tx1"/>
                </a:solidFill>
                <a:effectLst/>
                <a:latin typeface="+mn-lt"/>
                <a:ea typeface="+mn-ea"/>
                <a:cs typeface="+mn-cs"/>
              </a:rPr>
              <a:t> (2019) </a:t>
            </a:r>
            <a:r>
              <a:rPr lang="fr-CA" sz="1200" u="sng" kern="1200" dirty="0">
                <a:solidFill>
                  <a:schemeClr val="tx1"/>
                </a:solidFill>
                <a:effectLst/>
                <a:latin typeface="+mn-lt"/>
                <a:ea typeface="+mn-ea"/>
                <a:cs typeface="+mn-cs"/>
                <a:hlinkClick r:id="rId6"/>
              </a:rPr>
              <a:t>https://thousanddays.org/why-1000-days/</a:t>
            </a:r>
            <a:r>
              <a:rPr lang="fr-CA" sz="1200" kern="1200" dirty="0">
                <a:solidFill>
                  <a:schemeClr val="tx1"/>
                </a:solidFill>
                <a:effectLst/>
                <a:latin typeface="+mn-lt"/>
                <a:ea typeface="+mn-ea"/>
                <a:cs typeface="+mn-cs"/>
              </a:rPr>
              <a:t> (consulté le 10-2019). </a:t>
            </a:r>
          </a:p>
          <a:p>
            <a:endParaRPr lang="fr-CA" dirty="0"/>
          </a:p>
        </p:txBody>
      </p:sp>
      <p:sp>
        <p:nvSpPr>
          <p:cNvPr id="4" name="Espace réservé du numéro de diapositive 3"/>
          <p:cNvSpPr>
            <a:spLocks noGrp="1"/>
          </p:cNvSpPr>
          <p:nvPr>
            <p:ph type="sldNum" sz="quarter" idx="10"/>
          </p:nvPr>
        </p:nvSpPr>
        <p:spPr/>
        <p:txBody>
          <a:bodyPr/>
          <a:lstStyle/>
          <a:p>
            <a:fld id="{22264FC2-7BC2-4647-830C-E3B2C3A739DB}" type="slidenum">
              <a:rPr lang="fr-CA" smtClean="0"/>
              <a:t>15</a:t>
            </a:fld>
            <a:endParaRPr lang="fr-CA"/>
          </a:p>
        </p:txBody>
      </p:sp>
    </p:spTree>
    <p:extLst>
      <p:ext uri="{BB962C8B-B14F-4D97-AF65-F5344CB8AC3E}">
        <p14:creationId xmlns:p14="http://schemas.microsoft.com/office/powerpoint/2010/main" val="104101508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22264FC2-7BC2-4647-830C-E3B2C3A739DB}" type="slidenum">
              <a:rPr lang="fr-CA" smtClean="0"/>
              <a:t>16</a:t>
            </a:fld>
            <a:endParaRPr lang="fr-CA"/>
          </a:p>
        </p:txBody>
      </p:sp>
    </p:spTree>
    <p:extLst>
      <p:ext uri="{BB962C8B-B14F-4D97-AF65-F5344CB8AC3E}">
        <p14:creationId xmlns:p14="http://schemas.microsoft.com/office/powerpoint/2010/main" val="304888022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CA" sz="1200" kern="1200" dirty="0">
                <a:solidFill>
                  <a:schemeClr val="tx1"/>
                </a:solidFill>
                <a:effectLst/>
                <a:latin typeface="+mn-lt"/>
                <a:ea typeface="+mn-ea"/>
                <a:cs typeface="+mn-cs"/>
              </a:rPr>
              <a:t>26. OMS (2016), </a:t>
            </a:r>
            <a:r>
              <a:rPr lang="fr-CA" sz="1200" i="1" kern="1200" dirty="0">
                <a:solidFill>
                  <a:schemeClr val="tx1"/>
                </a:solidFill>
                <a:effectLst/>
                <a:latin typeface="+mn-lt"/>
                <a:ea typeface="+mn-ea"/>
                <a:cs typeface="+mn-cs"/>
              </a:rPr>
              <a:t>Qu’est-ce que la malnutrition? https://www.who.int/features/qa/malnutrition/fr/ (consulté 10-2019).</a:t>
            </a:r>
            <a:endParaRPr lang="fr-CA"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27. </a:t>
            </a:r>
            <a:r>
              <a:rPr lang="en-US" sz="1200" kern="1200" dirty="0" err="1">
                <a:solidFill>
                  <a:schemeClr val="tx1"/>
                </a:solidFill>
                <a:effectLst/>
                <a:latin typeface="+mn-lt"/>
                <a:ea typeface="+mn-ea"/>
                <a:cs typeface="+mn-cs"/>
              </a:rPr>
              <a:t>Delisle</a:t>
            </a:r>
            <a:r>
              <a:rPr lang="en-US" sz="1200" kern="1200" dirty="0">
                <a:solidFill>
                  <a:schemeClr val="tx1"/>
                </a:solidFill>
                <a:effectLst/>
                <a:latin typeface="+mn-lt"/>
                <a:ea typeface="+mn-ea"/>
                <a:cs typeface="+mn-cs"/>
              </a:rPr>
              <a:t>, H.F. (2008), </a:t>
            </a:r>
            <a:r>
              <a:rPr lang="en-US" sz="1200" i="1" kern="1200" dirty="0">
                <a:solidFill>
                  <a:schemeClr val="tx1"/>
                </a:solidFill>
                <a:effectLst/>
                <a:latin typeface="+mn-lt"/>
                <a:ea typeface="+mn-ea"/>
                <a:cs typeface="+mn-cs"/>
              </a:rPr>
              <a:t>Poverty: the double burden of malnutrition in mothers and the intergenerational impact. Ann N Y </a:t>
            </a:r>
            <a:r>
              <a:rPr lang="en-US" sz="1200" i="1" kern="1200" dirty="0" err="1">
                <a:solidFill>
                  <a:schemeClr val="tx1"/>
                </a:solidFill>
                <a:effectLst/>
                <a:latin typeface="+mn-lt"/>
                <a:ea typeface="+mn-ea"/>
                <a:cs typeface="+mn-cs"/>
              </a:rPr>
              <a:t>Acad</a:t>
            </a:r>
            <a:r>
              <a:rPr lang="en-US" sz="1200" i="1" kern="1200" dirty="0">
                <a:solidFill>
                  <a:schemeClr val="tx1"/>
                </a:solidFill>
                <a:effectLst/>
                <a:latin typeface="+mn-lt"/>
                <a:ea typeface="+mn-ea"/>
                <a:cs typeface="+mn-cs"/>
              </a:rPr>
              <a:t> Sci,</a:t>
            </a:r>
            <a:r>
              <a:rPr lang="en-US" sz="1200" b="1" i="1" kern="1200" dirty="0">
                <a:solidFill>
                  <a:schemeClr val="tx1"/>
                </a:solidFill>
                <a:effectLst/>
                <a:latin typeface="+mn-lt"/>
                <a:ea typeface="+mn-ea"/>
                <a:cs typeface="+mn-cs"/>
              </a:rPr>
              <a:t>1136: p. 172-84.</a:t>
            </a:r>
            <a:r>
              <a:rPr lang="en-US" sz="1200" kern="1200" dirty="0">
                <a:solidFill>
                  <a:schemeClr val="tx1"/>
                </a:solidFill>
                <a:effectLst/>
                <a:latin typeface="+mn-lt"/>
                <a:ea typeface="+mn-ea"/>
                <a:cs typeface="+mn-cs"/>
              </a:rPr>
              <a:t> </a:t>
            </a:r>
            <a:endParaRPr lang="fr-CA" sz="1200" kern="1200" dirty="0">
              <a:solidFill>
                <a:schemeClr val="tx1"/>
              </a:solidFill>
              <a:effectLst/>
              <a:latin typeface="+mn-lt"/>
              <a:ea typeface="+mn-ea"/>
              <a:cs typeface="+mn-cs"/>
            </a:endParaRPr>
          </a:p>
          <a:p>
            <a:endParaRPr lang="fr-CA" sz="1200" i="1" kern="1200" dirty="0">
              <a:solidFill>
                <a:schemeClr val="tx1"/>
              </a:solidFill>
              <a:latin typeface="+mn-lt"/>
              <a:ea typeface="+mn-ea"/>
              <a:cs typeface="+mn-cs"/>
            </a:endParaRPr>
          </a:p>
        </p:txBody>
      </p:sp>
      <p:sp>
        <p:nvSpPr>
          <p:cNvPr id="4" name="Espace réservé du numéro de diapositive 3"/>
          <p:cNvSpPr>
            <a:spLocks noGrp="1"/>
          </p:cNvSpPr>
          <p:nvPr>
            <p:ph type="sldNum" sz="quarter" idx="10"/>
          </p:nvPr>
        </p:nvSpPr>
        <p:spPr/>
        <p:txBody>
          <a:bodyPr/>
          <a:lstStyle/>
          <a:p>
            <a:fld id="{22264FC2-7BC2-4647-830C-E3B2C3A739DB}" type="slidenum">
              <a:rPr lang="fr-CA" smtClean="0"/>
              <a:t>17</a:t>
            </a:fld>
            <a:endParaRPr lang="fr-CA"/>
          </a:p>
        </p:txBody>
      </p:sp>
    </p:spTree>
    <p:extLst>
      <p:ext uri="{BB962C8B-B14F-4D97-AF65-F5344CB8AC3E}">
        <p14:creationId xmlns:p14="http://schemas.microsoft.com/office/powerpoint/2010/main" val="407927847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latin typeface="+mn-lt"/>
                <a:ea typeface="+mn-ea"/>
                <a:cs typeface="+mn-cs"/>
              </a:rPr>
              <a:t>27. </a:t>
            </a:r>
            <a:r>
              <a:rPr lang="en-US" sz="1200" kern="1200" dirty="0" err="1">
                <a:solidFill>
                  <a:schemeClr val="tx1"/>
                </a:solidFill>
                <a:latin typeface="+mn-lt"/>
                <a:ea typeface="+mn-ea"/>
                <a:cs typeface="+mn-cs"/>
              </a:rPr>
              <a:t>Delisle</a:t>
            </a:r>
            <a:r>
              <a:rPr lang="en-US" sz="1200" kern="1200" dirty="0">
                <a:solidFill>
                  <a:schemeClr val="tx1"/>
                </a:solidFill>
                <a:latin typeface="+mn-lt"/>
                <a:ea typeface="+mn-ea"/>
                <a:cs typeface="+mn-cs"/>
              </a:rPr>
              <a:t>, H.F. (2008), </a:t>
            </a:r>
            <a:r>
              <a:rPr lang="en-US" sz="1200" i="1" kern="1200" dirty="0">
                <a:solidFill>
                  <a:schemeClr val="tx1"/>
                </a:solidFill>
                <a:latin typeface="+mn-lt"/>
                <a:ea typeface="+mn-ea"/>
                <a:cs typeface="+mn-cs"/>
              </a:rPr>
              <a:t>Poverty: the double burden of malnutrition in mothers and the intergenerational impact. Ann N Y </a:t>
            </a:r>
            <a:r>
              <a:rPr lang="en-US" sz="1200" i="1" kern="1200" dirty="0" err="1">
                <a:solidFill>
                  <a:schemeClr val="tx1"/>
                </a:solidFill>
                <a:latin typeface="+mn-lt"/>
                <a:ea typeface="+mn-ea"/>
                <a:cs typeface="+mn-cs"/>
              </a:rPr>
              <a:t>Acad</a:t>
            </a:r>
            <a:r>
              <a:rPr lang="en-US" sz="1200" i="1" kern="1200" dirty="0">
                <a:solidFill>
                  <a:schemeClr val="tx1"/>
                </a:solidFill>
                <a:latin typeface="+mn-lt"/>
                <a:ea typeface="+mn-ea"/>
                <a:cs typeface="+mn-cs"/>
              </a:rPr>
              <a:t> Sci,</a:t>
            </a:r>
            <a:r>
              <a:rPr lang="en-US" sz="1200" b="1" i="1" kern="1200" dirty="0">
                <a:solidFill>
                  <a:schemeClr val="tx1"/>
                </a:solidFill>
                <a:latin typeface="+mn-lt"/>
                <a:ea typeface="+mn-ea"/>
                <a:cs typeface="+mn-cs"/>
              </a:rPr>
              <a:t>1136: p. 172-84.</a:t>
            </a:r>
            <a:r>
              <a:rPr lang="fr-CA" dirty="0">
                <a:hlinkClick r:id="rId3"/>
              </a:rPr>
              <a: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fr-CA" dirty="0">
              <a:hlinkClick r:id="rId3"/>
            </a:endParaRPr>
          </a:p>
          <a:p>
            <a:r>
              <a:rPr lang="en-US" sz="1200" kern="1200" dirty="0">
                <a:solidFill>
                  <a:schemeClr val="tx1"/>
                </a:solidFill>
                <a:latin typeface="+mn-lt"/>
                <a:ea typeface="+mn-ea"/>
                <a:cs typeface="+mn-cs"/>
              </a:rPr>
              <a:t>28.</a:t>
            </a:r>
            <a:r>
              <a:rPr lang="en-US" sz="1200" kern="1200" baseline="0" dirty="0">
                <a:solidFill>
                  <a:schemeClr val="tx1"/>
                </a:solidFill>
                <a:latin typeface="+mn-lt"/>
                <a:ea typeface="+mn-ea"/>
                <a:cs typeface="+mn-cs"/>
              </a:rPr>
              <a:t> </a:t>
            </a:r>
            <a:r>
              <a:rPr lang="en-US" sz="1200" kern="1200" dirty="0" err="1">
                <a:solidFill>
                  <a:schemeClr val="tx1"/>
                </a:solidFill>
                <a:latin typeface="+mn-lt"/>
                <a:ea typeface="+mn-ea"/>
                <a:cs typeface="+mn-cs"/>
              </a:rPr>
              <a:t>Delisle</a:t>
            </a:r>
            <a:r>
              <a:rPr lang="en-US" sz="1200" kern="1200" dirty="0">
                <a:solidFill>
                  <a:schemeClr val="tx1"/>
                </a:solidFill>
                <a:latin typeface="+mn-lt"/>
                <a:ea typeface="+mn-ea"/>
                <a:cs typeface="+mn-cs"/>
              </a:rPr>
              <a:t>, H. and O. </a:t>
            </a:r>
            <a:r>
              <a:rPr lang="en-US" sz="1200" kern="1200" dirty="0" err="1">
                <a:solidFill>
                  <a:schemeClr val="tx1"/>
                </a:solidFill>
                <a:latin typeface="+mn-lt"/>
                <a:ea typeface="+mn-ea"/>
                <a:cs typeface="+mn-cs"/>
              </a:rPr>
              <a:t>Receveur</a:t>
            </a:r>
            <a:r>
              <a:rPr lang="en-US" sz="1200" kern="1200" dirty="0">
                <a:solidFill>
                  <a:schemeClr val="tx1"/>
                </a:solidFill>
                <a:latin typeface="+mn-lt"/>
                <a:ea typeface="+mn-ea"/>
                <a:cs typeface="+mn-cs"/>
              </a:rPr>
              <a:t> (2007), </a:t>
            </a:r>
            <a:r>
              <a:rPr lang="en-US" sz="1200" i="1" kern="1200" dirty="0">
                <a:solidFill>
                  <a:schemeClr val="tx1"/>
                </a:solidFill>
                <a:latin typeface="+mn-lt"/>
                <a:ea typeface="+mn-ea"/>
                <a:cs typeface="+mn-cs"/>
              </a:rPr>
              <a:t>[Malnutrition in developing countries]. CMAJ,</a:t>
            </a:r>
            <a:r>
              <a:rPr lang="en-US" sz="1200" b="1" i="1" kern="1200" dirty="0">
                <a:solidFill>
                  <a:schemeClr val="tx1"/>
                </a:solidFill>
                <a:latin typeface="+mn-lt"/>
                <a:ea typeface="+mn-ea"/>
                <a:cs typeface="+mn-cs"/>
              </a:rPr>
              <a:t>176(1): p. 65.</a:t>
            </a:r>
          </a:p>
          <a:p>
            <a:pPr marL="0" marR="0" lvl="0" indent="0" algn="l" defTabSz="914400" rtl="0" eaLnBrk="1" fontAlgn="auto" latinLnBrk="0" hangingPunct="1">
              <a:lnSpc>
                <a:spcPct val="100000"/>
              </a:lnSpc>
              <a:spcBef>
                <a:spcPts val="0"/>
              </a:spcBef>
              <a:spcAft>
                <a:spcPts val="0"/>
              </a:spcAft>
              <a:buClrTx/>
              <a:buSzTx/>
              <a:buFontTx/>
              <a:buNone/>
              <a:tabLst/>
              <a:defRPr/>
            </a:pPr>
            <a:endParaRPr lang="fr-CA" dirty="0">
              <a:hlinkClick r:id="rId3"/>
            </a:endParaRPr>
          </a:p>
          <a:p>
            <a:endParaRPr lang="en-US" sz="1200" b="1" i="1" kern="1200" dirty="0">
              <a:solidFill>
                <a:schemeClr val="tx1"/>
              </a:solidFill>
              <a:latin typeface="+mn-lt"/>
              <a:ea typeface="+mn-ea"/>
              <a:cs typeface="+mn-cs"/>
            </a:endParaRPr>
          </a:p>
        </p:txBody>
      </p:sp>
      <p:sp>
        <p:nvSpPr>
          <p:cNvPr id="4" name="Espace réservé du numéro de diapositive 3"/>
          <p:cNvSpPr>
            <a:spLocks noGrp="1"/>
          </p:cNvSpPr>
          <p:nvPr>
            <p:ph type="sldNum" sz="quarter" idx="10"/>
          </p:nvPr>
        </p:nvSpPr>
        <p:spPr/>
        <p:txBody>
          <a:bodyPr/>
          <a:lstStyle/>
          <a:p>
            <a:fld id="{22264FC2-7BC2-4647-830C-E3B2C3A739DB}" type="slidenum">
              <a:rPr lang="fr-CA" smtClean="0"/>
              <a:t>18</a:t>
            </a:fld>
            <a:endParaRPr lang="fr-CA"/>
          </a:p>
        </p:txBody>
      </p:sp>
    </p:spTree>
    <p:extLst>
      <p:ext uri="{BB962C8B-B14F-4D97-AF65-F5344CB8AC3E}">
        <p14:creationId xmlns:p14="http://schemas.microsoft.com/office/powerpoint/2010/main" val="4887017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en-US" sz="1200" kern="1200" dirty="0" err="1">
                <a:solidFill>
                  <a:schemeClr val="tx1"/>
                </a:solidFill>
                <a:effectLst/>
                <a:latin typeface="+mn-lt"/>
                <a:ea typeface="+mn-ea"/>
                <a:cs typeface="+mn-cs"/>
              </a:rPr>
              <a:t>Formes</a:t>
            </a:r>
            <a:r>
              <a:rPr lang="en-US" sz="1200" kern="1200" dirty="0">
                <a:solidFill>
                  <a:schemeClr val="tx1"/>
                </a:solidFill>
                <a:effectLst/>
                <a:latin typeface="+mn-lt"/>
                <a:ea typeface="+mn-ea"/>
                <a:cs typeface="+mn-cs"/>
              </a:rPr>
              <a:t> de </a:t>
            </a:r>
            <a:r>
              <a:rPr lang="en-US" sz="1200" kern="1200" dirty="0" err="1">
                <a:solidFill>
                  <a:schemeClr val="tx1"/>
                </a:solidFill>
                <a:effectLst/>
                <a:latin typeface="+mn-lt"/>
                <a:ea typeface="+mn-ea"/>
                <a:cs typeface="+mn-cs"/>
              </a:rPr>
              <a:t>dénutrition</a:t>
            </a:r>
            <a:r>
              <a:rPr lang="en-US" sz="1200" kern="1200" dirty="0">
                <a:solidFill>
                  <a:schemeClr val="tx1"/>
                </a:solidFill>
                <a:effectLst/>
                <a:latin typeface="+mn-lt"/>
                <a:ea typeface="+mn-ea"/>
                <a:cs typeface="+mn-cs"/>
              </a:rPr>
              <a:t>:</a:t>
            </a:r>
            <a:endParaRPr lang="fr-CA"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5. </a:t>
            </a:r>
            <a:r>
              <a:rPr lang="en-US" sz="1200" kern="1200" dirty="0" err="1">
                <a:solidFill>
                  <a:schemeClr val="tx1"/>
                </a:solidFill>
                <a:effectLst/>
                <a:latin typeface="+mn-lt"/>
                <a:ea typeface="+mn-ea"/>
                <a:cs typeface="+mn-cs"/>
              </a:rPr>
              <a:t>Adu-Afarwuah</a:t>
            </a:r>
            <a:r>
              <a:rPr lang="en-US" sz="1200" kern="1200" dirty="0">
                <a:solidFill>
                  <a:schemeClr val="tx1"/>
                </a:solidFill>
                <a:effectLst/>
                <a:latin typeface="+mn-lt"/>
                <a:ea typeface="+mn-ea"/>
                <a:cs typeface="+mn-cs"/>
              </a:rPr>
              <a:t>, S., A. </a:t>
            </a:r>
            <a:r>
              <a:rPr lang="en-US" sz="1200" kern="1200" dirty="0" err="1">
                <a:solidFill>
                  <a:schemeClr val="tx1"/>
                </a:solidFill>
                <a:effectLst/>
                <a:latin typeface="+mn-lt"/>
                <a:ea typeface="+mn-ea"/>
                <a:cs typeface="+mn-cs"/>
              </a:rPr>
              <a:t>Lartey</a:t>
            </a:r>
            <a:r>
              <a:rPr lang="en-US" sz="1200" kern="1200" dirty="0">
                <a:solidFill>
                  <a:schemeClr val="tx1"/>
                </a:solidFill>
                <a:effectLst/>
                <a:latin typeface="+mn-lt"/>
                <a:ea typeface="+mn-ea"/>
                <a:cs typeface="+mn-cs"/>
              </a:rPr>
              <a:t>, and K.G. Dewey (2017), </a:t>
            </a:r>
            <a:r>
              <a:rPr lang="en-US" sz="1200" i="1" kern="1200" dirty="0">
                <a:solidFill>
                  <a:schemeClr val="tx1"/>
                </a:solidFill>
                <a:effectLst/>
                <a:latin typeface="+mn-lt"/>
                <a:ea typeface="+mn-ea"/>
                <a:cs typeface="+mn-cs"/>
              </a:rPr>
              <a:t>Meeting nutritional needs in the first 1000 days: a place for small-quantity lipid-based nutrient supplements. Ann N Y </a:t>
            </a:r>
            <a:r>
              <a:rPr lang="en-US" sz="1200" i="1" kern="1200" dirty="0" err="1">
                <a:solidFill>
                  <a:schemeClr val="tx1"/>
                </a:solidFill>
                <a:effectLst/>
                <a:latin typeface="+mn-lt"/>
                <a:ea typeface="+mn-ea"/>
                <a:cs typeface="+mn-cs"/>
              </a:rPr>
              <a:t>Acad</a:t>
            </a:r>
            <a:r>
              <a:rPr lang="en-US" sz="1200" i="1" kern="1200" dirty="0">
                <a:solidFill>
                  <a:schemeClr val="tx1"/>
                </a:solidFill>
                <a:effectLst/>
                <a:latin typeface="+mn-lt"/>
                <a:ea typeface="+mn-ea"/>
                <a:cs typeface="+mn-cs"/>
              </a:rPr>
              <a:t> Sci,</a:t>
            </a:r>
            <a:r>
              <a:rPr lang="en-US" sz="1200" b="1" i="1" kern="1200" dirty="0">
                <a:solidFill>
                  <a:schemeClr val="tx1"/>
                </a:solidFill>
                <a:effectLst/>
                <a:latin typeface="+mn-lt"/>
                <a:ea typeface="+mn-ea"/>
                <a:cs typeface="+mn-cs"/>
              </a:rPr>
              <a:t>1392(1): p. 18-29.</a:t>
            </a:r>
            <a:endParaRPr lang="fr-CA" sz="1200" kern="1200" dirty="0">
              <a:solidFill>
                <a:schemeClr val="tx1"/>
              </a:solidFill>
              <a:effectLst/>
              <a:latin typeface="+mn-lt"/>
              <a:ea typeface="+mn-ea"/>
              <a:cs typeface="+mn-cs"/>
            </a:endParaRPr>
          </a:p>
          <a:p>
            <a:r>
              <a:rPr lang="fr-CA" sz="1200" kern="1200" dirty="0">
                <a:solidFill>
                  <a:schemeClr val="tx1"/>
                </a:solidFill>
                <a:effectLst/>
                <a:latin typeface="+mn-lt"/>
                <a:ea typeface="+mn-ea"/>
                <a:cs typeface="+mn-cs"/>
              </a:rPr>
              <a:t>29. Black, R.E., et al. </a:t>
            </a:r>
            <a:r>
              <a:rPr lang="en-US" sz="1200" kern="1200" dirty="0">
                <a:solidFill>
                  <a:schemeClr val="tx1"/>
                </a:solidFill>
                <a:effectLst/>
                <a:latin typeface="+mn-lt"/>
                <a:ea typeface="+mn-ea"/>
                <a:cs typeface="+mn-cs"/>
              </a:rPr>
              <a:t>(2008), </a:t>
            </a:r>
            <a:r>
              <a:rPr lang="en-US" sz="1200" i="1" kern="1200" dirty="0">
                <a:solidFill>
                  <a:schemeClr val="tx1"/>
                </a:solidFill>
                <a:effectLst/>
                <a:latin typeface="+mn-lt"/>
                <a:ea typeface="+mn-ea"/>
                <a:cs typeface="+mn-cs"/>
              </a:rPr>
              <a:t>Maternal and child undernutrition: global and regional exposures and health consequences. </a:t>
            </a:r>
            <a:r>
              <a:rPr lang="fr-CA" sz="1200" i="1" kern="1200" dirty="0">
                <a:solidFill>
                  <a:schemeClr val="tx1"/>
                </a:solidFill>
                <a:effectLst/>
                <a:latin typeface="+mn-lt"/>
                <a:ea typeface="+mn-ea"/>
                <a:cs typeface="+mn-cs"/>
              </a:rPr>
              <a:t>Lancet,</a:t>
            </a:r>
            <a:r>
              <a:rPr lang="fr-CA" sz="1200" b="1" i="1" kern="1200" dirty="0">
                <a:solidFill>
                  <a:schemeClr val="tx1"/>
                </a:solidFill>
                <a:effectLst/>
                <a:latin typeface="+mn-lt"/>
                <a:ea typeface="+mn-ea"/>
                <a:cs typeface="+mn-cs"/>
              </a:rPr>
              <a:t>371(9608): p. 243-60.</a:t>
            </a:r>
            <a:endParaRPr lang="fr-CA" sz="1200" kern="1200" dirty="0">
              <a:solidFill>
                <a:schemeClr val="tx1"/>
              </a:solidFill>
              <a:effectLst/>
              <a:latin typeface="+mn-lt"/>
              <a:ea typeface="+mn-ea"/>
              <a:cs typeface="+mn-cs"/>
            </a:endParaRPr>
          </a:p>
          <a:p>
            <a:r>
              <a:rPr lang="fr-CA" sz="1200" kern="1200" dirty="0">
                <a:solidFill>
                  <a:schemeClr val="tx1"/>
                </a:solidFill>
                <a:effectLst/>
                <a:latin typeface="+mn-lt"/>
                <a:ea typeface="+mn-ea"/>
                <a:cs typeface="+mn-cs"/>
              </a:rPr>
              <a:t>Chiffres: </a:t>
            </a:r>
          </a:p>
          <a:p>
            <a:r>
              <a:rPr lang="fr-CA" sz="1200" kern="1200" dirty="0">
                <a:solidFill>
                  <a:schemeClr val="tx1"/>
                </a:solidFill>
                <a:effectLst/>
                <a:latin typeface="+mn-lt"/>
                <a:ea typeface="+mn-ea"/>
                <a:cs typeface="+mn-cs"/>
              </a:rPr>
              <a:t>30. FAO, et al., </a:t>
            </a:r>
            <a:r>
              <a:rPr lang="fr-CA" sz="1200" i="1" kern="1200" dirty="0">
                <a:solidFill>
                  <a:schemeClr val="tx1"/>
                </a:solidFill>
                <a:effectLst/>
                <a:latin typeface="+mn-lt"/>
                <a:ea typeface="+mn-ea"/>
                <a:cs typeface="+mn-cs"/>
              </a:rPr>
              <a:t>L’État de la sécurité alimentaire et de la nutrition dans le monde 2019. Se prémunir contre les ralentissements et les fléchissements économiques. 2019, Rome: FAO.</a:t>
            </a:r>
            <a:endParaRPr lang="fr-CA" sz="1200" kern="1200" dirty="0">
              <a:solidFill>
                <a:schemeClr val="tx1"/>
              </a:solidFill>
              <a:effectLst/>
              <a:latin typeface="+mn-lt"/>
              <a:ea typeface="+mn-ea"/>
              <a:cs typeface="+mn-cs"/>
            </a:endParaRPr>
          </a:p>
          <a:p>
            <a:endParaRPr lang="fr-CA" dirty="0"/>
          </a:p>
        </p:txBody>
      </p:sp>
      <p:sp>
        <p:nvSpPr>
          <p:cNvPr id="4" name="Espace réservé du numéro de diapositive 3"/>
          <p:cNvSpPr>
            <a:spLocks noGrp="1"/>
          </p:cNvSpPr>
          <p:nvPr>
            <p:ph type="sldNum" sz="quarter" idx="10"/>
          </p:nvPr>
        </p:nvSpPr>
        <p:spPr/>
        <p:txBody>
          <a:bodyPr/>
          <a:lstStyle/>
          <a:p>
            <a:fld id="{22264FC2-7BC2-4647-830C-E3B2C3A739DB}" type="slidenum">
              <a:rPr lang="fr-CA" smtClean="0"/>
              <a:t>19</a:t>
            </a:fld>
            <a:endParaRPr lang="fr-CA"/>
          </a:p>
        </p:txBody>
      </p:sp>
    </p:spTree>
    <p:extLst>
      <p:ext uri="{BB962C8B-B14F-4D97-AF65-F5344CB8AC3E}">
        <p14:creationId xmlns:p14="http://schemas.microsoft.com/office/powerpoint/2010/main" val="3083868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CA" sz="1200" kern="1200" dirty="0">
                <a:solidFill>
                  <a:schemeClr val="tx1"/>
                </a:solidFill>
                <a:effectLst/>
                <a:latin typeface="+mn-lt"/>
                <a:ea typeface="+mn-ea"/>
                <a:cs typeface="+mn-cs"/>
              </a:rPr>
              <a:t>Anémie touche: </a:t>
            </a:r>
          </a:p>
          <a:p>
            <a:r>
              <a:rPr lang="fr-CA" sz="1200" kern="1200" dirty="0">
                <a:solidFill>
                  <a:schemeClr val="tx1"/>
                </a:solidFill>
                <a:effectLst/>
                <a:latin typeface="+mn-lt"/>
                <a:ea typeface="+mn-ea"/>
                <a:cs typeface="+mn-cs"/>
              </a:rPr>
              <a:t>Point 1 et 2: </a:t>
            </a:r>
          </a:p>
          <a:p>
            <a:r>
              <a:rPr lang="fr-CA" sz="1200" kern="1200" dirty="0">
                <a:solidFill>
                  <a:schemeClr val="tx1"/>
                </a:solidFill>
                <a:effectLst/>
                <a:latin typeface="+mn-lt"/>
                <a:ea typeface="+mn-ea"/>
                <a:cs typeface="+mn-cs"/>
              </a:rPr>
              <a:t>31. OMS, </a:t>
            </a:r>
            <a:r>
              <a:rPr lang="fr-CA" sz="1200" i="1" kern="1200" dirty="0">
                <a:solidFill>
                  <a:schemeClr val="tx1"/>
                </a:solidFill>
                <a:effectLst/>
                <a:latin typeface="+mn-lt"/>
                <a:ea typeface="+mn-ea"/>
                <a:cs typeface="+mn-cs"/>
              </a:rPr>
              <a:t>Recommandations de l’OMS concernant les soins prénatals pour que la grossesse soit une expérience positive [WHO </a:t>
            </a:r>
            <a:r>
              <a:rPr lang="fr-CA" sz="1200" i="1" kern="1200" dirty="0" err="1">
                <a:solidFill>
                  <a:schemeClr val="tx1"/>
                </a:solidFill>
                <a:effectLst/>
                <a:latin typeface="+mn-lt"/>
                <a:ea typeface="+mn-ea"/>
                <a:cs typeface="+mn-cs"/>
              </a:rPr>
              <a:t>recommendations</a:t>
            </a:r>
            <a:r>
              <a:rPr lang="fr-CA" sz="1200" i="1" kern="1200" dirty="0">
                <a:solidFill>
                  <a:schemeClr val="tx1"/>
                </a:solidFill>
                <a:effectLst/>
                <a:latin typeface="+mn-lt"/>
                <a:ea typeface="+mn-ea"/>
                <a:cs typeface="+mn-cs"/>
              </a:rPr>
              <a:t> on </a:t>
            </a:r>
            <a:r>
              <a:rPr lang="fr-CA" sz="1200" i="1" kern="1200" dirty="0" err="1">
                <a:solidFill>
                  <a:schemeClr val="tx1"/>
                </a:solidFill>
                <a:effectLst/>
                <a:latin typeface="+mn-lt"/>
                <a:ea typeface="+mn-ea"/>
                <a:cs typeface="+mn-cs"/>
              </a:rPr>
              <a:t>antenatal</a:t>
            </a:r>
            <a:r>
              <a:rPr lang="fr-CA" sz="1200" i="1" kern="1200" dirty="0">
                <a:solidFill>
                  <a:schemeClr val="tx1"/>
                </a:solidFill>
                <a:effectLst/>
                <a:latin typeface="+mn-lt"/>
                <a:ea typeface="+mn-ea"/>
                <a:cs typeface="+mn-cs"/>
              </a:rPr>
              <a:t> care for a positive </a:t>
            </a:r>
            <a:r>
              <a:rPr lang="fr-CA" sz="1200" i="1" kern="1200" dirty="0" err="1">
                <a:solidFill>
                  <a:schemeClr val="tx1"/>
                </a:solidFill>
                <a:effectLst/>
                <a:latin typeface="+mn-lt"/>
                <a:ea typeface="+mn-ea"/>
                <a:cs typeface="+mn-cs"/>
              </a:rPr>
              <a:t>pregnancy</a:t>
            </a:r>
            <a:r>
              <a:rPr lang="fr-CA" sz="1200" i="1" kern="1200" dirty="0">
                <a:solidFill>
                  <a:schemeClr val="tx1"/>
                </a:solidFill>
                <a:effectLst/>
                <a:latin typeface="+mn-lt"/>
                <a:ea typeface="+mn-ea"/>
                <a:cs typeface="+mn-cs"/>
              </a:rPr>
              <a:t> </a:t>
            </a:r>
            <a:r>
              <a:rPr lang="fr-CA" sz="1200" i="1" kern="1200" dirty="0" err="1">
                <a:solidFill>
                  <a:schemeClr val="tx1"/>
                </a:solidFill>
                <a:effectLst/>
                <a:latin typeface="+mn-lt"/>
                <a:ea typeface="+mn-ea"/>
                <a:cs typeface="+mn-cs"/>
              </a:rPr>
              <a:t>experience</a:t>
            </a:r>
            <a:r>
              <a:rPr lang="fr-CA" sz="1200" i="1" kern="1200" dirty="0">
                <a:solidFill>
                  <a:schemeClr val="tx1"/>
                </a:solidFill>
                <a:effectLst/>
                <a:latin typeface="+mn-lt"/>
                <a:ea typeface="+mn-ea"/>
                <a:cs typeface="+mn-cs"/>
              </a:rPr>
              <a:t>]. 2017, Genève: Organisation mondiale de la Santé ; Licence : CC BY-NC-SA 3.0 IGO. https://www.who.int/reproductivehealth/publications/maternal_perinatal_health/anc-positive-pregnancy-experience/fr/.</a:t>
            </a:r>
            <a:endParaRPr lang="fr-CA" sz="1200" kern="1200" dirty="0">
              <a:solidFill>
                <a:schemeClr val="tx1"/>
              </a:solidFill>
              <a:effectLst/>
              <a:latin typeface="+mn-lt"/>
              <a:ea typeface="+mn-ea"/>
              <a:cs typeface="+mn-cs"/>
            </a:endParaRPr>
          </a:p>
          <a:p>
            <a:r>
              <a:rPr lang="en-CA" sz="1200" kern="1200" dirty="0">
                <a:solidFill>
                  <a:schemeClr val="tx1"/>
                </a:solidFill>
                <a:effectLst/>
                <a:latin typeface="+mn-lt"/>
                <a:ea typeface="+mn-ea"/>
                <a:cs typeface="+mn-cs"/>
              </a:rPr>
              <a:t>Point 3: </a:t>
            </a:r>
            <a:endParaRPr lang="fr-CA" sz="1200" kern="1200" dirty="0">
              <a:solidFill>
                <a:schemeClr val="tx1"/>
              </a:solidFill>
              <a:effectLst/>
              <a:latin typeface="+mn-lt"/>
              <a:ea typeface="+mn-ea"/>
              <a:cs typeface="+mn-cs"/>
            </a:endParaRPr>
          </a:p>
          <a:p>
            <a:r>
              <a:rPr lang="en-CA" sz="1200" kern="1200" dirty="0">
                <a:solidFill>
                  <a:schemeClr val="tx1"/>
                </a:solidFill>
                <a:effectLst/>
                <a:latin typeface="+mn-lt"/>
                <a:ea typeface="+mn-ea"/>
                <a:cs typeface="+mn-cs"/>
              </a:rPr>
              <a:t>32. UNICEF/UNU/WHO. Iron deficiency anaemia: assessment, prevention, and control. </a:t>
            </a:r>
            <a:r>
              <a:rPr lang="fr-CA" sz="1200" kern="1200" dirty="0">
                <a:solidFill>
                  <a:schemeClr val="tx1"/>
                </a:solidFill>
                <a:effectLst/>
                <a:latin typeface="+mn-lt"/>
                <a:ea typeface="+mn-ea"/>
                <a:cs typeface="+mn-cs"/>
              </a:rPr>
              <a:t>Genève, Organisation mondiale de la Santé, 2001 (WHO/ NHD/01.3; http://www.who.int/nut/documents/ida_assessment_ prevention_control.pdf, consulté le 13 décembre 2004).</a:t>
            </a:r>
          </a:p>
          <a:p>
            <a:r>
              <a:rPr lang="fr-CA" sz="1200" kern="1200" dirty="0">
                <a:solidFill>
                  <a:schemeClr val="tx1"/>
                </a:solidFill>
                <a:effectLst/>
                <a:latin typeface="+mn-lt"/>
                <a:ea typeface="+mn-ea"/>
                <a:cs typeface="+mn-cs"/>
              </a:rPr>
              <a:t>33. OMS 2005, Focaliser sur l’anémie Vers une approche intégrée pour un contrôle efficace de l’anémie, </a:t>
            </a:r>
            <a:r>
              <a:rPr lang="fr-CA" sz="1200" u="sng" kern="1200" dirty="0">
                <a:solidFill>
                  <a:schemeClr val="tx1"/>
                </a:solidFill>
                <a:effectLst/>
                <a:latin typeface="+mn-lt"/>
                <a:ea typeface="+mn-ea"/>
                <a:cs typeface="+mn-cs"/>
                <a:hlinkClick r:id="rId3"/>
              </a:rPr>
              <a:t>https://www.who.int/topics/anaemia/who_unicef_anaemiastatement_fr.pdf</a:t>
            </a:r>
            <a:r>
              <a:rPr lang="fr-CA" sz="1200" kern="1200" dirty="0">
                <a:solidFill>
                  <a:schemeClr val="tx1"/>
                </a:solidFill>
                <a:effectLst/>
                <a:latin typeface="+mn-lt"/>
                <a:ea typeface="+mn-ea"/>
                <a:cs typeface="+mn-cs"/>
              </a:rPr>
              <a:t>,</a:t>
            </a:r>
          </a:p>
          <a:p>
            <a:endParaRPr lang="en-CA" sz="1200" kern="1200" dirty="0">
              <a:solidFill>
                <a:schemeClr val="tx1"/>
              </a:solidFill>
              <a:effectLst/>
              <a:latin typeface="+mn-lt"/>
              <a:ea typeface="+mn-ea"/>
              <a:cs typeface="+mn-cs"/>
            </a:endParaRPr>
          </a:p>
          <a:p>
            <a:r>
              <a:rPr lang="en-CA" sz="1200" kern="1200" dirty="0">
                <a:solidFill>
                  <a:schemeClr val="tx1"/>
                </a:solidFill>
                <a:effectLst/>
                <a:latin typeface="+mn-lt"/>
                <a:ea typeface="+mn-ea"/>
                <a:cs typeface="+mn-cs"/>
              </a:rPr>
              <a:t>Complications: </a:t>
            </a:r>
            <a:endParaRPr lang="fr-CA"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5. </a:t>
            </a:r>
            <a:r>
              <a:rPr lang="en-US" sz="1200" kern="1200" dirty="0" err="1">
                <a:solidFill>
                  <a:schemeClr val="tx1"/>
                </a:solidFill>
                <a:effectLst/>
                <a:latin typeface="+mn-lt"/>
                <a:ea typeface="+mn-ea"/>
                <a:cs typeface="+mn-cs"/>
              </a:rPr>
              <a:t>Adu-Afarwuah</a:t>
            </a:r>
            <a:r>
              <a:rPr lang="en-US" sz="1200" kern="1200" dirty="0">
                <a:solidFill>
                  <a:schemeClr val="tx1"/>
                </a:solidFill>
                <a:effectLst/>
                <a:latin typeface="+mn-lt"/>
                <a:ea typeface="+mn-ea"/>
                <a:cs typeface="+mn-cs"/>
              </a:rPr>
              <a:t>, S., A. </a:t>
            </a:r>
            <a:r>
              <a:rPr lang="en-US" sz="1200" kern="1200" dirty="0" err="1">
                <a:solidFill>
                  <a:schemeClr val="tx1"/>
                </a:solidFill>
                <a:effectLst/>
                <a:latin typeface="+mn-lt"/>
                <a:ea typeface="+mn-ea"/>
                <a:cs typeface="+mn-cs"/>
              </a:rPr>
              <a:t>Lartey</a:t>
            </a:r>
            <a:r>
              <a:rPr lang="en-US" sz="1200" kern="1200" dirty="0">
                <a:solidFill>
                  <a:schemeClr val="tx1"/>
                </a:solidFill>
                <a:effectLst/>
                <a:latin typeface="+mn-lt"/>
                <a:ea typeface="+mn-ea"/>
                <a:cs typeface="+mn-cs"/>
              </a:rPr>
              <a:t>, and K.G. Dewey (2017), </a:t>
            </a:r>
            <a:r>
              <a:rPr lang="en-US" sz="1200" i="1" kern="1200" dirty="0">
                <a:solidFill>
                  <a:schemeClr val="tx1"/>
                </a:solidFill>
                <a:effectLst/>
                <a:latin typeface="+mn-lt"/>
                <a:ea typeface="+mn-ea"/>
                <a:cs typeface="+mn-cs"/>
              </a:rPr>
              <a:t>Meeting nutritional needs in the first 1000 days: a place for small-quantity lipid-based nutrient supplements. Ann N Y </a:t>
            </a:r>
            <a:r>
              <a:rPr lang="en-US" sz="1200" i="1" kern="1200" dirty="0" err="1">
                <a:solidFill>
                  <a:schemeClr val="tx1"/>
                </a:solidFill>
                <a:effectLst/>
                <a:latin typeface="+mn-lt"/>
                <a:ea typeface="+mn-ea"/>
                <a:cs typeface="+mn-cs"/>
              </a:rPr>
              <a:t>Acad</a:t>
            </a:r>
            <a:r>
              <a:rPr lang="en-US" sz="1200" i="1" kern="1200" dirty="0">
                <a:solidFill>
                  <a:schemeClr val="tx1"/>
                </a:solidFill>
                <a:effectLst/>
                <a:latin typeface="+mn-lt"/>
                <a:ea typeface="+mn-ea"/>
                <a:cs typeface="+mn-cs"/>
              </a:rPr>
              <a:t> Sci,</a:t>
            </a:r>
            <a:r>
              <a:rPr lang="en-US" sz="1200" b="1" i="1" kern="1200" dirty="0">
                <a:solidFill>
                  <a:schemeClr val="tx1"/>
                </a:solidFill>
                <a:effectLst/>
                <a:latin typeface="+mn-lt"/>
                <a:ea typeface="+mn-ea"/>
                <a:cs typeface="+mn-cs"/>
              </a:rPr>
              <a:t>1392(1): p. 18-29.</a:t>
            </a:r>
            <a:endParaRPr lang="fr-CA" sz="1200" kern="1200" dirty="0">
              <a:solidFill>
                <a:schemeClr val="tx1"/>
              </a:solidFill>
              <a:effectLst/>
              <a:latin typeface="+mn-lt"/>
              <a:ea typeface="+mn-ea"/>
              <a:cs typeface="+mn-cs"/>
            </a:endParaRPr>
          </a:p>
          <a:p>
            <a:r>
              <a:rPr lang="fr-CA" sz="1200" kern="1200" dirty="0">
                <a:solidFill>
                  <a:schemeClr val="tx1"/>
                </a:solidFill>
                <a:effectLst/>
                <a:latin typeface="+mn-lt"/>
                <a:ea typeface="+mn-ea"/>
                <a:cs typeface="+mn-cs"/>
              </a:rPr>
              <a:t>34. </a:t>
            </a:r>
            <a:r>
              <a:rPr lang="fr-CA" sz="1200" kern="1200" dirty="0" err="1">
                <a:solidFill>
                  <a:schemeClr val="tx1"/>
                </a:solidFill>
                <a:effectLst/>
                <a:latin typeface="+mn-lt"/>
                <a:ea typeface="+mn-ea"/>
                <a:cs typeface="+mn-cs"/>
              </a:rPr>
              <a:t>Keen</a:t>
            </a:r>
            <a:r>
              <a:rPr lang="fr-CA" sz="1200" kern="1200" dirty="0">
                <a:solidFill>
                  <a:schemeClr val="tx1"/>
                </a:solidFill>
                <a:effectLst/>
                <a:latin typeface="+mn-lt"/>
                <a:ea typeface="+mn-ea"/>
                <a:cs typeface="+mn-cs"/>
              </a:rPr>
              <a:t>, C.L., et al. </a:t>
            </a:r>
            <a:r>
              <a:rPr lang="en-US" sz="1200" kern="1200" dirty="0">
                <a:solidFill>
                  <a:schemeClr val="tx1"/>
                </a:solidFill>
                <a:effectLst/>
                <a:latin typeface="+mn-lt"/>
                <a:ea typeface="+mn-ea"/>
                <a:cs typeface="+mn-cs"/>
              </a:rPr>
              <a:t>(2003), </a:t>
            </a:r>
            <a:r>
              <a:rPr lang="en-US" sz="1200" i="1" kern="1200" dirty="0">
                <a:solidFill>
                  <a:schemeClr val="tx1"/>
                </a:solidFill>
                <a:effectLst/>
                <a:latin typeface="+mn-lt"/>
                <a:ea typeface="+mn-ea"/>
                <a:cs typeface="+mn-cs"/>
              </a:rPr>
              <a:t>The plausibility of micronutrient deficiencies being a significant contributing factor to the occurrence of pregnancy complications. J Nutr,</a:t>
            </a:r>
            <a:r>
              <a:rPr lang="en-US" sz="1200" b="1" i="1" kern="1200" dirty="0">
                <a:solidFill>
                  <a:schemeClr val="tx1"/>
                </a:solidFill>
                <a:effectLst/>
                <a:latin typeface="+mn-lt"/>
                <a:ea typeface="+mn-ea"/>
                <a:cs typeface="+mn-cs"/>
              </a:rPr>
              <a:t>133(5 </a:t>
            </a:r>
            <a:r>
              <a:rPr lang="en-US" sz="1200" b="1" i="1" kern="1200" dirty="0" err="1">
                <a:solidFill>
                  <a:schemeClr val="tx1"/>
                </a:solidFill>
                <a:effectLst/>
                <a:latin typeface="+mn-lt"/>
                <a:ea typeface="+mn-ea"/>
                <a:cs typeface="+mn-cs"/>
              </a:rPr>
              <a:t>Suppl</a:t>
            </a:r>
            <a:r>
              <a:rPr lang="en-US" sz="1200" b="1" i="1" kern="1200" dirty="0">
                <a:solidFill>
                  <a:schemeClr val="tx1"/>
                </a:solidFill>
                <a:effectLst/>
                <a:latin typeface="+mn-lt"/>
                <a:ea typeface="+mn-ea"/>
                <a:cs typeface="+mn-cs"/>
              </a:rPr>
              <a:t> 2): p. 1597S-1605S.</a:t>
            </a:r>
            <a:endParaRPr lang="fr-CA" sz="1200" kern="1200" dirty="0">
              <a:solidFill>
                <a:schemeClr val="tx1"/>
              </a:solidFill>
              <a:effectLst/>
              <a:latin typeface="+mn-lt"/>
              <a:ea typeface="+mn-ea"/>
              <a:cs typeface="+mn-cs"/>
            </a:endParaRPr>
          </a:p>
          <a:p>
            <a:r>
              <a:rPr lang="en-CA" sz="1200" kern="1200" dirty="0">
                <a:solidFill>
                  <a:schemeClr val="tx1"/>
                </a:solidFill>
                <a:effectLst/>
                <a:latin typeface="+mn-lt"/>
                <a:ea typeface="+mn-ea"/>
                <a:cs typeface="+mn-cs"/>
              </a:rPr>
              <a:t> </a:t>
            </a:r>
            <a:endParaRPr lang="fr-CA" sz="1200" kern="1200" dirty="0">
              <a:solidFill>
                <a:schemeClr val="tx1"/>
              </a:solidFill>
              <a:effectLst/>
              <a:latin typeface="+mn-lt"/>
              <a:ea typeface="+mn-ea"/>
              <a:cs typeface="+mn-cs"/>
            </a:endParaRPr>
          </a:p>
          <a:p>
            <a:r>
              <a:rPr lang="en-US" sz="1200" kern="1200" dirty="0" err="1">
                <a:solidFill>
                  <a:schemeClr val="tx1"/>
                </a:solidFill>
                <a:effectLst/>
                <a:latin typeface="+mn-lt"/>
                <a:ea typeface="+mn-ea"/>
                <a:cs typeface="+mn-cs"/>
              </a:rPr>
              <a:t>Mortalité</a:t>
            </a:r>
            <a:r>
              <a:rPr lang="en-US" sz="1200" kern="1200" dirty="0">
                <a:solidFill>
                  <a:schemeClr val="tx1"/>
                </a:solidFill>
                <a:effectLst/>
                <a:latin typeface="+mn-lt"/>
                <a:ea typeface="+mn-ea"/>
                <a:cs typeface="+mn-cs"/>
              </a:rPr>
              <a:t>:</a:t>
            </a:r>
            <a:endParaRPr lang="fr-CA"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5. </a:t>
            </a:r>
            <a:r>
              <a:rPr lang="en-US" sz="1200" kern="1200" dirty="0" err="1">
                <a:solidFill>
                  <a:schemeClr val="tx1"/>
                </a:solidFill>
                <a:effectLst/>
                <a:latin typeface="+mn-lt"/>
                <a:ea typeface="+mn-ea"/>
                <a:cs typeface="+mn-cs"/>
              </a:rPr>
              <a:t>Adu-Afarwuah</a:t>
            </a:r>
            <a:r>
              <a:rPr lang="en-US" sz="1200" kern="1200" dirty="0">
                <a:solidFill>
                  <a:schemeClr val="tx1"/>
                </a:solidFill>
                <a:effectLst/>
                <a:latin typeface="+mn-lt"/>
                <a:ea typeface="+mn-ea"/>
                <a:cs typeface="+mn-cs"/>
              </a:rPr>
              <a:t>, S., A. </a:t>
            </a:r>
            <a:r>
              <a:rPr lang="en-US" sz="1200" kern="1200" dirty="0" err="1">
                <a:solidFill>
                  <a:schemeClr val="tx1"/>
                </a:solidFill>
                <a:effectLst/>
                <a:latin typeface="+mn-lt"/>
                <a:ea typeface="+mn-ea"/>
                <a:cs typeface="+mn-cs"/>
              </a:rPr>
              <a:t>Lartey</a:t>
            </a:r>
            <a:r>
              <a:rPr lang="en-US" sz="1200" kern="1200" dirty="0">
                <a:solidFill>
                  <a:schemeClr val="tx1"/>
                </a:solidFill>
                <a:effectLst/>
                <a:latin typeface="+mn-lt"/>
                <a:ea typeface="+mn-ea"/>
                <a:cs typeface="+mn-cs"/>
              </a:rPr>
              <a:t>, and K.G. Dewey (2017), </a:t>
            </a:r>
            <a:r>
              <a:rPr lang="en-US" sz="1200" i="1" kern="1200" dirty="0">
                <a:solidFill>
                  <a:schemeClr val="tx1"/>
                </a:solidFill>
                <a:effectLst/>
                <a:latin typeface="+mn-lt"/>
                <a:ea typeface="+mn-ea"/>
                <a:cs typeface="+mn-cs"/>
              </a:rPr>
              <a:t>Meeting nutritional needs in the first 1000 days: a place for small-quantity lipid-based nutrient supplements. Ann N Y </a:t>
            </a:r>
            <a:r>
              <a:rPr lang="en-US" sz="1200" i="1" kern="1200" dirty="0" err="1">
                <a:solidFill>
                  <a:schemeClr val="tx1"/>
                </a:solidFill>
                <a:effectLst/>
                <a:latin typeface="+mn-lt"/>
                <a:ea typeface="+mn-ea"/>
                <a:cs typeface="+mn-cs"/>
              </a:rPr>
              <a:t>Acad</a:t>
            </a:r>
            <a:r>
              <a:rPr lang="en-US" sz="1200" i="1" kern="1200" dirty="0">
                <a:solidFill>
                  <a:schemeClr val="tx1"/>
                </a:solidFill>
                <a:effectLst/>
                <a:latin typeface="+mn-lt"/>
                <a:ea typeface="+mn-ea"/>
                <a:cs typeface="+mn-cs"/>
              </a:rPr>
              <a:t> Sci,</a:t>
            </a:r>
            <a:r>
              <a:rPr lang="en-US" sz="1200" b="1" i="1" kern="1200" dirty="0">
                <a:solidFill>
                  <a:schemeClr val="tx1"/>
                </a:solidFill>
                <a:effectLst/>
                <a:latin typeface="+mn-lt"/>
                <a:ea typeface="+mn-ea"/>
                <a:cs typeface="+mn-cs"/>
              </a:rPr>
              <a:t>1392(1): p. 18-29.</a:t>
            </a:r>
            <a:endParaRPr lang="fr-CA"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35. WHO (2009), </a:t>
            </a:r>
            <a:r>
              <a:rPr lang="en-US" sz="1200" i="1" kern="1200" dirty="0">
                <a:solidFill>
                  <a:schemeClr val="tx1"/>
                </a:solidFill>
                <a:effectLst/>
                <a:latin typeface="+mn-lt"/>
                <a:ea typeface="+mn-ea"/>
                <a:cs typeface="+mn-cs"/>
              </a:rPr>
              <a:t>Global health risks: mortality and burden of disease attributable to selected major risks. World Health Organization, Geneva. Accessed on July 20, 2016. https://www.who.int/healthinfo/global_burden_disease/GlobalHealthRisks_report_full.pdf.</a:t>
            </a:r>
            <a:endParaRPr lang="fr-CA" sz="1200" kern="1200" dirty="0">
              <a:solidFill>
                <a:schemeClr val="tx1"/>
              </a:solidFill>
              <a:effectLst/>
              <a:latin typeface="+mn-lt"/>
              <a:ea typeface="+mn-ea"/>
              <a:cs typeface="+mn-cs"/>
            </a:endParaRPr>
          </a:p>
          <a:p>
            <a:pPr lvl="0"/>
            <a:endParaRPr lang="fr-CA" sz="1200" kern="1200" dirty="0">
              <a:solidFill>
                <a:schemeClr val="tx1"/>
              </a:solidFill>
              <a:effectLst/>
              <a:latin typeface="+mn-lt"/>
              <a:ea typeface="+mn-ea"/>
              <a:cs typeface="+mn-cs"/>
            </a:endParaRPr>
          </a:p>
          <a:p>
            <a:r>
              <a:rPr lang="en-CA" sz="1200" kern="1200" dirty="0">
                <a:solidFill>
                  <a:schemeClr val="tx1"/>
                </a:solidFill>
                <a:effectLst/>
                <a:latin typeface="+mn-lt"/>
                <a:ea typeface="+mn-ea"/>
                <a:cs typeface="+mn-cs"/>
              </a:rPr>
              <a:t> </a:t>
            </a:r>
            <a:endParaRPr lang="fr-CA" sz="1200" kern="1200" dirty="0">
              <a:solidFill>
                <a:schemeClr val="tx1"/>
              </a:solidFill>
              <a:effectLst/>
              <a:latin typeface="+mn-lt"/>
              <a:ea typeface="+mn-ea"/>
              <a:cs typeface="+mn-cs"/>
            </a:endParaRPr>
          </a:p>
          <a:p>
            <a:endParaRPr lang="fr-CA" dirty="0"/>
          </a:p>
        </p:txBody>
      </p:sp>
      <p:sp>
        <p:nvSpPr>
          <p:cNvPr id="4" name="Espace réservé du numéro de diapositive 3"/>
          <p:cNvSpPr>
            <a:spLocks noGrp="1"/>
          </p:cNvSpPr>
          <p:nvPr>
            <p:ph type="sldNum" sz="quarter" idx="10"/>
          </p:nvPr>
        </p:nvSpPr>
        <p:spPr/>
        <p:txBody>
          <a:bodyPr/>
          <a:lstStyle/>
          <a:p>
            <a:fld id="{22264FC2-7BC2-4647-830C-E3B2C3A739DB}" type="slidenum">
              <a:rPr lang="fr-CA" smtClean="0"/>
              <a:t>20</a:t>
            </a:fld>
            <a:endParaRPr lang="fr-CA"/>
          </a:p>
        </p:txBody>
      </p:sp>
    </p:spTree>
    <p:extLst>
      <p:ext uri="{BB962C8B-B14F-4D97-AF65-F5344CB8AC3E}">
        <p14:creationId xmlns:p14="http://schemas.microsoft.com/office/powerpoint/2010/main" val="175904049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en-CA" sz="1200" kern="1200" dirty="0">
                <a:solidFill>
                  <a:schemeClr val="tx1"/>
                </a:solidFill>
                <a:effectLst/>
                <a:latin typeface="+mn-lt"/>
                <a:ea typeface="+mn-ea"/>
                <a:cs typeface="+mn-cs"/>
              </a:rPr>
              <a:t>5.</a:t>
            </a:r>
            <a:r>
              <a:rPr lang="en-US" sz="1200" kern="1200" dirty="0" err="1">
                <a:solidFill>
                  <a:schemeClr val="tx1"/>
                </a:solidFill>
                <a:effectLst/>
                <a:latin typeface="+mn-lt"/>
                <a:ea typeface="+mn-ea"/>
                <a:cs typeface="+mn-cs"/>
              </a:rPr>
              <a:t>Adu-Afarwuah</a:t>
            </a:r>
            <a:r>
              <a:rPr lang="en-US" sz="1200" kern="1200" dirty="0">
                <a:solidFill>
                  <a:schemeClr val="tx1"/>
                </a:solidFill>
                <a:effectLst/>
                <a:latin typeface="+mn-lt"/>
                <a:ea typeface="+mn-ea"/>
                <a:cs typeface="+mn-cs"/>
              </a:rPr>
              <a:t>, S., A. </a:t>
            </a:r>
            <a:r>
              <a:rPr lang="en-US" sz="1200" kern="1200" dirty="0" err="1">
                <a:solidFill>
                  <a:schemeClr val="tx1"/>
                </a:solidFill>
                <a:effectLst/>
                <a:latin typeface="+mn-lt"/>
                <a:ea typeface="+mn-ea"/>
                <a:cs typeface="+mn-cs"/>
              </a:rPr>
              <a:t>Lartey</a:t>
            </a:r>
            <a:r>
              <a:rPr lang="en-US" sz="1200" kern="1200" dirty="0">
                <a:solidFill>
                  <a:schemeClr val="tx1"/>
                </a:solidFill>
                <a:effectLst/>
                <a:latin typeface="+mn-lt"/>
                <a:ea typeface="+mn-ea"/>
                <a:cs typeface="+mn-cs"/>
              </a:rPr>
              <a:t>, and K.G. Dewey (2017), </a:t>
            </a:r>
            <a:r>
              <a:rPr lang="en-US" sz="1200" i="1" kern="1200" dirty="0">
                <a:solidFill>
                  <a:schemeClr val="tx1"/>
                </a:solidFill>
                <a:effectLst/>
                <a:latin typeface="+mn-lt"/>
                <a:ea typeface="+mn-ea"/>
                <a:cs typeface="+mn-cs"/>
              </a:rPr>
              <a:t>Meeting nutritional needs in the first 1000 days: a place for small-quantity lipid-based nutrient supplements. </a:t>
            </a:r>
            <a:r>
              <a:rPr lang="fr-CA" sz="1200" i="1" kern="1200" dirty="0">
                <a:solidFill>
                  <a:schemeClr val="tx1"/>
                </a:solidFill>
                <a:effectLst/>
                <a:latin typeface="+mn-lt"/>
                <a:ea typeface="+mn-ea"/>
                <a:cs typeface="+mn-cs"/>
              </a:rPr>
              <a:t>Ann N Y </a:t>
            </a:r>
            <a:r>
              <a:rPr lang="fr-CA" sz="1200" i="1" kern="1200" dirty="0" err="1">
                <a:solidFill>
                  <a:schemeClr val="tx1"/>
                </a:solidFill>
                <a:effectLst/>
                <a:latin typeface="+mn-lt"/>
                <a:ea typeface="+mn-ea"/>
                <a:cs typeface="+mn-cs"/>
              </a:rPr>
              <a:t>Acad</a:t>
            </a:r>
            <a:r>
              <a:rPr lang="fr-CA" sz="1200" i="1" kern="1200" dirty="0">
                <a:solidFill>
                  <a:schemeClr val="tx1"/>
                </a:solidFill>
                <a:effectLst/>
                <a:latin typeface="+mn-lt"/>
                <a:ea typeface="+mn-ea"/>
                <a:cs typeface="+mn-cs"/>
              </a:rPr>
              <a:t> Sci,</a:t>
            </a:r>
            <a:r>
              <a:rPr lang="fr-CA" sz="1200" b="1" i="1" kern="1200" dirty="0">
                <a:solidFill>
                  <a:schemeClr val="tx1"/>
                </a:solidFill>
                <a:effectLst/>
                <a:latin typeface="+mn-lt"/>
                <a:ea typeface="+mn-ea"/>
                <a:cs typeface="+mn-cs"/>
              </a:rPr>
              <a:t>1392(1): p. 18-29.</a:t>
            </a:r>
            <a:endParaRPr lang="fr-CA" sz="1200" kern="1200" dirty="0">
              <a:solidFill>
                <a:schemeClr val="tx1"/>
              </a:solidFill>
              <a:effectLst/>
              <a:latin typeface="+mn-lt"/>
              <a:ea typeface="+mn-ea"/>
              <a:cs typeface="+mn-cs"/>
            </a:endParaRPr>
          </a:p>
          <a:p>
            <a:r>
              <a:rPr lang="fr-CA" sz="1200" kern="1200" dirty="0">
                <a:solidFill>
                  <a:schemeClr val="tx1"/>
                </a:solidFill>
                <a:effectLst/>
                <a:latin typeface="+mn-lt"/>
                <a:ea typeface="+mn-ea"/>
                <a:cs typeface="+mn-cs"/>
              </a:rPr>
              <a:t>36. </a:t>
            </a:r>
            <a:r>
              <a:rPr lang="fr-CA" sz="1200" kern="1200" dirty="0" err="1">
                <a:solidFill>
                  <a:schemeClr val="tx1"/>
                </a:solidFill>
                <a:effectLst/>
                <a:latin typeface="+mn-lt"/>
                <a:ea typeface="+mn-ea"/>
                <a:cs typeface="+mn-cs"/>
              </a:rPr>
              <a:t>Victora</a:t>
            </a:r>
            <a:r>
              <a:rPr lang="fr-CA" sz="1200" kern="1200" dirty="0">
                <a:solidFill>
                  <a:schemeClr val="tx1"/>
                </a:solidFill>
                <a:effectLst/>
                <a:latin typeface="+mn-lt"/>
                <a:ea typeface="+mn-ea"/>
                <a:cs typeface="+mn-cs"/>
              </a:rPr>
              <a:t>, C.G., et al. </a:t>
            </a:r>
            <a:r>
              <a:rPr lang="en-US" sz="1200" kern="1200" dirty="0">
                <a:solidFill>
                  <a:schemeClr val="tx1"/>
                </a:solidFill>
                <a:effectLst/>
                <a:latin typeface="+mn-lt"/>
                <a:ea typeface="+mn-ea"/>
                <a:cs typeface="+mn-cs"/>
              </a:rPr>
              <a:t>(2010), </a:t>
            </a:r>
            <a:r>
              <a:rPr lang="en-US" sz="1200" i="1" kern="1200" dirty="0">
                <a:solidFill>
                  <a:schemeClr val="tx1"/>
                </a:solidFill>
                <a:effectLst/>
                <a:latin typeface="+mn-lt"/>
                <a:ea typeface="+mn-ea"/>
                <a:cs typeface="+mn-cs"/>
              </a:rPr>
              <a:t>Worldwide timing of growth faltering: revisiting implications for interventions. Pediatrics,</a:t>
            </a:r>
            <a:r>
              <a:rPr lang="en-US" sz="1200" b="1" i="1" kern="1200" dirty="0">
                <a:solidFill>
                  <a:schemeClr val="tx1"/>
                </a:solidFill>
                <a:effectLst/>
                <a:latin typeface="+mn-lt"/>
                <a:ea typeface="+mn-ea"/>
                <a:cs typeface="+mn-cs"/>
              </a:rPr>
              <a:t>125(3): p. e473-80.</a:t>
            </a:r>
            <a:endParaRPr lang="fr-CA"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37. </a:t>
            </a:r>
            <a:r>
              <a:rPr lang="en-US" sz="1200" kern="1200" dirty="0" err="1">
                <a:solidFill>
                  <a:schemeClr val="tx1"/>
                </a:solidFill>
                <a:effectLst/>
                <a:latin typeface="+mn-lt"/>
                <a:ea typeface="+mn-ea"/>
                <a:cs typeface="+mn-cs"/>
              </a:rPr>
              <a:t>Albertsson-Wikland</a:t>
            </a:r>
            <a:r>
              <a:rPr lang="en-US" sz="1200" kern="1200" dirty="0">
                <a:solidFill>
                  <a:schemeClr val="tx1"/>
                </a:solidFill>
                <a:effectLst/>
                <a:latin typeface="+mn-lt"/>
                <a:ea typeface="+mn-ea"/>
                <a:cs typeface="+mn-cs"/>
              </a:rPr>
              <a:t>, K. and J. Karlberg (2003), </a:t>
            </a:r>
            <a:r>
              <a:rPr lang="en-US" sz="1200" i="1" kern="1200" dirty="0">
                <a:solidFill>
                  <a:schemeClr val="tx1"/>
                </a:solidFill>
                <a:effectLst/>
                <a:latin typeface="+mn-lt"/>
                <a:ea typeface="+mn-ea"/>
                <a:cs typeface="+mn-cs"/>
              </a:rPr>
              <a:t>Natural growth in children born SGA with and without catch up growth. </a:t>
            </a:r>
            <a:r>
              <a:rPr lang="en-US" sz="1200" i="1" kern="1200" dirty="0" err="1">
                <a:solidFill>
                  <a:schemeClr val="tx1"/>
                </a:solidFill>
                <a:effectLst/>
                <a:latin typeface="+mn-lt"/>
                <a:ea typeface="+mn-ea"/>
                <a:cs typeface="+mn-cs"/>
              </a:rPr>
              <a:t>Horm</a:t>
            </a:r>
            <a:r>
              <a:rPr lang="en-US" sz="1200" i="1" kern="1200" dirty="0">
                <a:solidFill>
                  <a:schemeClr val="tx1"/>
                </a:solidFill>
                <a:effectLst/>
                <a:latin typeface="+mn-lt"/>
                <a:ea typeface="+mn-ea"/>
                <a:cs typeface="+mn-cs"/>
              </a:rPr>
              <a:t> Res,</a:t>
            </a:r>
            <a:r>
              <a:rPr lang="en-US" sz="1200" b="1" i="1" kern="1200" dirty="0">
                <a:solidFill>
                  <a:schemeClr val="tx1"/>
                </a:solidFill>
                <a:effectLst/>
                <a:latin typeface="+mn-lt"/>
                <a:ea typeface="+mn-ea"/>
                <a:cs typeface="+mn-cs"/>
              </a:rPr>
              <a:t>59 </a:t>
            </a:r>
            <a:r>
              <a:rPr lang="en-US" sz="1200" b="1" i="1" kern="1200" dirty="0" err="1">
                <a:solidFill>
                  <a:schemeClr val="tx1"/>
                </a:solidFill>
                <a:effectLst/>
                <a:latin typeface="+mn-lt"/>
                <a:ea typeface="+mn-ea"/>
                <a:cs typeface="+mn-cs"/>
              </a:rPr>
              <a:t>Suppl</a:t>
            </a:r>
            <a:r>
              <a:rPr lang="en-US" sz="1200" b="1" i="1" kern="1200" dirty="0">
                <a:solidFill>
                  <a:schemeClr val="tx1"/>
                </a:solidFill>
                <a:effectLst/>
                <a:latin typeface="+mn-lt"/>
                <a:ea typeface="+mn-ea"/>
                <a:cs typeface="+mn-cs"/>
              </a:rPr>
              <a:t> 1: p. 129.</a:t>
            </a:r>
            <a:endParaRPr lang="fr-CA" sz="1200" kern="1200" dirty="0">
              <a:solidFill>
                <a:schemeClr val="tx1"/>
              </a:solidFill>
              <a:effectLst/>
              <a:latin typeface="+mn-lt"/>
              <a:ea typeface="+mn-ea"/>
              <a:cs typeface="+mn-cs"/>
            </a:endParaRPr>
          </a:p>
          <a:p>
            <a:r>
              <a:rPr lang="fr-CA" sz="1200" kern="1200" dirty="0">
                <a:solidFill>
                  <a:schemeClr val="tx1"/>
                </a:solidFill>
                <a:effectLst/>
                <a:latin typeface="+mn-lt"/>
                <a:ea typeface="+mn-ea"/>
                <a:cs typeface="+mn-cs"/>
              </a:rPr>
              <a:t>38. </a:t>
            </a:r>
            <a:r>
              <a:rPr lang="fr-CA" sz="1200" kern="1200" dirty="0" err="1">
                <a:solidFill>
                  <a:schemeClr val="tx1"/>
                </a:solidFill>
                <a:effectLst/>
                <a:latin typeface="+mn-lt"/>
                <a:ea typeface="+mn-ea"/>
                <a:cs typeface="+mn-cs"/>
              </a:rPr>
              <a:t>Waber</a:t>
            </a:r>
            <a:r>
              <a:rPr lang="fr-CA" sz="1200" kern="1200" dirty="0">
                <a:solidFill>
                  <a:schemeClr val="tx1"/>
                </a:solidFill>
                <a:effectLst/>
                <a:latin typeface="+mn-lt"/>
                <a:ea typeface="+mn-ea"/>
                <a:cs typeface="+mn-cs"/>
              </a:rPr>
              <a:t>, D.P., et al. </a:t>
            </a:r>
            <a:r>
              <a:rPr lang="en-US" sz="1200" kern="1200" dirty="0">
                <a:solidFill>
                  <a:schemeClr val="tx1"/>
                </a:solidFill>
                <a:effectLst/>
                <a:latin typeface="+mn-lt"/>
                <a:ea typeface="+mn-ea"/>
                <a:cs typeface="+mn-cs"/>
              </a:rPr>
              <a:t>(2014), </a:t>
            </a:r>
            <a:r>
              <a:rPr lang="en-US" sz="1200" i="1" kern="1200" dirty="0">
                <a:solidFill>
                  <a:schemeClr val="tx1"/>
                </a:solidFill>
                <a:effectLst/>
                <a:latin typeface="+mn-lt"/>
                <a:ea typeface="+mn-ea"/>
                <a:cs typeface="+mn-cs"/>
              </a:rPr>
              <a:t>Impaired IQ and academic skills in adults who experienced moderate to severe infantile malnutrition: a 40-year study. </a:t>
            </a:r>
            <a:r>
              <a:rPr lang="en-US" sz="1200" i="1" kern="1200" dirty="0" err="1">
                <a:solidFill>
                  <a:schemeClr val="tx1"/>
                </a:solidFill>
                <a:effectLst/>
                <a:latin typeface="+mn-lt"/>
                <a:ea typeface="+mn-ea"/>
                <a:cs typeface="+mn-cs"/>
              </a:rPr>
              <a:t>Nutr</a:t>
            </a:r>
            <a:r>
              <a:rPr lang="en-US" sz="1200" i="1" kern="1200" dirty="0">
                <a:solidFill>
                  <a:schemeClr val="tx1"/>
                </a:solidFill>
                <a:effectLst/>
                <a:latin typeface="+mn-lt"/>
                <a:ea typeface="+mn-ea"/>
                <a:cs typeface="+mn-cs"/>
              </a:rPr>
              <a:t> Neurosci,</a:t>
            </a:r>
            <a:r>
              <a:rPr lang="en-US" sz="1200" b="1" i="1" kern="1200" dirty="0">
                <a:solidFill>
                  <a:schemeClr val="tx1"/>
                </a:solidFill>
                <a:effectLst/>
                <a:latin typeface="+mn-lt"/>
                <a:ea typeface="+mn-ea"/>
                <a:cs typeface="+mn-cs"/>
              </a:rPr>
              <a:t>17(2): p. 58-64.</a:t>
            </a:r>
            <a:endParaRPr lang="fr-CA" sz="1200" kern="1200" dirty="0">
              <a:solidFill>
                <a:schemeClr val="tx1"/>
              </a:solidFill>
              <a:effectLst/>
              <a:latin typeface="+mn-lt"/>
              <a:ea typeface="+mn-ea"/>
              <a:cs typeface="+mn-cs"/>
            </a:endParaRPr>
          </a:p>
          <a:p>
            <a:r>
              <a:rPr lang="en-CA" sz="1200" kern="1200" dirty="0">
                <a:solidFill>
                  <a:schemeClr val="tx1"/>
                </a:solidFill>
                <a:effectLst/>
                <a:latin typeface="+mn-lt"/>
                <a:ea typeface="+mn-ea"/>
                <a:cs typeface="+mn-cs"/>
              </a:rPr>
              <a:t>39. World Bank (2006) Repositioning nutrition as central to development a strategy for large-scale action. International Bank for Reconstruction and Development/World Bank, Washington, DC. Accessed on December 12, 2015. http:// siteresources.worldbank.org/NUTRITION/Resources/ 281846-1131636806329/NutritionStrategyOverview.pdf</a:t>
            </a:r>
            <a:endParaRPr lang="fr-CA" sz="1200" kern="1200" dirty="0">
              <a:solidFill>
                <a:schemeClr val="tx1"/>
              </a:solidFill>
              <a:effectLst/>
              <a:latin typeface="+mn-lt"/>
              <a:ea typeface="+mn-ea"/>
              <a:cs typeface="+mn-cs"/>
            </a:endParaRPr>
          </a:p>
          <a:p>
            <a:r>
              <a:rPr lang="fr-CA" sz="1200" kern="1200" dirty="0">
                <a:solidFill>
                  <a:schemeClr val="tx1"/>
                </a:solidFill>
                <a:effectLst/>
                <a:latin typeface="+mn-lt"/>
                <a:ea typeface="+mn-ea"/>
                <a:cs typeface="+mn-cs"/>
              </a:rPr>
              <a:t>40. </a:t>
            </a:r>
            <a:r>
              <a:rPr lang="fr-CA" sz="1200" kern="1200" dirty="0" err="1">
                <a:solidFill>
                  <a:schemeClr val="tx1"/>
                </a:solidFill>
                <a:effectLst/>
                <a:latin typeface="+mn-lt"/>
                <a:ea typeface="+mn-ea"/>
                <a:cs typeface="+mn-cs"/>
              </a:rPr>
              <a:t>Akombi</a:t>
            </a:r>
            <a:r>
              <a:rPr lang="fr-CA" sz="1200" kern="1200" dirty="0">
                <a:solidFill>
                  <a:schemeClr val="tx1"/>
                </a:solidFill>
                <a:effectLst/>
                <a:latin typeface="+mn-lt"/>
                <a:ea typeface="+mn-ea"/>
                <a:cs typeface="+mn-cs"/>
              </a:rPr>
              <a:t>, B.J., et al. </a:t>
            </a:r>
            <a:r>
              <a:rPr lang="en-US" sz="1200" kern="1200" dirty="0">
                <a:solidFill>
                  <a:schemeClr val="tx1"/>
                </a:solidFill>
                <a:effectLst/>
                <a:latin typeface="+mn-lt"/>
                <a:ea typeface="+mn-ea"/>
                <a:cs typeface="+mn-cs"/>
              </a:rPr>
              <a:t>(2017), </a:t>
            </a:r>
            <a:r>
              <a:rPr lang="en-US" sz="1200" i="1" kern="1200" dirty="0">
                <a:solidFill>
                  <a:schemeClr val="tx1"/>
                </a:solidFill>
                <a:effectLst/>
                <a:latin typeface="+mn-lt"/>
                <a:ea typeface="+mn-ea"/>
                <a:cs typeface="+mn-cs"/>
              </a:rPr>
              <a:t>Stunting, Wasting and Underweight in Sub-Saharan Africa: A Systematic Review. </a:t>
            </a:r>
            <a:r>
              <a:rPr lang="fr-CA" sz="1200" i="1" kern="1200" dirty="0">
                <a:solidFill>
                  <a:schemeClr val="tx1"/>
                </a:solidFill>
                <a:effectLst/>
                <a:latin typeface="+mn-lt"/>
                <a:ea typeface="+mn-ea"/>
                <a:cs typeface="+mn-cs"/>
              </a:rPr>
              <a:t>Int J Environ </a:t>
            </a:r>
            <a:r>
              <a:rPr lang="fr-CA" sz="1200" i="1" kern="1200" dirty="0" err="1">
                <a:solidFill>
                  <a:schemeClr val="tx1"/>
                </a:solidFill>
                <a:effectLst/>
                <a:latin typeface="+mn-lt"/>
                <a:ea typeface="+mn-ea"/>
                <a:cs typeface="+mn-cs"/>
              </a:rPr>
              <a:t>Res</a:t>
            </a:r>
            <a:r>
              <a:rPr lang="fr-CA" sz="1200" i="1" kern="1200" dirty="0">
                <a:solidFill>
                  <a:schemeClr val="tx1"/>
                </a:solidFill>
                <a:effectLst/>
                <a:latin typeface="+mn-lt"/>
                <a:ea typeface="+mn-ea"/>
                <a:cs typeface="+mn-cs"/>
              </a:rPr>
              <a:t> Public Health,</a:t>
            </a:r>
            <a:r>
              <a:rPr lang="fr-CA" sz="1200" b="1" i="1" kern="1200" dirty="0">
                <a:solidFill>
                  <a:schemeClr val="tx1"/>
                </a:solidFill>
                <a:effectLst/>
                <a:latin typeface="+mn-lt"/>
                <a:ea typeface="+mn-ea"/>
                <a:cs typeface="+mn-cs"/>
              </a:rPr>
              <a:t>14(8).</a:t>
            </a:r>
            <a:endParaRPr lang="fr-CA" sz="1200" kern="1200" dirty="0">
              <a:solidFill>
                <a:schemeClr val="tx1"/>
              </a:solidFill>
              <a:effectLst/>
              <a:latin typeface="+mn-lt"/>
              <a:ea typeface="+mn-ea"/>
              <a:cs typeface="+mn-cs"/>
            </a:endParaRPr>
          </a:p>
          <a:p>
            <a:endParaRPr lang="fr-CA" sz="1200" kern="1200" dirty="0">
              <a:solidFill>
                <a:schemeClr val="tx1"/>
              </a:solidFill>
              <a:effectLst/>
              <a:latin typeface="+mn-lt"/>
              <a:ea typeface="+mn-ea"/>
              <a:cs typeface="+mn-cs"/>
            </a:endParaRPr>
          </a:p>
          <a:p>
            <a:r>
              <a:rPr lang="fr-CA" sz="1200" kern="1200" dirty="0">
                <a:solidFill>
                  <a:schemeClr val="tx1"/>
                </a:solidFill>
                <a:effectLst/>
                <a:latin typeface="+mn-lt"/>
                <a:ea typeface="+mn-ea"/>
                <a:cs typeface="+mn-cs"/>
              </a:rPr>
              <a:t>Formes de dénutrition : </a:t>
            </a:r>
          </a:p>
          <a:p>
            <a:r>
              <a:rPr lang="fr-CA" sz="1200" kern="1200" dirty="0">
                <a:solidFill>
                  <a:schemeClr val="tx1"/>
                </a:solidFill>
                <a:effectLst/>
                <a:latin typeface="+mn-lt"/>
                <a:ea typeface="+mn-ea"/>
                <a:cs typeface="+mn-cs"/>
              </a:rPr>
              <a:t>41. UNICEF (2011), </a:t>
            </a:r>
            <a:r>
              <a:rPr lang="fr-CA" sz="1200" i="1" kern="1200" dirty="0">
                <a:solidFill>
                  <a:schemeClr val="tx1"/>
                </a:solidFill>
                <a:effectLst/>
                <a:latin typeface="+mn-lt"/>
                <a:ea typeface="+mn-ea"/>
                <a:cs typeface="+mn-cs"/>
              </a:rPr>
              <a:t>Les différentes formes de malnutrition https://www.unicef.fr/sites/default/files/userfiles/Les_differentes_formes_de_malnutrition_Unicef_France_juillet_2011(3).pdf (consulté 10-2019).</a:t>
            </a:r>
            <a:endParaRPr lang="fr-CA"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42. UNICEF, WHO, and International Bank for Reconstruction and Development/The World Bank, </a:t>
            </a:r>
            <a:r>
              <a:rPr lang="en-US" sz="1200" i="1" kern="1200" dirty="0">
                <a:solidFill>
                  <a:schemeClr val="tx1"/>
                </a:solidFill>
                <a:effectLst/>
                <a:latin typeface="+mn-lt"/>
                <a:ea typeface="+mn-ea"/>
                <a:cs typeface="+mn-cs"/>
              </a:rPr>
              <a:t>Levels and trends in child malnutrition: key findings of the 2019 Edition of the Joint Child Malnutrition Estimates. 2019, Geneva: World Health Organization; 2019 </a:t>
            </a:r>
            <a:r>
              <a:rPr lang="en-US" sz="1200" i="1" kern="1200" dirty="0" err="1">
                <a:solidFill>
                  <a:schemeClr val="tx1"/>
                </a:solidFill>
                <a:effectLst/>
                <a:latin typeface="+mn-lt"/>
                <a:ea typeface="+mn-ea"/>
                <a:cs typeface="+mn-cs"/>
              </a:rPr>
              <a:t>Licence</a:t>
            </a:r>
            <a:r>
              <a:rPr lang="en-US" sz="1200" i="1" kern="1200" dirty="0">
                <a:solidFill>
                  <a:schemeClr val="tx1"/>
                </a:solidFill>
                <a:effectLst/>
                <a:latin typeface="+mn-lt"/>
                <a:ea typeface="+mn-ea"/>
                <a:cs typeface="+mn-cs"/>
              </a:rPr>
              <a:t>: CC BY-NC-SA 3.0 IGO. https://www.who.int/nutgrowthdb/jme-2019-key-findings.pdf?ua=1 (</a:t>
            </a:r>
            <a:r>
              <a:rPr lang="en-US" sz="1200" i="1" kern="1200" dirty="0" err="1">
                <a:solidFill>
                  <a:schemeClr val="tx1"/>
                </a:solidFill>
                <a:effectLst/>
                <a:latin typeface="+mn-lt"/>
                <a:ea typeface="+mn-ea"/>
                <a:cs typeface="+mn-cs"/>
              </a:rPr>
              <a:t>consulté</a:t>
            </a:r>
            <a:r>
              <a:rPr lang="en-US" sz="1200" i="1" kern="1200" dirty="0">
                <a:solidFill>
                  <a:schemeClr val="tx1"/>
                </a:solidFill>
                <a:effectLst/>
                <a:latin typeface="+mn-lt"/>
                <a:ea typeface="+mn-ea"/>
                <a:cs typeface="+mn-cs"/>
              </a:rPr>
              <a:t> 10-2019).</a:t>
            </a:r>
            <a:endParaRPr lang="fr-CA" sz="1200" kern="1200" dirty="0">
              <a:solidFill>
                <a:schemeClr val="tx1"/>
              </a:solidFill>
              <a:effectLst/>
              <a:latin typeface="+mn-lt"/>
              <a:ea typeface="+mn-ea"/>
              <a:cs typeface="+mn-cs"/>
            </a:endParaRPr>
          </a:p>
        </p:txBody>
      </p:sp>
      <p:sp>
        <p:nvSpPr>
          <p:cNvPr id="4" name="Espace réservé du numéro de diapositive 3"/>
          <p:cNvSpPr>
            <a:spLocks noGrp="1"/>
          </p:cNvSpPr>
          <p:nvPr>
            <p:ph type="sldNum" sz="quarter" idx="10"/>
          </p:nvPr>
        </p:nvSpPr>
        <p:spPr/>
        <p:txBody>
          <a:bodyPr/>
          <a:lstStyle/>
          <a:p>
            <a:fld id="{22264FC2-7BC2-4647-830C-E3B2C3A739DB}" type="slidenum">
              <a:rPr lang="fr-CA" smtClean="0"/>
              <a:t>21</a:t>
            </a:fld>
            <a:endParaRPr lang="fr-CA"/>
          </a:p>
        </p:txBody>
      </p:sp>
    </p:spTree>
    <p:extLst>
      <p:ext uri="{BB962C8B-B14F-4D97-AF65-F5344CB8AC3E}">
        <p14:creationId xmlns:p14="http://schemas.microsoft.com/office/powerpoint/2010/main" val="245539482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en-US" sz="1200" kern="1200" dirty="0">
                <a:solidFill>
                  <a:schemeClr val="tx1"/>
                </a:solidFill>
                <a:effectLst/>
                <a:latin typeface="+mn-lt"/>
                <a:ea typeface="+mn-ea"/>
                <a:cs typeface="+mn-cs"/>
              </a:rPr>
              <a:t>42. UNICEF, WHO, and International Bank for Reconstruction and Development/The World Bank, </a:t>
            </a:r>
            <a:r>
              <a:rPr lang="en-US" sz="1200" i="1" kern="1200" dirty="0">
                <a:solidFill>
                  <a:schemeClr val="tx1"/>
                </a:solidFill>
                <a:effectLst/>
                <a:latin typeface="+mn-lt"/>
                <a:ea typeface="+mn-ea"/>
                <a:cs typeface="+mn-cs"/>
              </a:rPr>
              <a:t>Levels and trends in child malnutrition: key findings of the 2019 Edition of the Joint Child Malnutrition Estimates. 2019, Geneva: World Health Organization; 2019 </a:t>
            </a:r>
            <a:r>
              <a:rPr lang="en-US" sz="1200" i="1" kern="1200" dirty="0" err="1">
                <a:solidFill>
                  <a:schemeClr val="tx1"/>
                </a:solidFill>
                <a:effectLst/>
                <a:latin typeface="+mn-lt"/>
                <a:ea typeface="+mn-ea"/>
                <a:cs typeface="+mn-cs"/>
              </a:rPr>
              <a:t>Licence</a:t>
            </a:r>
            <a:r>
              <a:rPr lang="en-US" sz="1200" i="1" kern="1200" dirty="0">
                <a:solidFill>
                  <a:schemeClr val="tx1"/>
                </a:solidFill>
                <a:effectLst/>
                <a:latin typeface="+mn-lt"/>
                <a:ea typeface="+mn-ea"/>
                <a:cs typeface="+mn-cs"/>
              </a:rPr>
              <a:t>: CC BY-NC-SA 3.0 IGO. https://www.who.int/nutgrowthdb/jme-2019-key-findings.pdf?ua=1 (</a:t>
            </a:r>
            <a:r>
              <a:rPr lang="en-US" sz="1200" i="1" kern="1200" dirty="0" err="1">
                <a:solidFill>
                  <a:schemeClr val="tx1"/>
                </a:solidFill>
                <a:effectLst/>
                <a:latin typeface="+mn-lt"/>
                <a:ea typeface="+mn-ea"/>
                <a:cs typeface="+mn-cs"/>
              </a:rPr>
              <a:t>consulté</a:t>
            </a:r>
            <a:r>
              <a:rPr lang="en-US" sz="1200" i="1" kern="1200" dirty="0">
                <a:solidFill>
                  <a:schemeClr val="tx1"/>
                </a:solidFill>
                <a:effectLst/>
                <a:latin typeface="+mn-lt"/>
                <a:ea typeface="+mn-ea"/>
                <a:cs typeface="+mn-cs"/>
              </a:rPr>
              <a:t> 10-2019).</a:t>
            </a:r>
            <a:endParaRPr lang="fr-CA" sz="1200" kern="1200" dirty="0">
              <a:solidFill>
                <a:schemeClr val="tx1"/>
              </a:solidFill>
              <a:effectLst/>
              <a:latin typeface="+mn-lt"/>
              <a:ea typeface="+mn-ea"/>
              <a:cs typeface="+mn-cs"/>
            </a:endParaRPr>
          </a:p>
          <a:p>
            <a:endParaRPr lang="fr-CA" dirty="0"/>
          </a:p>
        </p:txBody>
      </p:sp>
      <p:sp>
        <p:nvSpPr>
          <p:cNvPr id="4" name="Espace réservé du numéro de diapositive 3"/>
          <p:cNvSpPr>
            <a:spLocks noGrp="1"/>
          </p:cNvSpPr>
          <p:nvPr>
            <p:ph type="sldNum" sz="quarter" idx="10"/>
          </p:nvPr>
        </p:nvSpPr>
        <p:spPr/>
        <p:txBody>
          <a:bodyPr/>
          <a:lstStyle/>
          <a:p>
            <a:fld id="{22264FC2-7BC2-4647-830C-E3B2C3A739DB}" type="slidenum">
              <a:rPr lang="fr-CA" smtClean="0"/>
              <a:t>22</a:t>
            </a:fld>
            <a:endParaRPr lang="fr-CA"/>
          </a:p>
        </p:txBody>
      </p:sp>
    </p:spTree>
    <p:extLst>
      <p:ext uri="{BB962C8B-B14F-4D97-AF65-F5344CB8AC3E}">
        <p14:creationId xmlns:p14="http://schemas.microsoft.com/office/powerpoint/2010/main" val="137045374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CA" dirty="0"/>
          </a:p>
        </p:txBody>
      </p:sp>
      <p:sp>
        <p:nvSpPr>
          <p:cNvPr id="4" name="Espace réservé du numéro de diapositive 3"/>
          <p:cNvSpPr>
            <a:spLocks noGrp="1"/>
          </p:cNvSpPr>
          <p:nvPr>
            <p:ph type="sldNum" sz="quarter" idx="5"/>
          </p:nvPr>
        </p:nvSpPr>
        <p:spPr/>
        <p:txBody>
          <a:bodyPr/>
          <a:lstStyle/>
          <a:p>
            <a:fld id="{22264FC2-7BC2-4647-830C-E3B2C3A739DB}" type="slidenum">
              <a:rPr lang="fr-CA" smtClean="0"/>
              <a:t>2</a:t>
            </a:fld>
            <a:endParaRPr lang="fr-CA"/>
          </a:p>
        </p:txBody>
      </p:sp>
    </p:spTree>
    <p:extLst>
      <p:ext uri="{BB962C8B-B14F-4D97-AF65-F5344CB8AC3E}">
        <p14:creationId xmlns:p14="http://schemas.microsoft.com/office/powerpoint/2010/main" val="302463364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en-US" sz="1200" kern="1200" dirty="0">
                <a:solidFill>
                  <a:schemeClr val="tx1"/>
                </a:solidFill>
                <a:latin typeface="+mn-lt"/>
                <a:ea typeface="+mn-ea"/>
                <a:cs typeface="+mn-cs"/>
              </a:rPr>
              <a:t>42. UNICEF, WHO, and International Bank for Reconstruction and Development/The World Bank, </a:t>
            </a:r>
            <a:r>
              <a:rPr lang="en-US" sz="1200" i="1" kern="1200" dirty="0">
                <a:solidFill>
                  <a:schemeClr val="tx1"/>
                </a:solidFill>
                <a:latin typeface="+mn-lt"/>
                <a:ea typeface="+mn-ea"/>
                <a:cs typeface="+mn-cs"/>
              </a:rPr>
              <a:t>Levels and trends in child malnutrition: key findings of the 2019 Edition of the Joint Child Malnutrition Estimates. 2019, Geneva: World </a:t>
            </a:r>
            <a:r>
              <a:rPr lang="en-US" sz="1200" i="1" kern="1200" dirty="0" err="1">
                <a:solidFill>
                  <a:schemeClr val="tx1"/>
                </a:solidFill>
                <a:effectLst/>
                <a:latin typeface="+mn-lt"/>
                <a:ea typeface="+mn-ea"/>
                <a:cs typeface="+mn-cs"/>
              </a:rPr>
              <a:t>World</a:t>
            </a:r>
            <a:r>
              <a:rPr lang="en-US" sz="1200" i="1" kern="1200" dirty="0">
                <a:solidFill>
                  <a:schemeClr val="tx1"/>
                </a:solidFill>
                <a:effectLst/>
                <a:latin typeface="+mn-lt"/>
                <a:ea typeface="+mn-ea"/>
                <a:cs typeface="+mn-cs"/>
              </a:rPr>
              <a:t> Health Organization; 2019 </a:t>
            </a:r>
            <a:r>
              <a:rPr lang="en-US" sz="1200" i="1" kern="1200" dirty="0" err="1">
                <a:solidFill>
                  <a:schemeClr val="tx1"/>
                </a:solidFill>
                <a:effectLst/>
                <a:latin typeface="+mn-lt"/>
                <a:ea typeface="+mn-ea"/>
                <a:cs typeface="+mn-cs"/>
              </a:rPr>
              <a:t>Licence</a:t>
            </a:r>
            <a:r>
              <a:rPr lang="en-US" sz="1200" i="1" kern="1200" dirty="0">
                <a:solidFill>
                  <a:schemeClr val="tx1"/>
                </a:solidFill>
                <a:effectLst/>
                <a:latin typeface="+mn-lt"/>
                <a:ea typeface="+mn-ea"/>
                <a:cs typeface="+mn-cs"/>
              </a:rPr>
              <a:t>: CC BY-NC-SA 3.0 IGO. https://www.who.int/nutgrowthdb/jme-2019-key-findings.pdf?ua=1 (</a:t>
            </a:r>
            <a:r>
              <a:rPr lang="en-US" sz="1200" i="1" kern="1200" dirty="0" err="1">
                <a:solidFill>
                  <a:schemeClr val="tx1"/>
                </a:solidFill>
                <a:effectLst/>
                <a:latin typeface="+mn-lt"/>
                <a:ea typeface="+mn-ea"/>
                <a:cs typeface="+mn-cs"/>
              </a:rPr>
              <a:t>consulté</a:t>
            </a:r>
            <a:r>
              <a:rPr lang="en-US" sz="1200" i="1" kern="1200" dirty="0">
                <a:solidFill>
                  <a:schemeClr val="tx1"/>
                </a:solidFill>
                <a:effectLst/>
                <a:latin typeface="+mn-lt"/>
                <a:ea typeface="+mn-ea"/>
                <a:cs typeface="+mn-cs"/>
              </a:rPr>
              <a:t> 10-2019).</a:t>
            </a:r>
            <a:endParaRPr lang="fr-CA" sz="1200" kern="1200" dirty="0">
              <a:solidFill>
                <a:schemeClr val="tx1"/>
              </a:solidFill>
              <a:effectLst/>
              <a:latin typeface="+mn-lt"/>
              <a:ea typeface="+mn-ea"/>
              <a:cs typeface="+mn-cs"/>
            </a:endParaRPr>
          </a:p>
          <a:p>
            <a:endParaRPr lang="fr-CA" dirty="0"/>
          </a:p>
        </p:txBody>
      </p:sp>
      <p:sp>
        <p:nvSpPr>
          <p:cNvPr id="4" name="Espace réservé du numéro de diapositive 3"/>
          <p:cNvSpPr>
            <a:spLocks noGrp="1"/>
          </p:cNvSpPr>
          <p:nvPr>
            <p:ph type="sldNum" sz="quarter" idx="10"/>
          </p:nvPr>
        </p:nvSpPr>
        <p:spPr/>
        <p:txBody>
          <a:bodyPr/>
          <a:lstStyle/>
          <a:p>
            <a:fld id="{22264FC2-7BC2-4647-830C-E3B2C3A739DB}" type="slidenum">
              <a:rPr lang="fr-CA" smtClean="0"/>
              <a:t>23</a:t>
            </a:fld>
            <a:endParaRPr lang="fr-CA"/>
          </a:p>
        </p:txBody>
      </p:sp>
    </p:spTree>
    <p:extLst>
      <p:ext uri="{BB962C8B-B14F-4D97-AF65-F5344CB8AC3E}">
        <p14:creationId xmlns:p14="http://schemas.microsoft.com/office/powerpoint/2010/main" val="256350920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CA" sz="1200" kern="1200" dirty="0" err="1">
                <a:solidFill>
                  <a:schemeClr val="tx1"/>
                </a:solidFill>
                <a:effectLst/>
                <a:latin typeface="+mn-lt"/>
                <a:ea typeface="+mn-ea"/>
                <a:cs typeface="+mn-cs"/>
              </a:rPr>
              <a:t>Def</a:t>
            </a:r>
            <a:r>
              <a:rPr lang="fr-CA" sz="1200" kern="1200" dirty="0">
                <a:solidFill>
                  <a:schemeClr val="tx1"/>
                </a:solidFill>
                <a:effectLst/>
                <a:latin typeface="+mn-lt"/>
                <a:ea typeface="+mn-ea"/>
                <a:cs typeface="+mn-cs"/>
              </a:rPr>
              <a:t> : </a:t>
            </a:r>
          </a:p>
          <a:p>
            <a:r>
              <a:rPr lang="fr-CA" sz="1200" kern="1200" dirty="0">
                <a:solidFill>
                  <a:schemeClr val="tx1"/>
                </a:solidFill>
                <a:effectLst/>
                <a:latin typeface="+mn-lt"/>
                <a:ea typeface="+mn-ea"/>
                <a:cs typeface="+mn-cs"/>
              </a:rPr>
              <a:t>43. WHO (2018), </a:t>
            </a:r>
            <a:r>
              <a:rPr lang="fr-CA" sz="1200" i="1" kern="1200" dirty="0">
                <a:solidFill>
                  <a:schemeClr val="tx1"/>
                </a:solidFill>
                <a:effectLst/>
                <a:latin typeface="+mn-lt"/>
                <a:ea typeface="+mn-ea"/>
                <a:cs typeface="+mn-cs"/>
              </a:rPr>
              <a:t>Obésité et surpoids. https://www.who.int/fr/news-room/fact-sheets/detail/obesity-and-overweight (consulté 10-2019).</a:t>
            </a:r>
            <a:endParaRPr lang="fr-CA" sz="1200" kern="1200" dirty="0">
              <a:solidFill>
                <a:schemeClr val="tx1"/>
              </a:solidFill>
              <a:effectLst/>
              <a:latin typeface="+mn-lt"/>
              <a:ea typeface="+mn-ea"/>
              <a:cs typeface="+mn-cs"/>
            </a:endParaRP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Point 1 :</a:t>
            </a:r>
          </a:p>
          <a:p>
            <a:r>
              <a:rPr lang="en-US" sz="1200" kern="1200" dirty="0">
                <a:solidFill>
                  <a:schemeClr val="tx1"/>
                </a:solidFill>
                <a:effectLst/>
                <a:latin typeface="+mn-lt"/>
                <a:ea typeface="+mn-ea"/>
                <a:cs typeface="+mn-cs"/>
              </a:rPr>
              <a:t>15. WHO (2019), </a:t>
            </a:r>
            <a:r>
              <a:rPr lang="en-US" sz="1200" i="1" kern="1200" dirty="0">
                <a:solidFill>
                  <a:schemeClr val="tx1"/>
                </a:solidFill>
                <a:effectLst/>
                <a:latin typeface="+mn-lt"/>
                <a:ea typeface="+mn-ea"/>
                <a:cs typeface="+mn-cs"/>
              </a:rPr>
              <a:t>World hunger is still not going down after three years and obesity is still growing – UN report. https://www.who.int/news-room/detail/15-07-2019-world-hunger-is-still-not-going-down-after-three-years-and-obesity-is-still-growing-un-report (</a:t>
            </a:r>
            <a:r>
              <a:rPr lang="en-US" sz="1200" i="1" kern="1200" dirty="0" err="1">
                <a:solidFill>
                  <a:schemeClr val="tx1"/>
                </a:solidFill>
                <a:effectLst/>
                <a:latin typeface="+mn-lt"/>
                <a:ea typeface="+mn-ea"/>
                <a:cs typeface="+mn-cs"/>
              </a:rPr>
              <a:t>consulté</a:t>
            </a:r>
            <a:r>
              <a:rPr lang="en-US" sz="1200" i="1" kern="1200" dirty="0">
                <a:solidFill>
                  <a:schemeClr val="tx1"/>
                </a:solidFill>
                <a:effectLst/>
                <a:latin typeface="+mn-lt"/>
                <a:ea typeface="+mn-ea"/>
                <a:cs typeface="+mn-cs"/>
              </a:rPr>
              <a:t> 10-2019).</a:t>
            </a:r>
            <a:endParaRPr lang="fr-CA" sz="1200" kern="1200" dirty="0">
              <a:solidFill>
                <a:schemeClr val="tx1"/>
              </a:solidFill>
              <a:effectLst/>
              <a:latin typeface="+mn-lt"/>
              <a:ea typeface="+mn-ea"/>
              <a:cs typeface="+mn-cs"/>
            </a:endParaRP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Point</a:t>
            </a:r>
            <a:r>
              <a:rPr lang="en-US" sz="1200" kern="1200" baseline="0" dirty="0">
                <a:solidFill>
                  <a:schemeClr val="tx1"/>
                </a:solidFill>
                <a:effectLst/>
                <a:latin typeface="+mn-lt"/>
                <a:ea typeface="+mn-ea"/>
                <a:cs typeface="+mn-cs"/>
              </a:rPr>
              <a:t> 2 : </a:t>
            </a: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15. WHO (2019), </a:t>
            </a:r>
            <a:r>
              <a:rPr lang="en-US" sz="1200" i="1" kern="1200" dirty="0">
                <a:solidFill>
                  <a:schemeClr val="tx1"/>
                </a:solidFill>
                <a:effectLst/>
                <a:latin typeface="+mn-lt"/>
                <a:ea typeface="+mn-ea"/>
                <a:cs typeface="+mn-cs"/>
              </a:rPr>
              <a:t>World hunger is still not going down after three years and obesity is still growing – UN report. https://www.who.int/news-room/detail/15-07-2019-world-hunger-is-still-not-going-down-after-three-years-and-obesity-is-still-growing-un-report (</a:t>
            </a:r>
            <a:r>
              <a:rPr lang="en-US" sz="1200" i="1" kern="1200" dirty="0" err="1">
                <a:solidFill>
                  <a:schemeClr val="tx1"/>
                </a:solidFill>
                <a:effectLst/>
                <a:latin typeface="+mn-lt"/>
                <a:ea typeface="+mn-ea"/>
                <a:cs typeface="+mn-cs"/>
              </a:rPr>
              <a:t>consulté</a:t>
            </a:r>
            <a:r>
              <a:rPr lang="en-US" sz="1200" i="1" kern="1200" dirty="0">
                <a:solidFill>
                  <a:schemeClr val="tx1"/>
                </a:solidFill>
                <a:effectLst/>
                <a:latin typeface="+mn-lt"/>
                <a:ea typeface="+mn-ea"/>
                <a:cs typeface="+mn-cs"/>
              </a:rPr>
              <a:t> 10-2019).</a:t>
            </a:r>
            <a:endParaRPr lang="fr-CA"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latin typeface="+mn-lt"/>
                <a:ea typeface="+mn-ea"/>
                <a:cs typeface="+mn-cs"/>
              </a:rPr>
              <a:t>44. </a:t>
            </a:r>
            <a:r>
              <a:rPr lang="en-US" sz="1200" kern="1200" dirty="0" err="1">
                <a:solidFill>
                  <a:schemeClr val="tx1"/>
                </a:solidFill>
                <a:latin typeface="+mn-lt"/>
                <a:ea typeface="+mn-ea"/>
                <a:cs typeface="+mn-cs"/>
              </a:rPr>
              <a:t>Kosaka</a:t>
            </a:r>
            <a:r>
              <a:rPr lang="en-US" sz="1200" kern="1200" dirty="0">
                <a:solidFill>
                  <a:schemeClr val="tx1"/>
                </a:solidFill>
                <a:latin typeface="+mn-lt"/>
                <a:ea typeface="+mn-ea"/>
                <a:cs typeface="+mn-cs"/>
              </a:rPr>
              <a:t>, S. and M. </a:t>
            </a:r>
            <a:r>
              <a:rPr lang="en-US" sz="1200" kern="1200" dirty="0" err="1">
                <a:solidFill>
                  <a:schemeClr val="tx1"/>
                </a:solidFill>
                <a:latin typeface="+mn-lt"/>
                <a:ea typeface="+mn-ea"/>
                <a:cs typeface="+mn-cs"/>
              </a:rPr>
              <a:t>Umezaki</a:t>
            </a:r>
            <a:r>
              <a:rPr lang="en-US" sz="1200" kern="1200" dirty="0">
                <a:solidFill>
                  <a:schemeClr val="tx1"/>
                </a:solidFill>
                <a:latin typeface="+mn-lt"/>
                <a:ea typeface="+mn-ea"/>
                <a:cs typeface="+mn-cs"/>
              </a:rPr>
              <a:t> (2017), </a:t>
            </a:r>
            <a:r>
              <a:rPr lang="en-US" sz="1200" i="1" kern="1200" dirty="0">
                <a:solidFill>
                  <a:schemeClr val="tx1"/>
                </a:solidFill>
                <a:latin typeface="+mn-lt"/>
                <a:ea typeface="+mn-ea"/>
                <a:cs typeface="+mn-cs"/>
              </a:rPr>
              <a:t>A systematic review of the prevalence and predictors of the double burden of malnutrition within households. Br J Nutr,</a:t>
            </a:r>
            <a:r>
              <a:rPr lang="en-US" sz="1200" b="1" i="1" kern="1200" dirty="0">
                <a:solidFill>
                  <a:schemeClr val="tx1"/>
                </a:solidFill>
                <a:latin typeface="+mn-lt"/>
                <a:ea typeface="+mn-ea"/>
                <a:cs typeface="+mn-cs"/>
              </a:rPr>
              <a:t>117(8): p. 1118-1127.</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Point 3 :</a:t>
            </a:r>
            <a:endParaRPr lang="fr-CA"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latin typeface="+mn-lt"/>
                <a:ea typeface="+mn-ea"/>
                <a:cs typeface="+mn-cs"/>
              </a:rPr>
              <a:t>44.Kosaka, S. and M. </a:t>
            </a:r>
            <a:r>
              <a:rPr lang="en-US" sz="1200" kern="1200" dirty="0" err="1">
                <a:solidFill>
                  <a:schemeClr val="tx1"/>
                </a:solidFill>
                <a:latin typeface="+mn-lt"/>
                <a:ea typeface="+mn-ea"/>
                <a:cs typeface="+mn-cs"/>
              </a:rPr>
              <a:t>Umezaki</a:t>
            </a:r>
            <a:r>
              <a:rPr lang="en-US" sz="1200" kern="1200" dirty="0">
                <a:solidFill>
                  <a:schemeClr val="tx1"/>
                </a:solidFill>
                <a:latin typeface="+mn-lt"/>
                <a:ea typeface="+mn-ea"/>
                <a:cs typeface="+mn-cs"/>
              </a:rPr>
              <a:t> (2017), </a:t>
            </a:r>
            <a:r>
              <a:rPr lang="en-US" sz="1200" i="1" kern="1200" dirty="0">
                <a:solidFill>
                  <a:schemeClr val="tx1"/>
                </a:solidFill>
                <a:latin typeface="+mn-lt"/>
                <a:ea typeface="+mn-ea"/>
                <a:cs typeface="+mn-cs"/>
              </a:rPr>
              <a:t>A systematic review of the prevalence and predictors of the double burden of malnutrition within households. Br J Nutr,</a:t>
            </a:r>
            <a:r>
              <a:rPr lang="en-US" sz="1200" b="1" i="1" kern="1200" dirty="0">
                <a:solidFill>
                  <a:schemeClr val="tx1"/>
                </a:solidFill>
                <a:latin typeface="+mn-lt"/>
                <a:ea typeface="+mn-ea"/>
                <a:cs typeface="+mn-cs"/>
              </a:rPr>
              <a:t>117(8): p. 1118-1127.</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solidFill>
                  <a:srgbClr val="FF0066"/>
                </a:solidFill>
              </a:rPr>
              <a:t>45 Haddad L, Cameron L &amp; Barnett I (2014) The double burden of malnutrition in SE Asia and the Pacific: priorities, policies and politics. Health Policy Plan (</a:t>
            </a:r>
            <a:r>
              <a:rPr lang="en-US" sz="1200" dirty="0" err="1">
                <a:solidFill>
                  <a:srgbClr val="FF0066"/>
                </a:solidFill>
              </a:rPr>
              <a:t>Epublication</a:t>
            </a:r>
            <a:r>
              <a:rPr lang="en-US" sz="1200" dirty="0">
                <a:solidFill>
                  <a:srgbClr val="FF0066"/>
                </a:solidFill>
              </a:rPr>
              <a:t> ahead of print version 15 October 2014) </a:t>
            </a:r>
            <a:endParaRPr lang="fr-CA" sz="1200" dirty="0">
              <a:solidFill>
                <a:srgbClr val="FF0066"/>
              </a:solidFill>
            </a:endParaRPr>
          </a:p>
          <a:p>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Point 4 : 44. </a:t>
            </a:r>
            <a:r>
              <a:rPr lang="en-US" sz="1200" kern="1200" dirty="0" err="1">
                <a:solidFill>
                  <a:schemeClr val="tx1"/>
                </a:solidFill>
                <a:latin typeface="+mn-lt"/>
                <a:ea typeface="+mn-ea"/>
                <a:cs typeface="+mn-cs"/>
              </a:rPr>
              <a:t>Kosaka</a:t>
            </a:r>
            <a:r>
              <a:rPr lang="en-US" sz="1200" kern="1200" dirty="0">
                <a:solidFill>
                  <a:schemeClr val="tx1"/>
                </a:solidFill>
                <a:latin typeface="+mn-lt"/>
                <a:ea typeface="+mn-ea"/>
                <a:cs typeface="+mn-cs"/>
              </a:rPr>
              <a:t>, S. and M. </a:t>
            </a:r>
            <a:r>
              <a:rPr lang="en-US" sz="1200" kern="1200" dirty="0" err="1">
                <a:solidFill>
                  <a:schemeClr val="tx1"/>
                </a:solidFill>
                <a:latin typeface="+mn-lt"/>
                <a:ea typeface="+mn-ea"/>
                <a:cs typeface="+mn-cs"/>
              </a:rPr>
              <a:t>Umezaki</a:t>
            </a:r>
            <a:r>
              <a:rPr lang="en-US" sz="1200" kern="1200" dirty="0">
                <a:solidFill>
                  <a:schemeClr val="tx1"/>
                </a:solidFill>
                <a:latin typeface="+mn-lt"/>
                <a:ea typeface="+mn-ea"/>
                <a:cs typeface="+mn-cs"/>
              </a:rPr>
              <a:t> (2017), </a:t>
            </a:r>
            <a:r>
              <a:rPr lang="en-US" sz="1200" i="1" kern="1200" dirty="0">
                <a:solidFill>
                  <a:schemeClr val="tx1"/>
                </a:solidFill>
                <a:latin typeface="+mn-lt"/>
                <a:ea typeface="+mn-ea"/>
                <a:cs typeface="+mn-cs"/>
              </a:rPr>
              <a:t>A systematic review of the prevalence and predictors of the double burden of malnutrition within households. Br J Nutr,</a:t>
            </a:r>
            <a:r>
              <a:rPr lang="en-US" sz="1200" b="1" i="1" kern="1200" dirty="0">
                <a:solidFill>
                  <a:schemeClr val="tx1"/>
                </a:solidFill>
                <a:latin typeface="+mn-lt"/>
                <a:ea typeface="+mn-ea"/>
                <a:cs typeface="+mn-cs"/>
              </a:rPr>
              <a:t>117(8): p. 1118-1127.</a:t>
            </a:r>
          </a:p>
          <a:p>
            <a:endParaRPr lang="fr-CA"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Point 5 :</a:t>
            </a:r>
          </a:p>
          <a:p>
            <a:r>
              <a:rPr lang="en-US" sz="1200" kern="1200" dirty="0">
                <a:solidFill>
                  <a:schemeClr val="tx1"/>
                </a:solidFill>
                <a:effectLst/>
                <a:latin typeface="+mn-lt"/>
                <a:ea typeface="+mn-ea"/>
                <a:cs typeface="+mn-cs"/>
              </a:rPr>
              <a:t>42. UNICEF, WHO, and International Bank for Reconstruction and Development/The World Bank, </a:t>
            </a:r>
            <a:r>
              <a:rPr lang="en-US" sz="1200" i="1" kern="1200" dirty="0">
                <a:solidFill>
                  <a:schemeClr val="tx1"/>
                </a:solidFill>
                <a:effectLst/>
                <a:latin typeface="+mn-lt"/>
                <a:ea typeface="+mn-ea"/>
                <a:cs typeface="+mn-cs"/>
              </a:rPr>
              <a:t>Levels and trends in child malnutrition: key findings of the 2019 Edition of the Joint Child Malnutrition Estimates. 2019, Geneva: World Health Organization; 2019 </a:t>
            </a:r>
            <a:r>
              <a:rPr lang="en-US" sz="1200" i="1" kern="1200" dirty="0" err="1">
                <a:solidFill>
                  <a:schemeClr val="tx1"/>
                </a:solidFill>
                <a:effectLst/>
                <a:latin typeface="+mn-lt"/>
                <a:ea typeface="+mn-ea"/>
                <a:cs typeface="+mn-cs"/>
              </a:rPr>
              <a:t>Licence</a:t>
            </a:r>
            <a:r>
              <a:rPr lang="en-US" sz="1200" i="1" kern="1200" dirty="0">
                <a:solidFill>
                  <a:schemeClr val="tx1"/>
                </a:solidFill>
                <a:effectLst/>
                <a:latin typeface="+mn-lt"/>
                <a:ea typeface="+mn-ea"/>
                <a:cs typeface="+mn-cs"/>
              </a:rPr>
              <a:t>: CC BY-NC-SA 3.0 IGO. https://www.who.int/nutgrowthdb/jme-2019-key-findings.pdf?ua=1 (</a:t>
            </a:r>
            <a:r>
              <a:rPr lang="en-US" sz="1200" i="1" kern="1200" dirty="0" err="1">
                <a:solidFill>
                  <a:schemeClr val="tx1"/>
                </a:solidFill>
                <a:effectLst/>
                <a:latin typeface="+mn-lt"/>
                <a:ea typeface="+mn-ea"/>
                <a:cs typeface="+mn-cs"/>
              </a:rPr>
              <a:t>consulté</a:t>
            </a:r>
            <a:r>
              <a:rPr lang="en-US" sz="1200" i="1" kern="1200" dirty="0">
                <a:solidFill>
                  <a:schemeClr val="tx1"/>
                </a:solidFill>
                <a:effectLst/>
                <a:latin typeface="+mn-lt"/>
                <a:ea typeface="+mn-ea"/>
                <a:cs typeface="+mn-cs"/>
              </a:rPr>
              <a:t> 10-2019).</a:t>
            </a:r>
            <a:endParaRPr lang="fr-CA" sz="1200" kern="1200" dirty="0">
              <a:solidFill>
                <a:schemeClr val="tx1"/>
              </a:solidFill>
              <a:effectLst/>
              <a:latin typeface="+mn-lt"/>
              <a:ea typeface="+mn-ea"/>
              <a:cs typeface="+mn-cs"/>
            </a:endParaRPr>
          </a:p>
          <a:p>
            <a:endParaRPr lang="fr-CA" dirty="0"/>
          </a:p>
          <a:p>
            <a:endParaRPr lang="fr-CA" dirty="0"/>
          </a:p>
        </p:txBody>
      </p:sp>
      <p:sp>
        <p:nvSpPr>
          <p:cNvPr id="4" name="Espace réservé du numéro de diapositive 3"/>
          <p:cNvSpPr>
            <a:spLocks noGrp="1"/>
          </p:cNvSpPr>
          <p:nvPr>
            <p:ph type="sldNum" sz="quarter" idx="10"/>
          </p:nvPr>
        </p:nvSpPr>
        <p:spPr/>
        <p:txBody>
          <a:bodyPr/>
          <a:lstStyle/>
          <a:p>
            <a:fld id="{22264FC2-7BC2-4647-830C-E3B2C3A739DB}" type="slidenum">
              <a:rPr lang="fr-CA" smtClean="0"/>
              <a:t>24</a:t>
            </a:fld>
            <a:endParaRPr lang="fr-CA"/>
          </a:p>
        </p:txBody>
      </p:sp>
    </p:spTree>
    <p:extLst>
      <p:ext uri="{BB962C8B-B14F-4D97-AF65-F5344CB8AC3E}">
        <p14:creationId xmlns:p14="http://schemas.microsoft.com/office/powerpoint/2010/main" val="230302078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latin typeface="+mn-lt"/>
                <a:ea typeface="+mn-ea"/>
                <a:cs typeface="+mn-cs"/>
              </a:rPr>
              <a:t>44. </a:t>
            </a:r>
            <a:r>
              <a:rPr lang="en-US" sz="1200" kern="1200" dirty="0" err="1">
                <a:solidFill>
                  <a:schemeClr val="tx1"/>
                </a:solidFill>
                <a:latin typeface="+mn-lt"/>
                <a:ea typeface="+mn-ea"/>
                <a:cs typeface="+mn-cs"/>
              </a:rPr>
              <a:t>Kosaka</a:t>
            </a:r>
            <a:r>
              <a:rPr lang="en-US" sz="1200" kern="1200" dirty="0">
                <a:solidFill>
                  <a:schemeClr val="tx1"/>
                </a:solidFill>
                <a:latin typeface="+mn-lt"/>
                <a:ea typeface="+mn-ea"/>
                <a:cs typeface="+mn-cs"/>
              </a:rPr>
              <a:t>, S. and M. </a:t>
            </a:r>
            <a:r>
              <a:rPr lang="en-US" sz="1200" kern="1200" dirty="0" err="1">
                <a:solidFill>
                  <a:schemeClr val="tx1"/>
                </a:solidFill>
                <a:latin typeface="+mn-lt"/>
                <a:ea typeface="+mn-ea"/>
                <a:cs typeface="+mn-cs"/>
              </a:rPr>
              <a:t>Umezaki</a:t>
            </a:r>
            <a:r>
              <a:rPr lang="en-US" sz="1200" kern="1200" dirty="0">
                <a:solidFill>
                  <a:schemeClr val="tx1"/>
                </a:solidFill>
                <a:latin typeface="+mn-lt"/>
                <a:ea typeface="+mn-ea"/>
                <a:cs typeface="+mn-cs"/>
              </a:rPr>
              <a:t> (2017), </a:t>
            </a:r>
            <a:r>
              <a:rPr lang="en-US" sz="1200" i="1" kern="1200" dirty="0">
                <a:solidFill>
                  <a:schemeClr val="tx1"/>
                </a:solidFill>
                <a:latin typeface="+mn-lt"/>
                <a:ea typeface="+mn-ea"/>
                <a:cs typeface="+mn-cs"/>
              </a:rPr>
              <a:t>A systematic review of the prevalence and predictors of the double burden of malnutrition within households. Br J Nutr,</a:t>
            </a:r>
            <a:r>
              <a:rPr lang="en-US" sz="1200" b="1" i="1" kern="1200" dirty="0">
                <a:solidFill>
                  <a:schemeClr val="tx1"/>
                </a:solidFill>
                <a:latin typeface="+mn-lt"/>
                <a:ea typeface="+mn-ea"/>
                <a:cs typeface="+mn-cs"/>
              </a:rPr>
              <a:t>117(8): p. 1118-1127.</a:t>
            </a:r>
          </a:p>
          <a:p>
            <a:endParaRPr lang="fr-CA" dirty="0"/>
          </a:p>
        </p:txBody>
      </p:sp>
      <p:sp>
        <p:nvSpPr>
          <p:cNvPr id="4" name="Espace réservé du numéro de diapositive 3"/>
          <p:cNvSpPr>
            <a:spLocks noGrp="1"/>
          </p:cNvSpPr>
          <p:nvPr>
            <p:ph type="sldNum" sz="quarter" idx="10"/>
          </p:nvPr>
        </p:nvSpPr>
        <p:spPr/>
        <p:txBody>
          <a:bodyPr/>
          <a:lstStyle/>
          <a:p>
            <a:fld id="{22264FC2-7BC2-4647-830C-E3B2C3A739DB}" type="slidenum">
              <a:rPr lang="fr-CA" smtClean="0"/>
              <a:t>25</a:t>
            </a:fld>
            <a:endParaRPr lang="fr-CA"/>
          </a:p>
        </p:txBody>
      </p:sp>
    </p:spTree>
    <p:extLst>
      <p:ext uri="{BB962C8B-B14F-4D97-AF65-F5344CB8AC3E}">
        <p14:creationId xmlns:p14="http://schemas.microsoft.com/office/powerpoint/2010/main" val="198096964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en-CA" sz="1200" kern="1200" dirty="0">
                <a:solidFill>
                  <a:schemeClr val="tx1"/>
                </a:solidFill>
                <a:effectLst/>
                <a:latin typeface="+mn-lt"/>
                <a:ea typeface="+mn-ea"/>
                <a:cs typeface="+mn-cs"/>
              </a:rPr>
              <a:t>46. The World Bank (2016). Prevalence of overweight, female (% of female adults). </a:t>
            </a:r>
            <a:r>
              <a:rPr lang="fr-CA" sz="1200" u="sng" kern="1200" dirty="0">
                <a:solidFill>
                  <a:schemeClr val="tx1"/>
                </a:solidFill>
                <a:effectLst/>
                <a:latin typeface="+mn-lt"/>
                <a:ea typeface="+mn-ea"/>
                <a:cs typeface="+mn-cs"/>
                <a:hlinkClick r:id="rId3"/>
              </a:rPr>
              <a:t>https://databank.worldbank.org/indicator/SH.STA.OWAD.FE.ZS?Id=7f18f0c5&amp;Report_Name=Health&amp;populartype=series</a:t>
            </a:r>
            <a:r>
              <a:rPr lang="fr-CA" sz="1200" kern="1200" dirty="0">
                <a:solidFill>
                  <a:schemeClr val="tx1"/>
                </a:solidFill>
                <a:effectLst/>
                <a:latin typeface="+mn-lt"/>
                <a:ea typeface="+mn-ea"/>
                <a:cs typeface="+mn-cs"/>
              </a:rPr>
              <a:t> (consulté 10-2019)</a:t>
            </a:r>
          </a:p>
        </p:txBody>
      </p:sp>
      <p:sp>
        <p:nvSpPr>
          <p:cNvPr id="4" name="Espace réservé du numéro de diapositive 3"/>
          <p:cNvSpPr>
            <a:spLocks noGrp="1"/>
          </p:cNvSpPr>
          <p:nvPr>
            <p:ph type="sldNum" sz="quarter" idx="10"/>
          </p:nvPr>
        </p:nvSpPr>
        <p:spPr/>
        <p:txBody>
          <a:bodyPr/>
          <a:lstStyle/>
          <a:p>
            <a:fld id="{22264FC2-7BC2-4647-830C-E3B2C3A739DB}" type="slidenum">
              <a:rPr lang="fr-CA" smtClean="0"/>
              <a:t>26</a:t>
            </a:fld>
            <a:endParaRPr lang="fr-CA"/>
          </a:p>
        </p:txBody>
      </p:sp>
    </p:spTree>
    <p:extLst>
      <p:ext uri="{BB962C8B-B14F-4D97-AF65-F5344CB8AC3E}">
        <p14:creationId xmlns:p14="http://schemas.microsoft.com/office/powerpoint/2010/main" val="331043312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en-US" sz="1200" kern="1200" dirty="0">
                <a:solidFill>
                  <a:schemeClr val="tx1"/>
                </a:solidFill>
                <a:latin typeface="+mn-lt"/>
                <a:ea typeface="+mn-ea"/>
                <a:cs typeface="+mn-cs"/>
              </a:rPr>
              <a:t>42. UNICEF, WHO, and International Bank for Reconstruction and Development/The World Bank, </a:t>
            </a:r>
            <a:r>
              <a:rPr lang="en-US" sz="1200" i="1" kern="1200" dirty="0">
                <a:solidFill>
                  <a:schemeClr val="tx1"/>
                </a:solidFill>
                <a:latin typeface="+mn-lt"/>
                <a:ea typeface="+mn-ea"/>
                <a:cs typeface="+mn-cs"/>
              </a:rPr>
              <a:t>Levels and trends in child malnutrition: key findings of the 2019 Edition of the Joint Child Malnutrition Estimates. 2019, Geneva: World Health Organization; 2019 </a:t>
            </a:r>
            <a:r>
              <a:rPr lang="en-US" sz="1200" i="1" kern="1200" dirty="0" err="1">
                <a:solidFill>
                  <a:schemeClr val="tx1"/>
                </a:solidFill>
                <a:latin typeface="+mn-lt"/>
                <a:ea typeface="+mn-ea"/>
                <a:cs typeface="+mn-cs"/>
              </a:rPr>
              <a:t>Licence</a:t>
            </a:r>
            <a:r>
              <a:rPr lang="en-US" sz="1200" i="1" kern="1200" dirty="0">
                <a:solidFill>
                  <a:schemeClr val="tx1"/>
                </a:solidFill>
                <a:latin typeface="+mn-lt"/>
                <a:ea typeface="+mn-ea"/>
                <a:cs typeface="+mn-cs"/>
              </a:rPr>
              <a:t>: CC BY-NC-SA 3.0 IGO. https://www.who.int/nutgrowthdb/jme-2019-key-findings.pdf?ua=1 (</a:t>
            </a:r>
            <a:r>
              <a:rPr lang="en-US" sz="1200" i="1" kern="1200" dirty="0" err="1">
                <a:solidFill>
                  <a:schemeClr val="tx1"/>
                </a:solidFill>
                <a:latin typeface="+mn-lt"/>
                <a:ea typeface="+mn-ea"/>
                <a:cs typeface="+mn-cs"/>
              </a:rPr>
              <a:t>consulté</a:t>
            </a:r>
            <a:r>
              <a:rPr lang="en-US" sz="1200" i="1" kern="1200" dirty="0">
                <a:solidFill>
                  <a:schemeClr val="tx1"/>
                </a:solidFill>
                <a:latin typeface="+mn-lt"/>
                <a:ea typeface="+mn-ea"/>
                <a:cs typeface="+mn-cs"/>
              </a:rPr>
              <a:t> 10-2019).</a:t>
            </a:r>
          </a:p>
        </p:txBody>
      </p:sp>
      <p:sp>
        <p:nvSpPr>
          <p:cNvPr id="4" name="Espace réservé du numéro de diapositive 3"/>
          <p:cNvSpPr>
            <a:spLocks noGrp="1"/>
          </p:cNvSpPr>
          <p:nvPr>
            <p:ph type="sldNum" sz="quarter" idx="5"/>
          </p:nvPr>
        </p:nvSpPr>
        <p:spPr/>
        <p:txBody>
          <a:bodyPr/>
          <a:lstStyle/>
          <a:p>
            <a:fld id="{22264FC2-7BC2-4647-830C-E3B2C3A739DB}" type="slidenum">
              <a:rPr lang="fr-CA" smtClean="0"/>
              <a:t>27</a:t>
            </a:fld>
            <a:endParaRPr lang="fr-CA"/>
          </a:p>
        </p:txBody>
      </p:sp>
    </p:spTree>
    <p:extLst>
      <p:ext uri="{BB962C8B-B14F-4D97-AF65-F5344CB8AC3E}">
        <p14:creationId xmlns:p14="http://schemas.microsoft.com/office/powerpoint/2010/main" val="63381302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CA" sz="1200" kern="1200" dirty="0">
                <a:solidFill>
                  <a:schemeClr val="tx1"/>
                </a:solidFill>
                <a:effectLst/>
                <a:latin typeface="+mn-lt"/>
                <a:ea typeface="+mn-ea"/>
                <a:cs typeface="+mn-cs"/>
              </a:rPr>
              <a:t>47. </a:t>
            </a:r>
            <a:r>
              <a:rPr lang="fr-CA" sz="1200" kern="1200" dirty="0" err="1">
                <a:solidFill>
                  <a:schemeClr val="tx1"/>
                </a:solidFill>
                <a:effectLst/>
                <a:latin typeface="+mn-lt"/>
                <a:ea typeface="+mn-ea"/>
                <a:cs typeface="+mn-cs"/>
              </a:rPr>
              <a:t>Minsart</a:t>
            </a:r>
            <a:r>
              <a:rPr lang="fr-CA" sz="1200" kern="1200" dirty="0">
                <a:solidFill>
                  <a:schemeClr val="tx1"/>
                </a:solidFill>
                <a:effectLst/>
                <a:latin typeface="+mn-lt"/>
                <a:ea typeface="+mn-ea"/>
                <a:cs typeface="+mn-cs"/>
              </a:rPr>
              <a:t>, A.F., et al. </a:t>
            </a:r>
            <a:r>
              <a:rPr lang="en-CA" sz="1200" kern="1200" dirty="0">
                <a:solidFill>
                  <a:schemeClr val="tx1"/>
                </a:solidFill>
                <a:effectLst/>
                <a:latin typeface="+mn-lt"/>
                <a:ea typeface="+mn-ea"/>
                <a:cs typeface="+mn-cs"/>
              </a:rPr>
              <a:t>(2013), </a:t>
            </a:r>
            <a:r>
              <a:rPr lang="en-CA" sz="1200" i="1" kern="1200" dirty="0">
                <a:solidFill>
                  <a:schemeClr val="tx1"/>
                </a:solidFill>
                <a:effectLst/>
                <a:latin typeface="+mn-lt"/>
                <a:ea typeface="+mn-ea"/>
                <a:cs typeface="+mn-cs"/>
              </a:rPr>
              <a:t>Neonatal outcomes in obese mothers: a population-based analysis. BMC Pregnancy Childbirth,</a:t>
            </a:r>
            <a:r>
              <a:rPr lang="en-CA" sz="1200" b="1" i="1" kern="1200" dirty="0">
                <a:solidFill>
                  <a:schemeClr val="tx1"/>
                </a:solidFill>
                <a:effectLst/>
                <a:latin typeface="+mn-lt"/>
                <a:ea typeface="+mn-ea"/>
                <a:cs typeface="+mn-cs"/>
              </a:rPr>
              <a:t>13: p. 36.</a:t>
            </a:r>
            <a:endParaRPr lang="fr-CA"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48. </a:t>
            </a:r>
            <a:r>
              <a:rPr lang="en-US" sz="1200" kern="1200" dirty="0" err="1">
                <a:solidFill>
                  <a:schemeClr val="tx1"/>
                </a:solidFill>
                <a:effectLst/>
                <a:latin typeface="+mn-lt"/>
                <a:ea typeface="+mn-ea"/>
                <a:cs typeface="+mn-cs"/>
              </a:rPr>
              <a:t>Siega-Riz</a:t>
            </a:r>
            <a:r>
              <a:rPr lang="en-US" sz="1200" kern="1200" dirty="0">
                <a:solidFill>
                  <a:schemeClr val="tx1"/>
                </a:solidFill>
                <a:effectLst/>
                <a:latin typeface="+mn-lt"/>
                <a:ea typeface="+mn-ea"/>
                <a:cs typeface="+mn-cs"/>
              </a:rPr>
              <a:t>, A.M., A.M. </a:t>
            </a:r>
            <a:r>
              <a:rPr lang="en-US" sz="1200" kern="1200" dirty="0" err="1">
                <a:solidFill>
                  <a:schemeClr val="tx1"/>
                </a:solidFill>
                <a:effectLst/>
                <a:latin typeface="+mn-lt"/>
                <a:ea typeface="+mn-ea"/>
                <a:cs typeface="+mn-cs"/>
              </a:rPr>
              <a:t>Siega-Riz</a:t>
            </a:r>
            <a:r>
              <a:rPr lang="en-US" sz="1200" kern="1200" dirty="0">
                <a:solidFill>
                  <a:schemeClr val="tx1"/>
                </a:solidFill>
                <a:effectLst/>
                <a:latin typeface="+mn-lt"/>
                <a:ea typeface="+mn-ea"/>
                <a:cs typeface="+mn-cs"/>
              </a:rPr>
              <a:t>, and B. </a:t>
            </a:r>
            <a:r>
              <a:rPr lang="en-US" sz="1200" kern="1200" dirty="0" err="1">
                <a:solidFill>
                  <a:schemeClr val="tx1"/>
                </a:solidFill>
                <a:effectLst/>
                <a:latin typeface="+mn-lt"/>
                <a:ea typeface="+mn-ea"/>
                <a:cs typeface="+mn-cs"/>
              </a:rPr>
              <a:t>Laraia</a:t>
            </a:r>
            <a:r>
              <a:rPr lang="en-US" sz="1200" kern="1200" dirty="0">
                <a:solidFill>
                  <a:schemeClr val="tx1"/>
                </a:solidFill>
                <a:effectLst/>
                <a:latin typeface="+mn-lt"/>
                <a:ea typeface="+mn-ea"/>
                <a:cs typeface="+mn-cs"/>
              </a:rPr>
              <a:t> (2006), </a:t>
            </a:r>
            <a:r>
              <a:rPr lang="en-US" sz="1200" i="1" kern="1200" dirty="0">
                <a:solidFill>
                  <a:schemeClr val="tx1"/>
                </a:solidFill>
                <a:effectLst/>
                <a:latin typeface="+mn-lt"/>
                <a:ea typeface="+mn-ea"/>
                <a:cs typeface="+mn-cs"/>
              </a:rPr>
              <a:t>The implications of maternal overweight and obesity on the course of pregnancy and birth outcomes. </a:t>
            </a:r>
            <a:r>
              <a:rPr lang="en-US" sz="1200" i="1" kern="1200" dirty="0" err="1">
                <a:solidFill>
                  <a:schemeClr val="tx1"/>
                </a:solidFill>
                <a:effectLst/>
                <a:latin typeface="+mn-lt"/>
                <a:ea typeface="+mn-ea"/>
                <a:cs typeface="+mn-cs"/>
              </a:rPr>
              <a:t>Matern</a:t>
            </a:r>
            <a:r>
              <a:rPr lang="en-US" sz="1200" i="1" kern="1200" dirty="0">
                <a:solidFill>
                  <a:schemeClr val="tx1"/>
                </a:solidFill>
                <a:effectLst/>
                <a:latin typeface="+mn-lt"/>
                <a:ea typeface="+mn-ea"/>
                <a:cs typeface="+mn-cs"/>
              </a:rPr>
              <a:t> Child Health J,</a:t>
            </a:r>
            <a:r>
              <a:rPr lang="en-US" sz="1200" b="1" i="1" kern="1200" dirty="0">
                <a:solidFill>
                  <a:schemeClr val="tx1"/>
                </a:solidFill>
                <a:effectLst/>
                <a:latin typeface="+mn-lt"/>
                <a:ea typeface="+mn-ea"/>
                <a:cs typeface="+mn-cs"/>
              </a:rPr>
              <a:t>10(5 </a:t>
            </a:r>
            <a:r>
              <a:rPr lang="en-US" sz="1200" b="1" i="1" kern="1200" dirty="0" err="1">
                <a:solidFill>
                  <a:schemeClr val="tx1"/>
                </a:solidFill>
                <a:effectLst/>
                <a:latin typeface="+mn-lt"/>
                <a:ea typeface="+mn-ea"/>
                <a:cs typeface="+mn-cs"/>
              </a:rPr>
              <a:t>Suppl</a:t>
            </a:r>
            <a:r>
              <a:rPr lang="en-US" sz="1200" b="1" i="1" kern="1200" dirty="0">
                <a:solidFill>
                  <a:schemeClr val="tx1"/>
                </a:solidFill>
                <a:effectLst/>
                <a:latin typeface="+mn-lt"/>
                <a:ea typeface="+mn-ea"/>
                <a:cs typeface="+mn-cs"/>
              </a:rPr>
              <a:t>): p. S153-6.</a:t>
            </a:r>
            <a:endParaRPr lang="fr-CA" sz="1200" kern="1200" dirty="0">
              <a:solidFill>
                <a:schemeClr val="tx1"/>
              </a:solidFill>
              <a:effectLst/>
              <a:latin typeface="+mn-lt"/>
              <a:ea typeface="+mn-ea"/>
              <a:cs typeface="+mn-cs"/>
            </a:endParaRPr>
          </a:p>
          <a:p>
            <a:r>
              <a:rPr lang="en-CA" sz="1200" kern="1200" dirty="0">
                <a:solidFill>
                  <a:schemeClr val="tx1"/>
                </a:solidFill>
                <a:effectLst/>
                <a:latin typeface="+mn-lt"/>
                <a:ea typeface="+mn-ea"/>
                <a:cs typeface="+mn-cs"/>
              </a:rPr>
              <a:t>49. </a:t>
            </a:r>
            <a:r>
              <a:rPr lang="en-CA" sz="1200" kern="1200" dirty="0" err="1">
                <a:solidFill>
                  <a:schemeClr val="tx1"/>
                </a:solidFill>
                <a:effectLst/>
                <a:latin typeface="+mn-lt"/>
                <a:ea typeface="+mn-ea"/>
                <a:cs typeface="+mn-cs"/>
              </a:rPr>
              <a:t>Andreasen</a:t>
            </a:r>
            <a:r>
              <a:rPr lang="en-CA" sz="1200" kern="1200" dirty="0">
                <a:solidFill>
                  <a:schemeClr val="tx1"/>
                </a:solidFill>
                <a:effectLst/>
                <a:latin typeface="+mn-lt"/>
                <a:ea typeface="+mn-ea"/>
                <a:cs typeface="+mn-cs"/>
              </a:rPr>
              <a:t>, K.R., M.L. Andersen, and A.L. Schantz (2004), </a:t>
            </a:r>
            <a:r>
              <a:rPr lang="en-CA" sz="1200" i="1" kern="1200" dirty="0">
                <a:solidFill>
                  <a:schemeClr val="tx1"/>
                </a:solidFill>
                <a:effectLst/>
                <a:latin typeface="+mn-lt"/>
                <a:ea typeface="+mn-ea"/>
                <a:cs typeface="+mn-cs"/>
              </a:rPr>
              <a:t>Obesity and pregnancy. </a:t>
            </a:r>
            <a:r>
              <a:rPr lang="en-CA" sz="1200" i="1" kern="1200" dirty="0" err="1">
                <a:solidFill>
                  <a:schemeClr val="tx1"/>
                </a:solidFill>
                <a:effectLst/>
                <a:latin typeface="+mn-lt"/>
                <a:ea typeface="+mn-ea"/>
                <a:cs typeface="+mn-cs"/>
              </a:rPr>
              <a:t>Acta</a:t>
            </a:r>
            <a:r>
              <a:rPr lang="en-CA" sz="1200" i="1" kern="1200" dirty="0">
                <a:solidFill>
                  <a:schemeClr val="tx1"/>
                </a:solidFill>
                <a:effectLst/>
                <a:latin typeface="+mn-lt"/>
                <a:ea typeface="+mn-ea"/>
                <a:cs typeface="+mn-cs"/>
              </a:rPr>
              <a:t> </a:t>
            </a:r>
            <a:r>
              <a:rPr lang="en-CA" sz="1200" i="1" kern="1200" dirty="0" err="1">
                <a:solidFill>
                  <a:schemeClr val="tx1"/>
                </a:solidFill>
                <a:effectLst/>
                <a:latin typeface="+mn-lt"/>
                <a:ea typeface="+mn-ea"/>
                <a:cs typeface="+mn-cs"/>
              </a:rPr>
              <a:t>Obstet</a:t>
            </a:r>
            <a:r>
              <a:rPr lang="en-CA" sz="1200" i="1" kern="1200" dirty="0">
                <a:solidFill>
                  <a:schemeClr val="tx1"/>
                </a:solidFill>
                <a:effectLst/>
                <a:latin typeface="+mn-lt"/>
                <a:ea typeface="+mn-ea"/>
                <a:cs typeface="+mn-cs"/>
              </a:rPr>
              <a:t> </a:t>
            </a:r>
            <a:r>
              <a:rPr lang="en-CA" sz="1200" i="1" kern="1200" dirty="0" err="1">
                <a:solidFill>
                  <a:schemeClr val="tx1"/>
                </a:solidFill>
                <a:effectLst/>
                <a:latin typeface="+mn-lt"/>
                <a:ea typeface="+mn-ea"/>
                <a:cs typeface="+mn-cs"/>
              </a:rPr>
              <a:t>Gynecol</a:t>
            </a:r>
            <a:r>
              <a:rPr lang="en-CA" sz="1200" i="1" kern="1200" dirty="0">
                <a:solidFill>
                  <a:schemeClr val="tx1"/>
                </a:solidFill>
                <a:effectLst/>
                <a:latin typeface="+mn-lt"/>
                <a:ea typeface="+mn-ea"/>
                <a:cs typeface="+mn-cs"/>
              </a:rPr>
              <a:t> Scand,</a:t>
            </a:r>
            <a:r>
              <a:rPr lang="en-CA" sz="1200" b="1" i="1" kern="1200" dirty="0">
                <a:solidFill>
                  <a:schemeClr val="tx1"/>
                </a:solidFill>
                <a:effectLst/>
                <a:latin typeface="+mn-lt"/>
                <a:ea typeface="+mn-ea"/>
                <a:cs typeface="+mn-cs"/>
              </a:rPr>
              <a:t>83(11): p. 1022-9.</a:t>
            </a:r>
            <a:endParaRPr lang="fr-CA"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50.Guelinckx, I., et al. (2008), </a:t>
            </a:r>
            <a:r>
              <a:rPr lang="en-US" sz="1200" i="1" kern="1200" dirty="0">
                <a:solidFill>
                  <a:schemeClr val="tx1"/>
                </a:solidFill>
                <a:effectLst/>
                <a:latin typeface="+mn-lt"/>
                <a:ea typeface="+mn-ea"/>
                <a:cs typeface="+mn-cs"/>
              </a:rPr>
              <a:t>Maternal obesity: pregnancy complications, gestational weight gain and nutrition. </a:t>
            </a:r>
            <a:r>
              <a:rPr lang="en-US" sz="1200" i="1" kern="1200" dirty="0" err="1">
                <a:solidFill>
                  <a:schemeClr val="tx1"/>
                </a:solidFill>
                <a:effectLst/>
                <a:latin typeface="+mn-lt"/>
                <a:ea typeface="+mn-ea"/>
                <a:cs typeface="+mn-cs"/>
              </a:rPr>
              <a:t>Obes</a:t>
            </a:r>
            <a:r>
              <a:rPr lang="en-US" sz="1200" i="1" kern="1200" dirty="0">
                <a:solidFill>
                  <a:schemeClr val="tx1"/>
                </a:solidFill>
                <a:effectLst/>
                <a:latin typeface="+mn-lt"/>
                <a:ea typeface="+mn-ea"/>
                <a:cs typeface="+mn-cs"/>
              </a:rPr>
              <a:t> Rev,</a:t>
            </a:r>
            <a:r>
              <a:rPr lang="en-US" sz="1200" b="1" i="1" kern="1200" dirty="0">
                <a:solidFill>
                  <a:schemeClr val="tx1"/>
                </a:solidFill>
                <a:effectLst/>
                <a:latin typeface="+mn-lt"/>
                <a:ea typeface="+mn-ea"/>
                <a:cs typeface="+mn-cs"/>
              </a:rPr>
              <a:t>9(2): p. 140-50.</a:t>
            </a:r>
            <a:endParaRPr lang="fr-CA"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51. </a:t>
            </a:r>
            <a:r>
              <a:rPr lang="en-US" sz="1200" kern="1200" dirty="0" err="1">
                <a:solidFill>
                  <a:schemeClr val="tx1"/>
                </a:solidFill>
                <a:effectLst/>
                <a:latin typeface="+mn-lt"/>
                <a:ea typeface="+mn-ea"/>
                <a:cs typeface="+mn-cs"/>
              </a:rPr>
              <a:t>Heslehurst</a:t>
            </a:r>
            <a:r>
              <a:rPr lang="en-US" sz="1200" kern="1200" dirty="0">
                <a:solidFill>
                  <a:schemeClr val="tx1"/>
                </a:solidFill>
                <a:effectLst/>
                <a:latin typeface="+mn-lt"/>
                <a:ea typeface="+mn-ea"/>
                <a:cs typeface="+mn-cs"/>
              </a:rPr>
              <a:t>, N., et al. (2008), </a:t>
            </a:r>
            <a:r>
              <a:rPr lang="en-US" sz="1200" i="1" kern="1200" dirty="0">
                <a:solidFill>
                  <a:schemeClr val="tx1"/>
                </a:solidFill>
                <a:effectLst/>
                <a:latin typeface="+mn-lt"/>
                <a:ea typeface="+mn-ea"/>
                <a:cs typeface="+mn-cs"/>
              </a:rPr>
              <a:t>The impact of maternal BMI status on pregnancy outcomes with immediate short-term obstetric resource implications: a meta-analysis. </a:t>
            </a:r>
            <a:r>
              <a:rPr lang="en-US" sz="1200" i="1" kern="1200" dirty="0" err="1">
                <a:solidFill>
                  <a:schemeClr val="tx1"/>
                </a:solidFill>
                <a:effectLst/>
                <a:latin typeface="+mn-lt"/>
                <a:ea typeface="+mn-ea"/>
                <a:cs typeface="+mn-cs"/>
              </a:rPr>
              <a:t>Obes</a:t>
            </a:r>
            <a:r>
              <a:rPr lang="en-US" sz="1200" i="1" kern="1200" dirty="0">
                <a:solidFill>
                  <a:schemeClr val="tx1"/>
                </a:solidFill>
                <a:effectLst/>
                <a:latin typeface="+mn-lt"/>
                <a:ea typeface="+mn-ea"/>
                <a:cs typeface="+mn-cs"/>
              </a:rPr>
              <a:t> Rev,</a:t>
            </a:r>
            <a:r>
              <a:rPr lang="en-US" sz="1200" b="1" i="1" kern="1200" dirty="0">
                <a:solidFill>
                  <a:schemeClr val="tx1"/>
                </a:solidFill>
                <a:effectLst/>
                <a:latin typeface="+mn-lt"/>
                <a:ea typeface="+mn-ea"/>
                <a:cs typeface="+mn-cs"/>
              </a:rPr>
              <a:t>9(6): p. 635-83.</a:t>
            </a:r>
            <a:endParaRPr lang="fr-CA"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1" i="1" kern="1200" dirty="0">
              <a:solidFill>
                <a:schemeClr val="tx1"/>
              </a:solidFill>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fr-CA" sz="1200" b="1" i="1" kern="1200" dirty="0">
              <a:solidFill>
                <a:schemeClr val="tx1"/>
              </a:solidFill>
              <a:latin typeface="+mn-lt"/>
              <a:ea typeface="+mn-ea"/>
              <a:cs typeface="+mn-cs"/>
            </a:endParaRPr>
          </a:p>
          <a:p>
            <a:r>
              <a:rPr lang="fr-CA" sz="1200" kern="1200" dirty="0">
                <a:solidFill>
                  <a:schemeClr val="tx1"/>
                </a:solidFill>
                <a:effectLst/>
                <a:latin typeface="+mn-lt"/>
                <a:ea typeface="+mn-ea"/>
                <a:cs typeface="+mn-cs"/>
              </a:rPr>
              <a:t>Formes de surpoids : </a:t>
            </a:r>
          </a:p>
          <a:p>
            <a:r>
              <a:rPr lang="en-US" sz="1200" kern="1200" dirty="0">
                <a:solidFill>
                  <a:schemeClr val="tx1"/>
                </a:solidFill>
                <a:latin typeface="+mn-lt"/>
                <a:ea typeface="+mn-ea"/>
                <a:cs typeface="+mn-cs"/>
              </a:rPr>
              <a:t>42. UNICEF, WHO, and International Bank for Reconstruction and Development/The World Bank, </a:t>
            </a:r>
            <a:r>
              <a:rPr lang="en-US" sz="1200" i="1" kern="1200" dirty="0">
                <a:solidFill>
                  <a:schemeClr val="tx1"/>
                </a:solidFill>
                <a:latin typeface="+mn-lt"/>
                <a:ea typeface="+mn-ea"/>
                <a:cs typeface="+mn-cs"/>
              </a:rPr>
              <a:t>Levels and trends in child malnutrition: key findings of the 2019 Edition of the Joint Child Malnutrition Estimates. 2019, Geneva: World Health Organization; 2019 </a:t>
            </a:r>
            <a:r>
              <a:rPr lang="en-US" sz="1200" i="1" kern="1200" dirty="0" err="1">
                <a:solidFill>
                  <a:schemeClr val="tx1"/>
                </a:solidFill>
                <a:latin typeface="+mn-lt"/>
                <a:ea typeface="+mn-ea"/>
                <a:cs typeface="+mn-cs"/>
              </a:rPr>
              <a:t>Licence</a:t>
            </a:r>
            <a:r>
              <a:rPr lang="en-US" sz="1200" i="1" kern="1200" dirty="0">
                <a:solidFill>
                  <a:schemeClr val="tx1"/>
                </a:solidFill>
                <a:latin typeface="+mn-lt"/>
                <a:ea typeface="+mn-ea"/>
                <a:cs typeface="+mn-cs"/>
              </a:rPr>
              <a:t>: CC BY-NC-SA 3.0 IGO. https://www.who.int/nutgrowthdb/jme-2019-key-findings.pdf?ua=1 (</a:t>
            </a:r>
            <a:r>
              <a:rPr lang="en-US" sz="1200" i="1" kern="1200" dirty="0" err="1">
                <a:solidFill>
                  <a:schemeClr val="tx1"/>
                </a:solidFill>
                <a:latin typeface="+mn-lt"/>
                <a:ea typeface="+mn-ea"/>
                <a:cs typeface="+mn-cs"/>
              </a:rPr>
              <a:t>consulté</a:t>
            </a:r>
            <a:r>
              <a:rPr lang="en-US" sz="1200" i="1" kern="1200" dirty="0">
                <a:solidFill>
                  <a:schemeClr val="tx1"/>
                </a:solidFill>
                <a:latin typeface="+mn-lt"/>
                <a:ea typeface="+mn-ea"/>
                <a:cs typeface="+mn-cs"/>
              </a:rPr>
              <a:t> 10-2019).</a:t>
            </a:r>
          </a:p>
          <a:p>
            <a:endParaRPr lang="fr-CA"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1" i="1" kern="1200" dirty="0">
              <a:solidFill>
                <a:schemeClr val="tx1"/>
              </a:solidFill>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fr-CA" sz="1200" b="1" i="1" kern="1200" dirty="0">
              <a:solidFill>
                <a:schemeClr val="tx1"/>
              </a:solidFill>
              <a:latin typeface="+mn-lt"/>
              <a:ea typeface="+mn-ea"/>
              <a:cs typeface="+mn-cs"/>
            </a:endParaRPr>
          </a:p>
          <a:p>
            <a:endParaRPr lang="fr-CA" dirty="0"/>
          </a:p>
          <a:p>
            <a:endParaRPr lang="fr-CA" dirty="0"/>
          </a:p>
        </p:txBody>
      </p:sp>
      <p:sp>
        <p:nvSpPr>
          <p:cNvPr id="4" name="Espace réservé du numéro de diapositive 3"/>
          <p:cNvSpPr>
            <a:spLocks noGrp="1"/>
          </p:cNvSpPr>
          <p:nvPr>
            <p:ph type="sldNum" sz="quarter" idx="10"/>
          </p:nvPr>
        </p:nvSpPr>
        <p:spPr/>
        <p:txBody>
          <a:bodyPr/>
          <a:lstStyle/>
          <a:p>
            <a:fld id="{22264FC2-7BC2-4647-830C-E3B2C3A739DB}" type="slidenum">
              <a:rPr lang="fr-CA" smtClean="0"/>
              <a:t>28</a:t>
            </a:fld>
            <a:endParaRPr lang="fr-CA"/>
          </a:p>
        </p:txBody>
      </p:sp>
    </p:spTree>
    <p:extLst>
      <p:ext uri="{BB962C8B-B14F-4D97-AF65-F5344CB8AC3E}">
        <p14:creationId xmlns:p14="http://schemas.microsoft.com/office/powerpoint/2010/main" val="200827885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CA" sz="1200" kern="1200" dirty="0">
                <a:solidFill>
                  <a:schemeClr val="tx1"/>
                </a:solidFill>
                <a:latin typeface="+mn-lt"/>
                <a:ea typeface="+mn-ea"/>
                <a:cs typeface="+mn-cs"/>
              </a:rPr>
              <a:t>52. Potvin, L., M.-J. </a:t>
            </a:r>
            <a:r>
              <a:rPr lang="fr-CA" sz="1200" kern="1200" dirty="0" err="1">
                <a:solidFill>
                  <a:schemeClr val="tx1"/>
                </a:solidFill>
                <a:latin typeface="+mn-lt"/>
                <a:ea typeface="+mn-ea"/>
                <a:cs typeface="+mn-cs"/>
              </a:rPr>
              <a:t>Moquet</a:t>
            </a:r>
            <a:r>
              <a:rPr lang="fr-CA" sz="1200" kern="1200" dirty="0">
                <a:solidFill>
                  <a:schemeClr val="tx1"/>
                </a:solidFill>
                <a:latin typeface="+mn-lt"/>
                <a:ea typeface="+mn-ea"/>
                <a:cs typeface="+mn-cs"/>
              </a:rPr>
              <a:t>, and C. Jones, </a:t>
            </a:r>
            <a:r>
              <a:rPr lang="fr-CA" sz="1200" i="1" kern="1200" dirty="0">
                <a:solidFill>
                  <a:schemeClr val="tx1"/>
                </a:solidFill>
                <a:latin typeface="+mn-lt"/>
                <a:ea typeface="+mn-ea"/>
                <a:cs typeface="+mn-cs"/>
              </a:rPr>
              <a:t>Réduire les inégalités sociales en santé. . 2010, Saint-Denis: INPES, coll. Santé en action : http://nccdh.ca/fr/resources/entry/reduire-les-inegalites-sociales-en-sante.</a:t>
            </a:r>
          </a:p>
        </p:txBody>
      </p:sp>
      <p:sp>
        <p:nvSpPr>
          <p:cNvPr id="4" name="Espace réservé du numéro de diapositive 3"/>
          <p:cNvSpPr>
            <a:spLocks noGrp="1"/>
          </p:cNvSpPr>
          <p:nvPr>
            <p:ph type="sldNum" sz="quarter" idx="5"/>
          </p:nvPr>
        </p:nvSpPr>
        <p:spPr/>
        <p:txBody>
          <a:bodyPr/>
          <a:lstStyle/>
          <a:p>
            <a:fld id="{22264FC2-7BC2-4647-830C-E3B2C3A739DB}" type="slidenum">
              <a:rPr lang="fr-CA" smtClean="0"/>
              <a:t>29</a:t>
            </a:fld>
            <a:endParaRPr lang="fr-CA"/>
          </a:p>
        </p:txBody>
      </p:sp>
    </p:spTree>
    <p:extLst>
      <p:ext uri="{BB962C8B-B14F-4D97-AF65-F5344CB8AC3E}">
        <p14:creationId xmlns:p14="http://schemas.microsoft.com/office/powerpoint/2010/main" val="305518859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CA" dirty="0">
                <a:hlinkClick r:id="rId3"/>
              </a:rPr>
              <a:t>https://www.flickr.com/photos/unicefua/17063692941</a:t>
            </a:r>
            <a:endParaRPr lang="fr-CA" dirty="0"/>
          </a:p>
        </p:txBody>
      </p:sp>
      <p:sp>
        <p:nvSpPr>
          <p:cNvPr id="4" name="Espace réservé du numéro de diapositive 3"/>
          <p:cNvSpPr>
            <a:spLocks noGrp="1"/>
          </p:cNvSpPr>
          <p:nvPr>
            <p:ph type="sldNum" sz="quarter" idx="10"/>
          </p:nvPr>
        </p:nvSpPr>
        <p:spPr/>
        <p:txBody>
          <a:bodyPr/>
          <a:lstStyle/>
          <a:p>
            <a:fld id="{22264FC2-7BC2-4647-830C-E3B2C3A739DB}" type="slidenum">
              <a:rPr lang="fr-CA" smtClean="0"/>
              <a:t>30</a:t>
            </a:fld>
            <a:endParaRPr lang="fr-CA"/>
          </a:p>
        </p:txBody>
      </p:sp>
    </p:spTree>
    <p:extLst>
      <p:ext uri="{BB962C8B-B14F-4D97-AF65-F5344CB8AC3E}">
        <p14:creationId xmlns:p14="http://schemas.microsoft.com/office/powerpoint/2010/main" val="389320717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CA" sz="1200" kern="1200" dirty="0">
                <a:solidFill>
                  <a:schemeClr val="tx1"/>
                </a:solidFill>
                <a:effectLst/>
                <a:latin typeface="+mn-lt"/>
                <a:ea typeface="+mn-ea"/>
                <a:cs typeface="+mn-cs"/>
              </a:rPr>
              <a:t>Point 2: </a:t>
            </a:r>
          </a:p>
          <a:p>
            <a:r>
              <a:rPr lang="fr-CA" sz="1200" kern="1200" dirty="0">
                <a:solidFill>
                  <a:schemeClr val="tx1"/>
                </a:solidFill>
                <a:effectLst/>
                <a:latin typeface="+mn-lt"/>
                <a:ea typeface="+mn-ea"/>
                <a:cs typeface="+mn-cs"/>
              </a:rPr>
              <a:t>53. Commission sur les déterminants sociaux de la santé (CDSS) (2008). </a:t>
            </a:r>
            <a:r>
              <a:rPr lang="fr-CA" sz="1200" i="1" kern="1200" dirty="0">
                <a:solidFill>
                  <a:schemeClr val="tx1"/>
                </a:solidFill>
                <a:effectLst/>
                <a:latin typeface="+mn-lt"/>
                <a:ea typeface="+mn-ea"/>
                <a:cs typeface="+mn-cs"/>
              </a:rPr>
              <a:t>Combler le fossé en une génération. Instaurer l’équité en santé en agissant sur les déterminants sociaux</a:t>
            </a:r>
            <a:r>
              <a:rPr lang="fr-CA" sz="1200" kern="1200" dirty="0">
                <a:solidFill>
                  <a:schemeClr val="tx1"/>
                </a:solidFill>
                <a:effectLst/>
                <a:latin typeface="+mn-lt"/>
                <a:ea typeface="+mn-ea"/>
                <a:cs typeface="+mn-cs"/>
              </a:rPr>
              <a:t>. Organisation mondiale de la Santé, Genève. </a:t>
            </a:r>
            <a:r>
              <a:rPr lang="fr-CA" sz="1200" u="sng" kern="1200" dirty="0">
                <a:solidFill>
                  <a:schemeClr val="tx1"/>
                </a:solidFill>
                <a:effectLst/>
                <a:latin typeface="+mn-lt"/>
                <a:ea typeface="+mn-ea"/>
                <a:cs typeface="+mn-cs"/>
                <a:hlinkClick r:id="rId3"/>
              </a:rPr>
              <a:t>https://www.who.int/social_determinants/thecommission/finalreport/fr/</a:t>
            </a:r>
            <a:endParaRPr lang="fr-CA" sz="1200" kern="1200" dirty="0">
              <a:solidFill>
                <a:schemeClr val="tx1"/>
              </a:solidFill>
              <a:effectLst/>
              <a:latin typeface="+mn-lt"/>
              <a:ea typeface="+mn-ea"/>
              <a:cs typeface="+mn-cs"/>
            </a:endParaRPr>
          </a:p>
          <a:p>
            <a:endParaRPr lang="fr-FR" sz="1200" kern="1200" dirty="0">
              <a:solidFill>
                <a:schemeClr val="tx1"/>
              </a:solidFill>
              <a:effectLst/>
              <a:latin typeface="+mn-lt"/>
              <a:ea typeface="+mn-ea"/>
              <a:cs typeface="+mn-cs"/>
            </a:endParaRPr>
          </a:p>
          <a:p>
            <a:r>
              <a:rPr lang="fr-FR" sz="1200" kern="1200" dirty="0">
                <a:solidFill>
                  <a:schemeClr val="tx1"/>
                </a:solidFill>
                <a:effectLst/>
                <a:latin typeface="+mn-lt"/>
                <a:ea typeface="+mn-ea"/>
                <a:cs typeface="+mn-cs"/>
              </a:rPr>
              <a:t>Point 3: </a:t>
            </a:r>
            <a:endParaRPr lang="fr-CA" sz="1200" kern="1200" dirty="0">
              <a:solidFill>
                <a:schemeClr val="tx1"/>
              </a:solidFill>
              <a:effectLst/>
              <a:latin typeface="+mn-lt"/>
              <a:ea typeface="+mn-ea"/>
              <a:cs typeface="+mn-cs"/>
            </a:endParaRPr>
          </a:p>
          <a:p>
            <a:r>
              <a:rPr lang="fr-FR" sz="1200" kern="1200" dirty="0">
                <a:solidFill>
                  <a:schemeClr val="tx1"/>
                </a:solidFill>
                <a:effectLst/>
                <a:latin typeface="+mn-lt"/>
                <a:ea typeface="+mn-ea"/>
                <a:cs typeface="+mn-cs"/>
              </a:rPr>
              <a:t>54. Commissaire à la santé et au bien-être (CSBE) (2010)</a:t>
            </a:r>
            <a:r>
              <a:rPr lang="fr-FR" sz="1200" i="1" kern="1200" dirty="0">
                <a:solidFill>
                  <a:schemeClr val="tx1"/>
                </a:solidFill>
                <a:effectLst/>
                <a:latin typeface="+mn-lt"/>
                <a:ea typeface="+mn-ea"/>
                <a:cs typeface="+mn-cs"/>
              </a:rPr>
              <a:t>. Rapport d’appréciation de la performance du système de santé et de services sociaux 2010 — État de situation portant sur les maladies chroniques et la réponse du système de santé et de services sociaux. </a:t>
            </a:r>
            <a:r>
              <a:rPr lang="fr-FR" sz="1200" kern="1200" dirty="0">
                <a:solidFill>
                  <a:schemeClr val="tx1"/>
                </a:solidFill>
                <a:effectLst/>
                <a:latin typeface="+mn-lt"/>
                <a:ea typeface="+mn-ea"/>
                <a:cs typeface="+mn-cs"/>
              </a:rPr>
              <a:t>Québec, Canada. [En ligne] [consulté le 11 janvier 2019]. Disponible : </a:t>
            </a:r>
            <a:r>
              <a:rPr lang="fr-CA" sz="1200" u="sng" kern="1200" dirty="0">
                <a:solidFill>
                  <a:schemeClr val="tx1"/>
                </a:solidFill>
                <a:effectLst/>
                <a:latin typeface="+mn-lt"/>
                <a:ea typeface="+mn-ea"/>
                <a:cs typeface="+mn-cs"/>
                <a:hlinkClick r:id="rId4"/>
              </a:rPr>
              <a:t>https://www.csbe.gouv.qc.ca/fileadmin/www/2010/MaladiesChroniques/CSBE_T2-EtatSituationMaladiesChroniques-052010.pdf. </a:t>
            </a:r>
            <a:endParaRPr lang="fr-CA" sz="1200" kern="1200" dirty="0">
              <a:solidFill>
                <a:schemeClr val="tx1"/>
              </a:solidFill>
              <a:effectLst/>
              <a:latin typeface="+mn-lt"/>
              <a:ea typeface="+mn-ea"/>
              <a:cs typeface="+mn-cs"/>
            </a:endParaRPr>
          </a:p>
        </p:txBody>
      </p:sp>
      <p:sp>
        <p:nvSpPr>
          <p:cNvPr id="4" name="Espace réservé du numéro de diapositive 3"/>
          <p:cNvSpPr>
            <a:spLocks noGrp="1"/>
          </p:cNvSpPr>
          <p:nvPr>
            <p:ph type="sldNum" sz="quarter" idx="5"/>
          </p:nvPr>
        </p:nvSpPr>
        <p:spPr/>
        <p:txBody>
          <a:bodyPr/>
          <a:lstStyle/>
          <a:p>
            <a:fld id="{22264FC2-7BC2-4647-830C-E3B2C3A739DB}" type="slidenum">
              <a:rPr lang="fr-CA" smtClean="0"/>
              <a:t>31</a:t>
            </a:fld>
            <a:endParaRPr lang="fr-CA"/>
          </a:p>
        </p:txBody>
      </p:sp>
    </p:spTree>
    <p:extLst>
      <p:ext uri="{BB962C8B-B14F-4D97-AF65-F5344CB8AC3E}">
        <p14:creationId xmlns:p14="http://schemas.microsoft.com/office/powerpoint/2010/main" val="181530066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CA" dirty="0"/>
              <a:t>Résumé des lectures et des entrevues avec les experts. </a:t>
            </a:r>
          </a:p>
        </p:txBody>
      </p:sp>
      <p:sp>
        <p:nvSpPr>
          <p:cNvPr id="4" name="Espace réservé du numéro de diapositive 3"/>
          <p:cNvSpPr>
            <a:spLocks noGrp="1"/>
          </p:cNvSpPr>
          <p:nvPr>
            <p:ph type="sldNum" sz="quarter" idx="10"/>
          </p:nvPr>
        </p:nvSpPr>
        <p:spPr/>
        <p:txBody>
          <a:bodyPr/>
          <a:lstStyle/>
          <a:p>
            <a:fld id="{22264FC2-7BC2-4647-830C-E3B2C3A739DB}" type="slidenum">
              <a:rPr lang="fr-CA" smtClean="0"/>
              <a:t>32</a:t>
            </a:fld>
            <a:endParaRPr lang="fr-CA"/>
          </a:p>
        </p:txBody>
      </p:sp>
    </p:spTree>
    <p:extLst>
      <p:ext uri="{BB962C8B-B14F-4D97-AF65-F5344CB8AC3E}">
        <p14:creationId xmlns:p14="http://schemas.microsoft.com/office/powerpoint/2010/main" val="160258487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22264FC2-7BC2-4647-830C-E3B2C3A739DB}" type="slidenum">
              <a:rPr lang="fr-CA" smtClean="0"/>
              <a:t>6</a:t>
            </a:fld>
            <a:endParaRPr lang="fr-CA" dirty="0"/>
          </a:p>
        </p:txBody>
      </p:sp>
    </p:spTree>
    <p:extLst>
      <p:ext uri="{BB962C8B-B14F-4D97-AF65-F5344CB8AC3E}">
        <p14:creationId xmlns:p14="http://schemas.microsoft.com/office/powerpoint/2010/main" val="2120393096"/>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CA" sz="1200" kern="1200" dirty="0">
                <a:solidFill>
                  <a:schemeClr val="tx1"/>
                </a:solidFill>
                <a:effectLst/>
                <a:latin typeface="+mn-lt"/>
                <a:ea typeface="+mn-ea"/>
                <a:cs typeface="+mn-cs"/>
              </a:rPr>
              <a:t>55. FAO, et al., </a:t>
            </a:r>
            <a:r>
              <a:rPr lang="fr-CA" sz="1200" i="1" kern="1200" dirty="0">
                <a:solidFill>
                  <a:schemeClr val="tx1"/>
                </a:solidFill>
                <a:effectLst/>
                <a:latin typeface="+mn-lt"/>
                <a:ea typeface="+mn-ea"/>
                <a:cs typeface="+mn-cs"/>
              </a:rPr>
              <a:t>L’État de la sécurité alimentaire et de la nutrition dans le monde 2018. Renforcer la résilience face aux changements climatiques pour la sécurité alimentaire et la nutrition. 2018, Rome: FAO.</a:t>
            </a:r>
            <a:endParaRPr lang="fr-CA" sz="1200" kern="1200" dirty="0">
              <a:solidFill>
                <a:schemeClr val="tx1"/>
              </a:solidFill>
              <a:effectLst/>
              <a:latin typeface="+mn-lt"/>
              <a:ea typeface="+mn-ea"/>
              <a:cs typeface="+mn-cs"/>
            </a:endParaRPr>
          </a:p>
          <a:p>
            <a:endParaRPr lang="fr-CA" dirty="0"/>
          </a:p>
        </p:txBody>
      </p:sp>
      <p:sp>
        <p:nvSpPr>
          <p:cNvPr id="4" name="Espace réservé du numéro de diapositive 3"/>
          <p:cNvSpPr>
            <a:spLocks noGrp="1"/>
          </p:cNvSpPr>
          <p:nvPr>
            <p:ph type="sldNum" sz="quarter" idx="10"/>
          </p:nvPr>
        </p:nvSpPr>
        <p:spPr/>
        <p:txBody>
          <a:bodyPr/>
          <a:lstStyle/>
          <a:p>
            <a:fld id="{22264FC2-7BC2-4647-830C-E3B2C3A739DB}" type="slidenum">
              <a:rPr lang="fr-CA" smtClean="0"/>
              <a:t>33</a:t>
            </a:fld>
            <a:endParaRPr lang="fr-CA"/>
          </a:p>
        </p:txBody>
      </p:sp>
    </p:spTree>
    <p:extLst>
      <p:ext uri="{BB962C8B-B14F-4D97-AF65-F5344CB8AC3E}">
        <p14:creationId xmlns:p14="http://schemas.microsoft.com/office/powerpoint/2010/main" val="1927363992"/>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CA" dirty="0"/>
          </a:p>
        </p:txBody>
      </p:sp>
      <p:sp>
        <p:nvSpPr>
          <p:cNvPr id="4" name="Espace réservé du numéro de diapositive 3"/>
          <p:cNvSpPr>
            <a:spLocks noGrp="1"/>
          </p:cNvSpPr>
          <p:nvPr>
            <p:ph type="sldNum" sz="quarter" idx="5"/>
          </p:nvPr>
        </p:nvSpPr>
        <p:spPr/>
        <p:txBody>
          <a:bodyPr/>
          <a:lstStyle/>
          <a:p>
            <a:fld id="{22264FC2-7BC2-4647-830C-E3B2C3A739DB}" type="slidenum">
              <a:rPr lang="fr-CA" smtClean="0"/>
              <a:t>34</a:t>
            </a:fld>
            <a:endParaRPr lang="fr-CA"/>
          </a:p>
        </p:txBody>
      </p:sp>
    </p:spTree>
    <p:extLst>
      <p:ext uri="{BB962C8B-B14F-4D97-AF65-F5344CB8AC3E}">
        <p14:creationId xmlns:p14="http://schemas.microsoft.com/office/powerpoint/2010/main" val="1815300660"/>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CA" sz="1200" i="1" kern="1200" dirty="0">
                <a:solidFill>
                  <a:schemeClr val="tx1"/>
                </a:solidFill>
                <a:effectLst/>
                <a:latin typeface="+mn-lt"/>
                <a:ea typeface="+mn-ea"/>
                <a:cs typeface="+mn-cs"/>
              </a:rPr>
              <a:t>Point 1: </a:t>
            </a:r>
            <a:endParaRPr lang="fr-CA" sz="1200" kern="1200" dirty="0">
              <a:solidFill>
                <a:schemeClr val="tx1"/>
              </a:solidFill>
              <a:effectLst/>
              <a:latin typeface="+mn-lt"/>
              <a:ea typeface="+mn-ea"/>
              <a:cs typeface="+mn-cs"/>
            </a:endParaRPr>
          </a:p>
          <a:p>
            <a:r>
              <a:rPr lang="fr-CA" sz="1200" kern="1200" dirty="0">
                <a:solidFill>
                  <a:schemeClr val="tx1"/>
                </a:solidFill>
                <a:effectLst/>
                <a:latin typeface="+mn-lt"/>
                <a:ea typeface="+mn-ea"/>
                <a:cs typeface="+mn-cs"/>
              </a:rPr>
              <a:t>55. FAO, et al., </a:t>
            </a:r>
            <a:r>
              <a:rPr lang="fr-CA" sz="1200" i="1" kern="1200" dirty="0">
                <a:solidFill>
                  <a:schemeClr val="tx1"/>
                </a:solidFill>
                <a:effectLst/>
                <a:latin typeface="+mn-lt"/>
                <a:ea typeface="+mn-ea"/>
                <a:cs typeface="+mn-cs"/>
              </a:rPr>
              <a:t>L’État de la sécurité alimentaire et de la nutrition dans le monde 2018. Renforcer la résilience face aux changements climatiques pour la sécurité alimentaire et la nutrition.  2018, Rome: FAO.</a:t>
            </a:r>
            <a:endParaRPr lang="fr-CA" sz="1200" kern="1200" dirty="0">
              <a:solidFill>
                <a:schemeClr val="tx1"/>
              </a:solidFill>
              <a:effectLst/>
              <a:latin typeface="+mn-lt"/>
              <a:ea typeface="+mn-ea"/>
              <a:cs typeface="+mn-cs"/>
            </a:endParaRPr>
          </a:p>
          <a:p>
            <a:endParaRPr lang="fr-CA" sz="1200" kern="1200" dirty="0">
              <a:solidFill>
                <a:schemeClr val="tx1"/>
              </a:solidFill>
              <a:effectLst/>
              <a:latin typeface="+mn-lt"/>
              <a:ea typeface="+mn-ea"/>
              <a:cs typeface="+mn-cs"/>
            </a:endParaRPr>
          </a:p>
          <a:p>
            <a:r>
              <a:rPr lang="fr-CA" sz="1200" kern="1200" dirty="0">
                <a:solidFill>
                  <a:schemeClr val="tx1"/>
                </a:solidFill>
                <a:effectLst/>
                <a:latin typeface="+mn-lt"/>
                <a:ea typeface="+mn-ea"/>
                <a:cs typeface="+mn-cs"/>
              </a:rPr>
              <a:t>Point 2 et 3; </a:t>
            </a:r>
          </a:p>
          <a:p>
            <a:r>
              <a:rPr lang="fr-CA" sz="1200" kern="1200" dirty="0">
                <a:solidFill>
                  <a:schemeClr val="tx1"/>
                </a:solidFill>
                <a:effectLst/>
                <a:latin typeface="+mn-lt"/>
                <a:ea typeface="+mn-ea"/>
                <a:cs typeface="+mn-cs"/>
              </a:rPr>
              <a:t>56. UNICEF Canada </a:t>
            </a:r>
            <a:r>
              <a:rPr lang="fr-CA" sz="1200" i="1" kern="1200" dirty="0">
                <a:solidFill>
                  <a:schemeClr val="tx1"/>
                </a:solidFill>
                <a:effectLst/>
                <a:latin typeface="+mn-lt"/>
                <a:ea typeface="+mn-ea"/>
                <a:cs typeface="+mn-cs"/>
              </a:rPr>
              <a:t>Malnutrition. https://www.unicef.ca/fr/malnutrition?ea_tracking_id=19DIAQ08OTE&amp;amp;amp%3B19DIAQ02OTE=&amp;amp;amp%3Bgclid=Cj0KCQiAq97uBRCwARIsADTziybIW61EyKBx_bxWMn_GgaaBK_WvNzM5HGomDVQTv-C5eVEY-vy02o0aAra4EALw_wcB (consulté 11-2019).</a:t>
            </a:r>
            <a:endParaRPr lang="fr-CA" sz="1200" kern="1200" dirty="0">
              <a:solidFill>
                <a:schemeClr val="tx1"/>
              </a:solidFill>
              <a:effectLst/>
              <a:latin typeface="+mn-lt"/>
              <a:ea typeface="+mn-ea"/>
              <a:cs typeface="+mn-cs"/>
            </a:endParaRPr>
          </a:p>
          <a:p>
            <a:endParaRPr lang="fr-CA" sz="1200" i="1" kern="1200" dirty="0">
              <a:solidFill>
                <a:schemeClr val="tx1"/>
              </a:solidFill>
              <a:latin typeface="+mn-lt"/>
              <a:ea typeface="+mn-ea"/>
              <a:cs typeface="+mn-cs"/>
            </a:endParaRPr>
          </a:p>
          <a:p>
            <a:endParaRPr lang="fr-CA" sz="1200" i="1" kern="1200" dirty="0">
              <a:solidFill>
                <a:schemeClr val="tx1"/>
              </a:solidFill>
              <a:latin typeface="+mn-lt"/>
              <a:ea typeface="+mn-ea"/>
              <a:cs typeface="+mn-cs"/>
            </a:endParaRPr>
          </a:p>
        </p:txBody>
      </p:sp>
      <p:sp>
        <p:nvSpPr>
          <p:cNvPr id="4" name="Espace réservé du numéro de diapositive 3"/>
          <p:cNvSpPr>
            <a:spLocks noGrp="1"/>
          </p:cNvSpPr>
          <p:nvPr>
            <p:ph type="sldNum" sz="quarter" idx="10"/>
          </p:nvPr>
        </p:nvSpPr>
        <p:spPr/>
        <p:txBody>
          <a:bodyPr/>
          <a:lstStyle/>
          <a:p>
            <a:fld id="{22264FC2-7BC2-4647-830C-E3B2C3A739DB}" type="slidenum">
              <a:rPr lang="fr-CA" smtClean="0"/>
              <a:t>35</a:t>
            </a:fld>
            <a:endParaRPr lang="fr-CA"/>
          </a:p>
        </p:txBody>
      </p:sp>
    </p:spTree>
    <p:extLst>
      <p:ext uri="{BB962C8B-B14F-4D97-AF65-F5344CB8AC3E}">
        <p14:creationId xmlns:p14="http://schemas.microsoft.com/office/powerpoint/2010/main" val="2254480603"/>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CA" sz="1200" kern="1200" dirty="0">
                <a:solidFill>
                  <a:schemeClr val="tx1"/>
                </a:solidFill>
                <a:effectLst/>
                <a:latin typeface="+mn-lt"/>
                <a:ea typeface="+mn-ea"/>
                <a:cs typeface="+mn-cs"/>
              </a:rPr>
              <a:t>31. OMS, </a:t>
            </a:r>
            <a:r>
              <a:rPr lang="fr-CA" sz="1200" i="1" kern="1200" dirty="0">
                <a:solidFill>
                  <a:schemeClr val="tx1"/>
                </a:solidFill>
                <a:effectLst/>
                <a:latin typeface="+mn-lt"/>
                <a:ea typeface="+mn-ea"/>
                <a:cs typeface="+mn-cs"/>
              </a:rPr>
              <a:t>Recommandations de l’OMS concernant les soins prénatals pour que la grossesse soit une expérience positive [WHO </a:t>
            </a:r>
            <a:r>
              <a:rPr lang="fr-CA" sz="1200" i="1" kern="1200" dirty="0" err="1">
                <a:solidFill>
                  <a:schemeClr val="tx1"/>
                </a:solidFill>
                <a:effectLst/>
                <a:latin typeface="+mn-lt"/>
                <a:ea typeface="+mn-ea"/>
                <a:cs typeface="+mn-cs"/>
              </a:rPr>
              <a:t>recommendations</a:t>
            </a:r>
            <a:r>
              <a:rPr lang="fr-CA" sz="1200" i="1" kern="1200" dirty="0">
                <a:solidFill>
                  <a:schemeClr val="tx1"/>
                </a:solidFill>
                <a:effectLst/>
                <a:latin typeface="+mn-lt"/>
                <a:ea typeface="+mn-ea"/>
                <a:cs typeface="+mn-cs"/>
              </a:rPr>
              <a:t> on </a:t>
            </a:r>
            <a:r>
              <a:rPr lang="fr-CA" sz="1200" i="1" kern="1200" dirty="0" err="1">
                <a:solidFill>
                  <a:schemeClr val="tx1"/>
                </a:solidFill>
                <a:effectLst/>
                <a:latin typeface="+mn-lt"/>
                <a:ea typeface="+mn-ea"/>
                <a:cs typeface="+mn-cs"/>
              </a:rPr>
              <a:t>antenatal</a:t>
            </a:r>
            <a:r>
              <a:rPr lang="fr-CA" sz="1200" i="1" kern="1200" dirty="0">
                <a:solidFill>
                  <a:schemeClr val="tx1"/>
                </a:solidFill>
                <a:effectLst/>
                <a:latin typeface="+mn-lt"/>
                <a:ea typeface="+mn-ea"/>
                <a:cs typeface="+mn-cs"/>
              </a:rPr>
              <a:t> care for a positive </a:t>
            </a:r>
            <a:r>
              <a:rPr lang="fr-CA" sz="1200" i="1" kern="1200" dirty="0" err="1">
                <a:solidFill>
                  <a:schemeClr val="tx1"/>
                </a:solidFill>
                <a:effectLst/>
                <a:latin typeface="+mn-lt"/>
                <a:ea typeface="+mn-ea"/>
                <a:cs typeface="+mn-cs"/>
              </a:rPr>
              <a:t>pregnancy</a:t>
            </a:r>
            <a:r>
              <a:rPr lang="fr-CA" sz="1200" i="1" kern="1200" dirty="0">
                <a:solidFill>
                  <a:schemeClr val="tx1"/>
                </a:solidFill>
                <a:effectLst/>
                <a:latin typeface="+mn-lt"/>
                <a:ea typeface="+mn-ea"/>
                <a:cs typeface="+mn-cs"/>
              </a:rPr>
              <a:t> </a:t>
            </a:r>
            <a:r>
              <a:rPr lang="fr-CA" sz="1200" i="1" kern="1200" dirty="0" err="1">
                <a:solidFill>
                  <a:schemeClr val="tx1"/>
                </a:solidFill>
                <a:effectLst/>
                <a:latin typeface="+mn-lt"/>
                <a:ea typeface="+mn-ea"/>
                <a:cs typeface="+mn-cs"/>
              </a:rPr>
              <a:t>experience</a:t>
            </a:r>
            <a:r>
              <a:rPr lang="fr-CA" sz="1200" i="1" kern="1200" dirty="0">
                <a:solidFill>
                  <a:schemeClr val="tx1"/>
                </a:solidFill>
                <a:effectLst/>
                <a:latin typeface="+mn-lt"/>
                <a:ea typeface="+mn-ea"/>
                <a:cs typeface="+mn-cs"/>
              </a:rPr>
              <a:t>]. 2017, Genève: Organisation mondiale de la Santé ; Licence : CC BY-NC-SA 3.0 IGO. https://www.who.int/reproductivehealth/publications/maternal_perinatal_health/anc-positive-pregnancy-experience/fr/</a:t>
            </a:r>
            <a:endParaRPr lang="fr-CA" sz="1200" kern="1200" dirty="0">
              <a:solidFill>
                <a:schemeClr val="tx1"/>
              </a:solidFill>
              <a:effectLst/>
              <a:latin typeface="+mn-lt"/>
              <a:ea typeface="+mn-ea"/>
              <a:cs typeface="+mn-cs"/>
            </a:endParaRPr>
          </a:p>
          <a:p>
            <a:endParaRPr lang="fr-CA" sz="1200" kern="1200" dirty="0">
              <a:solidFill>
                <a:schemeClr val="tx1"/>
              </a:solidFill>
              <a:effectLst/>
              <a:latin typeface="+mn-lt"/>
              <a:ea typeface="+mn-ea"/>
              <a:cs typeface="+mn-cs"/>
            </a:endParaRPr>
          </a:p>
          <a:p>
            <a:endParaRPr lang="fr-CA" sz="1200" b="0" i="0" u="none" strike="noStrike" kern="1200" baseline="0" dirty="0">
              <a:solidFill>
                <a:schemeClr val="tx1"/>
              </a:solidFill>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fr-CA" sz="1200" kern="1200" dirty="0">
                <a:solidFill>
                  <a:schemeClr val="tx1"/>
                </a:solidFill>
                <a:latin typeface="+mn-lt"/>
                <a:ea typeface="+mn-ea"/>
                <a:cs typeface="+mn-cs"/>
              </a:rPr>
              <a:t>57. OMS (2016), </a:t>
            </a:r>
            <a:r>
              <a:rPr lang="fr-CA" sz="1200" i="1" kern="1200" dirty="0">
                <a:solidFill>
                  <a:schemeClr val="tx1"/>
                </a:solidFill>
                <a:latin typeface="+mn-lt"/>
                <a:ea typeface="+mn-ea"/>
                <a:cs typeface="+mn-cs"/>
              </a:rPr>
              <a:t>Les femmes enceintes doivent pouvoir bénéficier de soins adaptés au bon moment. https://www.who.int/fr/news-room/detail/07-11-2016-pregnant-women-must-be-able-to-access-the-right-care-at-the-right-time-says-who (consulté 04-2020).</a:t>
            </a:r>
          </a:p>
          <a:p>
            <a:endParaRPr lang="fr-CA" dirty="0"/>
          </a:p>
        </p:txBody>
      </p:sp>
      <p:sp>
        <p:nvSpPr>
          <p:cNvPr id="4" name="Espace réservé du numéro de diapositive 3"/>
          <p:cNvSpPr>
            <a:spLocks noGrp="1"/>
          </p:cNvSpPr>
          <p:nvPr>
            <p:ph type="sldNum" sz="quarter" idx="10"/>
          </p:nvPr>
        </p:nvSpPr>
        <p:spPr/>
        <p:txBody>
          <a:bodyPr/>
          <a:lstStyle/>
          <a:p>
            <a:fld id="{22264FC2-7BC2-4647-830C-E3B2C3A739DB}" type="slidenum">
              <a:rPr lang="fr-CA" smtClean="0"/>
              <a:t>36</a:t>
            </a:fld>
            <a:endParaRPr lang="fr-CA"/>
          </a:p>
        </p:txBody>
      </p:sp>
    </p:spTree>
    <p:extLst>
      <p:ext uri="{BB962C8B-B14F-4D97-AF65-F5344CB8AC3E}">
        <p14:creationId xmlns:p14="http://schemas.microsoft.com/office/powerpoint/2010/main" val="2269036406"/>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CA" sz="1200" kern="1200" dirty="0">
                <a:solidFill>
                  <a:schemeClr val="tx1"/>
                </a:solidFill>
                <a:latin typeface="+mn-lt"/>
                <a:ea typeface="+mn-ea"/>
                <a:cs typeface="+mn-cs"/>
              </a:rPr>
              <a:t>58.</a:t>
            </a:r>
            <a:r>
              <a:rPr lang="fr-CA" sz="1200" kern="1200" baseline="0" dirty="0">
                <a:solidFill>
                  <a:schemeClr val="tx1"/>
                </a:solidFill>
                <a:latin typeface="+mn-lt"/>
                <a:ea typeface="+mn-ea"/>
                <a:cs typeface="+mn-cs"/>
              </a:rPr>
              <a:t> </a:t>
            </a:r>
            <a:r>
              <a:rPr lang="fr-CA" sz="1200" kern="1200" dirty="0">
                <a:solidFill>
                  <a:schemeClr val="tx1"/>
                </a:solidFill>
                <a:latin typeface="+mn-lt"/>
                <a:ea typeface="+mn-ea"/>
                <a:cs typeface="+mn-cs"/>
              </a:rPr>
              <a:t>UNICEF (2019), </a:t>
            </a:r>
            <a:r>
              <a:rPr lang="fr-CA" sz="1200" i="1" kern="1200" dirty="0">
                <a:solidFill>
                  <a:schemeClr val="tx1"/>
                </a:solidFill>
                <a:latin typeface="+mn-lt"/>
                <a:ea typeface="+mn-ea"/>
                <a:cs typeface="+mn-cs"/>
              </a:rPr>
              <a:t>Les mères les plus pauvres n’ont toujours pas accès à des soins de santé maternelle de qualité. https://www.unicef.org/fr/press-releases/world-not-delivering-quality-maternal-health-care-poorest-mothers-unicef (consulté 12-2019).</a:t>
            </a:r>
          </a:p>
          <a:p>
            <a:endParaRPr lang="fr-CA" sz="1200" b="0" i="0" u="none" strike="noStrike" kern="1200" baseline="0" dirty="0">
              <a:solidFill>
                <a:schemeClr val="tx1"/>
              </a:solidFill>
              <a:latin typeface="+mn-lt"/>
              <a:ea typeface="+mn-ea"/>
              <a:cs typeface="+mn-cs"/>
            </a:endParaRPr>
          </a:p>
          <a:p>
            <a:endParaRPr lang="fr-CA" sz="1200" b="0" i="0" u="none" strike="noStrike" kern="1200" baseline="0" dirty="0">
              <a:solidFill>
                <a:schemeClr val="tx1"/>
              </a:solidFill>
              <a:latin typeface="+mn-lt"/>
              <a:ea typeface="+mn-ea"/>
              <a:cs typeface="+mn-cs"/>
            </a:endParaRPr>
          </a:p>
          <a:p>
            <a:endParaRPr lang="fr-CA" sz="1200" b="0" i="0" u="none" strike="noStrike" kern="1200" baseline="0" dirty="0">
              <a:solidFill>
                <a:schemeClr val="tx1"/>
              </a:solidFill>
              <a:latin typeface="+mn-lt"/>
              <a:ea typeface="+mn-ea"/>
              <a:cs typeface="+mn-cs"/>
            </a:endParaRPr>
          </a:p>
        </p:txBody>
      </p:sp>
      <p:sp>
        <p:nvSpPr>
          <p:cNvPr id="4" name="Espace réservé du numéro de diapositive 3"/>
          <p:cNvSpPr>
            <a:spLocks noGrp="1"/>
          </p:cNvSpPr>
          <p:nvPr>
            <p:ph type="sldNum" sz="quarter" idx="10"/>
          </p:nvPr>
        </p:nvSpPr>
        <p:spPr/>
        <p:txBody>
          <a:bodyPr/>
          <a:lstStyle/>
          <a:p>
            <a:fld id="{22264FC2-7BC2-4647-830C-E3B2C3A739DB}" type="slidenum">
              <a:rPr lang="fr-CA" smtClean="0"/>
              <a:t>37</a:t>
            </a:fld>
            <a:endParaRPr lang="fr-CA"/>
          </a:p>
        </p:txBody>
      </p:sp>
    </p:spTree>
    <p:extLst>
      <p:ext uri="{BB962C8B-B14F-4D97-AF65-F5344CB8AC3E}">
        <p14:creationId xmlns:p14="http://schemas.microsoft.com/office/powerpoint/2010/main" val="2269036406"/>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en-CA" sz="1200" kern="1200" dirty="0">
                <a:solidFill>
                  <a:schemeClr val="tx1"/>
                </a:solidFill>
                <a:effectLst/>
                <a:latin typeface="+mn-lt"/>
                <a:ea typeface="+mn-ea"/>
                <a:cs typeface="+mn-cs"/>
              </a:rPr>
              <a:t>Point 2: </a:t>
            </a:r>
            <a:endParaRPr lang="fr-CA"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59. East  CE, Biro  MA, Fredericks  S, Lau  R. Support during pregnancy for women at increased risk of low birthweight babies. Cochrane Database of Systematic Reviews 2019, Issue 4. Art. No.: CD000198. DOI: 10.1002/14651858.CD000198.pub3.</a:t>
            </a:r>
          </a:p>
          <a:p>
            <a:endParaRPr lang="fr-CA" sz="1200" kern="1200" dirty="0">
              <a:solidFill>
                <a:schemeClr val="tx1"/>
              </a:solidFill>
              <a:effectLst/>
              <a:latin typeface="+mn-lt"/>
              <a:ea typeface="+mn-ea"/>
              <a:cs typeface="+mn-cs"/>
            </a:endParaRPr>
          </a:p>
          <a:p>
            <a:r>
              <a:rPr lang="fr-CA" sz="1200" kern="1200" dirty="0">
                <a:solidFill>
                  <a:schemeClr val="tx1"/>
                </a:solidFill>
                <a:effectLst/>
                <a:latin typeface="+mn-lt"/>
                <a:ea typeface="+mn-ea"/>
                <a:cs typeface="+mn-cs"/>
              </a:rPr>
              <a:t>Point 3: </a:t>
            </a:r>
          </a:p>
          <a:p>
            <a:r>
              <a:rPr lang="fr-CA" sz="1200" kern="1200" dirty="0">
                <a:solidFill>
                  <a:schemeClr val="tx1"/>
                </a:solidFill>
                <a:effectLst/>
                <a:latin typeface="+mn-lt"/>
                <a:ea typeface="+mn-ea"/>
                <a:cs typeface="+mn-cs"/>
              </a:rPr>
              <a:t>31. OMS, </a:t>
            </a:r>
            <a:r>
              <a:rPr lang="fr-CA" sz="1200" i="1" kern="1200" dirty="0">
                <a:solidFill>
                  <a:schemeClr val="tx1"/>
                </a:solidFill>
                <a:effectLst/>
                <a:latin typeface="+mn-lt"/>
                <a:ea typeface="+mn-ea"/>
                <a:cs typeface="+mn-cs"/>
              </a:rPr>
              <a:t>Recommandations de l’OMS concernant les soins prénatals pour que la grossesse soit une expérience positive [WHO </a:t>
            </a:r>
            <a:r>
              <a:rPr lang="fr-CA" sz="1200" i="1" kern="1200" dirty="0" err="1">
                <a:solidFill>
                  <a:schemeClr val="tx1"/>
                </a:solidFill>
                <a:effectLst/>
                <a:latin typeface="+mn-lt"/>
                <a:ea typeface="+mn-ea"/>
                <a:cs typeface="+mn-cs"/>
              </a:rPr>
              <a:t>recommendations</a:t>
            </a:r>
            <a:r>
              <a:rPr lang="fr-CA" sz="1200" i="1" kern="1200" dirty="0">
                <a:solidFill>
                  <a:schemeClr val="tx1"/>
                </a:solidFill>
                <a:effectLst/>
                <a:latin typeface="+mn-lt"/>
                <a:ea typeface="+mn-ea"/>
                <a:cs typeface="+mn-cs"/>
              </a:rPr>
              <a:t> on </a:t>
            </a:r>
            <a:r>
              <a:rPr lang="fr-CA" sz="1200" i="1" kern="1200" dirty="0" err="1">
                <a:solidFill>
                  <a:schemeClr val="tx1"/>
                </a:solidFill>
                <a:effectLst/>
                <a:latin typeface="+mn-lt"/>
                <a:ea typeface="+mn-ea"/>
                <a:cs typeface="+mn-cs"/>
              </a:rPr>
              <a:t>antenatal</a:t>
            </a:r>
            <a:r>
              <a:rPr lang="fr-CA" sz="1200" i="1" kern="1200" dirty="0">
                <a:solidFill>
                  <a:schemeClr val="tx1"/>
                </a:solidFill>
                <a:effectLst/>
                <a:latin typeface="+mn-lt"/>
                <a:ea typeface="+mn-ea"/>
                <a:cs typeface="+mn-cs"/>
              </a:rPr>
              <a:t> care for a positive </a:t>
            </a:r>
            <a:r>
              <a:rPr lang="fr-CA" sz="1200" i="1" kern="1200" dirty="0" err="1">
                <a:solidFill>
                  <a:schemeClr val="tx1"/>
                </a:solidFill>
                <a:effectLst/>
                <a:latin typeface="+mn-lt"/>
                <a:ea typeface="+mn-ea"/>
                <a:cs typeface="+mn-cs"/>
              </a:rPr>
              <a:t>pregnancy</a:t>
            </a:r>
            <a:r>
              <a:rPr lang="fr-CA" sz="1200" i="1" kern="1200" dirty="0">
                <a:solidFill>
                  <a:schemeClr val="tx1"/>
                </a:solidFill>
                <a:effectLst/>
                <a:latin typeface="+mn-lt"/>
                <a:ea typeface="+mn-ea"/>
                <a:cs typeface="+mn-cs"/>
              </a:rPr>
              <a:t> </a:t>
            </a:r>
            <a:r>
              <a:rPr lang="fr-CA" sz="1200" i="1" kern="1200" dirty="0" err="1">
                <a:solidFill>
                  <a:schemeClr val="tx1"/>
                </a:solidFill>
                <a:effectLst/>
                <a:latin typeface="+mn-lt"/>
                <a:ea typeface="+mn-ea"/>
                <a:cs typeface="+mn-cs"/>
              </a:rPr>
              <a:t>experience</a:t>
            </a:r>
            <a:r>
              <a:rPr lang="fr-CA" sz="1200" i="1" kern="1200" dirty="0">
                <a:solidFill>
                  <a:schemeClr val="tx1"/>
                </a:solidFill>
                <a:effectLst/>
                <a:latin typeface="+mn-lt"/>
                <a:ea typeface="+mn-ea"/>
                <a:cs typeface="+mn-cs"/>
              </a:rPr>
              <a:t>]. 2017, Genève: Organisation mondiale de la Santé ; Licence : CC BY-NC-SA 3.0 IGO. https://www.who.int/reproductivehealth/publications/maternal_perinatal_health/anc-positive-pregnancy-experience/fr/.</a:t>
            </a:r>
            <a:endParaRPr lang="fr-CA" sz="1200" kern="1200" dirty="0">
              <a:solidFill>
                <a:schemeClr val="tx1"/>
              </a:solidFill>
              <a:effectLst/>
              <a:latin typeface="+mn-lt"/>
              <a:ea typeface="+mn-ea"/>
              <a:cs typeface="+mn-cs"/>
            </a:endParaRPr>
          </a:p>
          <a:p>
            <a:r>
              <a:rPr lang="fr-CA" sz="1200" kern="1200" dirty="0">
                <a:solidFill>
                  <a:schemeClr val="tx1"/>
                </a:solidFill>
                <a:effectLst/>
                <a:latin typeface="+mn-lt"/>
                <a:ea typeface="+mn-ea"/>
                <a:cs typeface="+mn-cs"/>
              </a:rPr>
              <a:t>60. OMS. </a:t>
            </a:r>
            <a:r>
              <a:rPr lang="fr-CA" sz="1200" i="1" kern="1200" dirty="0">
                <a:solidFill>
                  <a:schemeClr val="tx1"/>
                </a:solidFill>
                <a:effectLst/>
                <a:latin typeface="+mn-lt"/>
                <a:ea typeface="+mn-ea"/>
                <a:cs typeface="+mn-cs"/>
              </a:rPr>
              <a:t>Allaitement au sein exclusif. https://www.who.int/nutrition/topics/exclusive_breastfeeding/fr/ (11-2019).</a:t>
            </a:r>
          </a:p>
          <a:p>
            <a:endParaRPr lang="fr-CA" sz="1200" kern="1200" dirty="0">
              <a:solidFill>
                <a:schemeClr val="tx1"/>
              </a:solidFill>
              <a:effectLst/>
              <a:latin typeface="+mn-lt"/>
              <a:ea typeface="+mn-ea"/>
              <a:cs typeface="+mn-cs"/>
            </a:endParaRPr>
          </a:p>
          <a:p>
            <a:r>
              <a:rPr lang="fr-CA" sz="1200" kern="1200" dirty="0">
                <a:solidFill>
                  <a:schemeClr val="tx1"/>
                </a:solidFill>
                <a:effectLst/>
                <a:latin typeface="+mn-lt"/>
                <a:ea typeface="+mn-ea"/>
                <a:cs typeface="+mn-cs"/>
              </a:rPr>
              <a:t>Point 4: </a:t>
            </a:r>
          </a:p>
          <a:p>
            <a:r>
              <a:rPr lang="fr-CA" sz="1200" kern="1200" dirty="0">
                <a:solidFill>
                  <a:schemeClr val="tx1"/>
                </a:solidFill>
                <a:effectLst/>
                <a:latin typeface="+mn-lt"/>
                <a:ea typeface="+mn-ea"/>
                <a:cs typeface="+mn-cs"/>
              </a:rPr>
              <a:t>61. OMS (2017), </a:t>
            </a:r>
            <a:r>
              <a:rPr lang="fr-CA" sz="1200" i="1" kern="1200" dirty="0">
                <a:solidFill>
                  <a:schemeClr val="tx1"/>
                </a:solidFill>
                <a:effectLst/>
                <a:latin typeface="+mn-lt"/>
                <a:ea typeface="+mn-ea"/>
                <a:cs typeface="+mn-cs"/>
              </a:rPr>
              <a:t>L’insuffisance des investissements en faveur de l'allaitement nuit aux nourrissons et aux mères de par le monde. https://www.who.int/fr/news-room/detail/01-08-2017-babies-and-mothers-worldwide-failed-by-lack-of-investment-in-breastfeeding (consulté 11-2019).</a:t>
            </a:r>
          </a:p>
          <a:p>
            <a:endParaRPr lang="fr-CA" sz="1200" kern="1200" dirty="0">
              <a:solidFill>
                <a:schemeClr val="tx1"/>
              </a:solidFill>
              <a:effectLst/>
              <a:latin typeface="+mn-lt"/>
              <a:ea typeface="+mn-ea"/>
              <a:cs typeface="+mn-cs"/>
            </a:endParaRPr>
          </a:p>
          <a:p>
            <a:r>
              <a:rPr lang="fr-CA" sz="1200" kern="1200" dirty="0">
                <a:solidFill>
                  <a:schemeClr val="tx1"/>
                </a:solidFill>
                <a:effectLst/>
                <a:latin typeface="+mn-lt"/>
                <a:ea typeface="+mn-ea"/>
                <a:cs typeface="+mn-cs"/>
              </a:rPr>
              <a:t>Point 5: </a:t>
            </a:r>
          </a:p>
          <a:p>
            <a:r>
              <a:rPr lang="fr-CA" sz="1200" kern="1200" dirty="0">
                <a:solidFill>
                  <a:schemeClr val="tx1"/>
                </a:solidFill>
                <a:effectLst/>
                <a:latin typeface="+mn-lt"/>
                <a:ea typeface="+mn-ea"/>
                <a:cs typeface="+mn-cs"/>
              </a:rPr>
              <a:t>31. OMS, </a:t>
            </a:r>
            <a:r>
              <a:rPr lang="fr-CA" sz="1200" i="1" kern="1200" dirty="0">
                <a:solidFill>
                  <a:schemeClr val="tx1"/>
                </a:solidFill>
                <a:effectLst/>
                <a:latin typeface="+mn-lt"/>
                <a:ea typeface="+mn-ea"/>
                <a:cs typeface="+mn-cs"/>
              </a:rPr>
              <a:t>Recommandations de l’OMS concernant les soins prénatals pour que la grossesse soit une expérience positive [WHO </a:t>
            </a:r>
            <a:r>
              <a:rPr lang="fr-CA" sz="1200" i="1" kern="1200" dirty="0" err="1">
                <a:solidFill>
                  <a:schemeClr val="tx1"/>
                </a:solidFill>
                <a:effectLst/>
                <a:latin typeface="+mn-lt"/>
                <a:ea typeface="+mn-ea"/>
                <a:cs typeface="+mn-cs"/>
              </a:rPr>
              <a:t>recommendations</a:t>
            </a:r>
            <a:r>
              <a:rPr lang="fr-CA" sz="1200" i="1" kern="1200" dirty="0">
                <a:solidFill>
                  <a:schemeClr val="tx1"/>
                </a:solidFill>
                <a:effectLst/>
                <a:latin typeface="+mn-lt"/>
                <a:ea typeface="+mn-ea"/>
                <a:cs typeface="+mn-cs"/>
              </a:rPr>
              <a:t> on </a:t>
            </a:r>
            <a:r>
              <a:rPr lang="fr-CA" sz="1200" i="1" kern="1200" dirty="0" err="1">
                <a:solidFill>
                  <a:schemeClr val="tx1"/>
                </a:solidFill>
                <a:effectLst/>
                <a:latin typeface="+mn-lt"/>
                <a:ea typeface="+mn-ea"/>
                <a:cs typeface="+mn-cs"/>
              </a:rPr>
              <a:t>antenatal</a:t>
            </a:r>
            <a:r>
              <a:rPr lang="fr-CA" sz="1200" i="1" kern="1200" dirty="0">
                <a:solidFill>
                  <a:schemeClr val="tx1"/>
                </a:solidFill>
                <a:effectLst/>
                <a:latin typeface="+mn-lt"/>
                <a:ea typeface="+mn-ea"/>
                <a:cs typeface="+mn-cs"/>
              </a:rPr>
              <a:t> care for a positive </a:t>
            </a:r>
            <a:r>
              <a:rPr lang="fr-CA" sz="1200" i="1" kern="1200" dirty="0" err="1">
                <a:solidFill>
                  <a:schemeClr val="tx1"/>
                </a:solidFill>
                <a:effectLst/>
                <a:latin typeface="+mn-lt"/>
                <a:ea typeface="+mn-ea"/>
                <a:cs typeface="+mn-cs"/>
              </a:rPr>
              <a:t>pregnancy</a:t>
            </a:r>
            <a:r>
              <a:rPr lang="fr-CA" sz="1200" i="1" kern="1200" dirty="0">
                <a:solidFill>
                  <a:schemeClr val="tx1"/>
                </a:solidFill>
                <a:effectLst/>
                <a:latin typeface="+mn-lt"/>
                <a:ea typeface="+mn-ea"/>
                <a:cs typeface="+mn-cs"/>
              </a:rPr>
              <a:t> </a:t>
            </a:r>
            <a:r>
              <a:rPr lang="fr-CA" sz="1200" i="1" kern="1200" dirty="0" err="1">
                <a:solidFill>
                  <a:schemeClr val="tx1"/>
                </a:solidFill>
                <a:effectLst/>
                <a:latin typeface="+mn-lt"/>
                <a:ea typeface="+mn-ea"/>
                <a:cs typeface="+mn-cs"/>
              </a:rPr>
              <a:t>experience</a:t>
            </a:r>
            <a:r>
              <a:rPr lang="fr-CA" sz="1200" i="1" kern="1200" dirty="0">
                <a:solidFill>
                  <a:schemeClr val="tx1"/>
                </a:solidFill>
                <a:effectLst/>
                <a:latin typeface="+mn-lt"/>
                <a:ea typeface="+mn-ea"/>
                <a:cs typeface="+mn-cs"/>
              </a:rPr>
              <a:t>]. 2017, Genève: Organisation mondiale de la Santé ; Licence : CC BY-NC-SA 3.0 IGO. https://www.who.int/reproductivehealth/publications/maternal_perinatal_health/anc-positive-pregnancy-experience/fr/.</a:t>
            </a:r>
            <a:endParaRPr lang="fr-CA" sz="1200" kern="1200" dirty="0">
              <a:solidFill>
                <a:schemeClr val="tx1"/>
              </a:solidFill>
              <a:effectLst/>
              <a:latin typeface="+mn-lt"/>
              <a:ea typeface="+mn-ea"/>
              <a:cs typeface="+mn-cs"/>
            </a:endParaRPr>
          </a:p>
          <a:p>
            <a:r>
              <a:rPr lang="fr-CA" sz="1200" kern="1200" dirty="0">
                <a:solidFill>
                  <a:schemeClr val="tx1"/>
                </a:solidFill>
                <a:effectLst/>
                <a:latin typeface="+mn-lt"/>
                <a:ea typeface="+mn-ea"/>
                <a:cs typeface="+mn-cs"/>
              </a:rPr>
              <a:t>60. OMS. </a:t>
            </a:r>
            <a:r>
              <a:rPr lang="fr-CA" sz="1200" i="1" kern="1200" dirty="0">
                <a:solidFill>
                  <a:schemeClr val="tx1"/>
                </a:solidFill>
                <a:effectLst/>
                <a:latin typeface="+mn-lt"/>
                <a:ea typeface="+mn-ea"/>
                <a:cs typeface="+mn-cs"/>
              </a:rPr>
              <a:t>Allaitement au sein exclusif. https://www.who.int/nutrition/topics/exclusive_breastfeeding/fr/ (11-2019).</a:t>
            </a:r>
            <a:endParaRPr lang="fr-CA" sz="1200" kern="1200" dirty="0">
              <a:solidFill>
                <a:schemeClr val="tx1"/>
              </a:solidFill>
              <a:effectLst/>
              <a:latin typeface="+mn-lt"/>
              <a:ea typeface="+mn-ea"/>
              <a:cs typeface="+mn-cs"/>
            </a:endParaRPr>
          </a:p>
          <a:p>
            <a:endParaRPr lang="en-US" sz="1200" b="0" i="0" kern="1200" dirty="0">
              <a:solidFill>
                <a:schemeClr val="tx1"/>
              </a:solidFill>
              <a:effectLst/>
              <a:latin typeface="+mn-lt"/>
              <a:ea typeface="+mn-ea"/>
              <a:cs typeface="+mn-cs"/>
            </a:endParaRPr>
          </a:p>
          <a:p>
            <a:endParaRPr lang="en-US" sz="1200" b="0" i="0" kern="1200" dirty="0">
              <a:solidFill>
                <a:schemeClr val="tx1"/>
              </a:solidFill>
              <a:effectLst/>
              <a:latin typeface="+mn-lt"/>
              <a:ea typeface="+mn-ea"/>
              <a:cs typeface="+mn-cs"/>
            </a:endParaRPr>
          </a:p>
          <a:p>
            <a:endParaRPr lang="fr-CA" dirty="0"/>
          </a:p>
        </p:txBody>
      </p:sp>
      <p:sp>
        <p:nvSpPr>
          <p:cNvPr id="4" name="Espace réservé du numéro de diapositive 3"/>
          <p:cNvSpPr>
            <a:spLocks noGrp="1"/>
          </p:cNvSpPr>
          <p:nvPr>
            <p:ph type="sldNum" sz="quarter" idx="10"/>
          </p:nvPr>
        </p:nvSpPr>
        <p:spPr/>
        <p:txBody>
          <a:bodyPr/>
          <a:lstStyle/>
          <a:p>
            <a:fld id="{22264FC2-7BC2-4647-830C-E3B2C3A739DB}" type="slidenum">
              <a:rPr lang="fr-CA" smtClean="0"/>
              <a:t>38</a:t>
            </a:fld>
            <a:endParaRPr lang="fr-CA"/>
          </a:p>
        </p:txBody>
      </p:sp>
    </p:spTree>
    <p:extLst>
      <p:ext uri="{BB962C8B-B14F-4D97-AF65-F5344CB8AC3E}">
        <p14:creationId xmlns:p14="http://schemas.microsoft.com/office/powerpoint/2010/main" val="2210836441"/>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CA" sz="1200" b="1" kern="1200" dirty="0">
                <a:solidFill>
                  <a:schemeClr val="tx1"/>
                </a:solidFill>
                <a:effectLst/>
                <a:latin typeface="+mn-lt"/>
                <a:ea typeface="+mn-ea"/>
                <a:cs typeface="+mn-cs"/>
              </a:rPr>
              <a:t>Point 1, 3, 4, 6: </a:t>
            </a:r>
            <a:endParaRPr lang="fr-CA" sz="1200" kern="1200" dirty="0">
              <a:solidFill>
                <a:schemeClr val="tx1"/>
              </a:solidFill>
              <a:effectLst/>
              <a:latin typeface="+mn-lt"/>
              <a:ea typeface="+mn-ea"/>
              <a:cs typeface="+mn-cs"/>
            </a:endParaRPr>
          </a:p>
          <a:p>
            <a:r>
              <a:rPr lang="fr-CA" sz="1200" kern="1200" dirty="0">
                <a:solidFill>
                  <a:schemeClr val="tx1"/>
                </a:solidFill>
                <a:effectLst/>
                <a:latin typeface="+mn-lt"/>
                <a:ea typeface="+mn-ea"/>
                <a:cs typeface="+mn-cs"/>
              </a:rPr>
              <a:t>62. OMS (2018), </a:t>
            </a:r>
            <a:r>
              <a:rPr lang="fr-CA" sz="1200" i="1" kern="1200" dirty="0">
                <a:solidFill>
                  <a:schemeClr val="tx1"/>
                </a:solidFill>
                <a:effectLst/>
                <a:latin typeface="+mn-lt"/>
                <a:ea typeface="+mn-ea"/>
                <a:cs typeface="+mn-cs"/>
              </a:rPr>
              <a:t>Alimentation du nourrisson et du jeune enfant. https://www.who.int/fr/news-room/fact-sheets/detail/infant-and-young-child-feeding (consulté 11-2019).</a:t>
            </a:r>
          </a:p>
          <a:p>
            <a:endParaRPr lang="fr-CA" sz="1200" kern="1200" dirty="0">
              <a:solidFill>
                <a:schemeClr val="tx1"/>
              </a:solidFill>
              <a:effectLst/>
              <a:latin typeface="+mn-lt"/>
              <a:ea typeface="+mn-ea"/>
              <a:cs typeface="+mn-cs"/>
            </a:endParaRPr>
          </a:p>
          <a:p>
            <a:r>
              <a:rPr lang="fr-CA" sz="1200" b="1" kern="1200" dirty="0">
                <a:solidFill>
                  <a:schemeClr val="tx1"/>
                </a:solidFill>
                <a:effectLst/>
                <a:latin typeface="+mn-lt"/>
                <a:ea typeface="+mn-ea"/>
                <a:cs typeface="+mn-cs"/>
              </a:rPr>
              <a:t>Point 2, Mort subite: </a:t>
            </a:r>
            <a:endParaRPr lang="fr-CA" sz="1200" kern="1200" dirty="0">
              <a:solidFill>
                <a:schemeClr val="tx1"/>
              </a:solidFill>
              <a:effectLst/>
              <a:latin typeface="+mn-lt"/>
              <a:ea typeface="+mn-ea"/>
              <a:cs typeface="+mn-cs"/>
            </a:endParaRPr>
          </a:p>
          <a:p>
            <a:r>
              <a:rPr lang="fr-CA" sz="1200" kern="1200" dirty="0">
                <a:solidFill>
                  <a:schemeClr val="tx1"/>
                </a:solidFill>
                <a:effectLst/>
                <a:latin typeface="+mn-lt"/>
                <a:ea typeface="+mn-ea"/>
                <a:cs typeface="+mn-cs"/>
              </a:rPr>
              <a:t>63. Équipe Naître et grandir (2015), </a:t>
            </a:r>
            <a:r>
              <a:rPr lang="fr-CA" sz="1200" i="1" kern="1200" dirty="0">
                <a:solidFill>
                  <a:schemeClr val="tx1"/>
                </a:solidFill>
                <a:effectLst/>
                <a:latin typeface="+mn-lt"/>
                <a:ea typeface="+mn-ea"/>
                <a:cs typeface="+mn-cs"/>
              </a:rPr>
              <a:t>Le syndrome de la mort subite du nourrisson. https://naitreetgrandir.com/fr/mauxenfants/indexmaladiesa_z/fiche.aspx?doc=naitre-grandir-sante-bebe-deces-syndrome-mort-subite-nourrisson (consulté 10-2019).</a:t>
            </a:r>
          </a:p>
          <a:p>
            <a:endParaRPr lang="fr-CA" sz="1200" kern="1200" dirty="0">
              <a:solidFill>
                <a:schemeClr val="tx1"/>
              </a:solidFill>
              <a:effectLst/>
              <a:latin typeface="+mn-lt"/>
              <a:ea typeface="+mn-ea"/>
              <a:cs typeface="+mn-cs"/>
            </a:endParaRPr>
          </a:p>
          <a:p>
            <a:r>
              <a:rPr lang="en-CA" sz="1200" b="1" i="1" kern="1200" dirty="0">
                <a:solidFill>
                  <a:schemeClr val="tx1"/>
                </a:solidFill>
                <a:effectLst/>
                <a:latin typeface="+mn-lt"/>
                <a:ea typeface="+mn-ea"/>
                <a:cs typeface="+mn-cs"/>
              </a:rPr>
              <a:t>Point 5 : </a:t>
            </a:r>
            <a:endParaRPr lang="fr-CA"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19. WHO, </a:t>
            </a:r>
            <a:r>
              <a:rPr lang="en-US" sz="1200" i="1" kern="1200" dirty="0">
                <a:solidFill>
                  <a:schemeClr val="tx1"/>
                </a:solidFill>
                <a:effectLst/>
                <a:latin typeface="+mn-lt"/>
                <a:ea typeface="+mn-ea"/>
                <a:cs typeface="+mn-cs"/>
              </a:rPr>
              <a:t>Double-duty actions. Policy brief. 2017, Geneva: World Health Organization. https://apps.who.int/iris/bitstream/handle/10665/255414/WHO-NMH-NHD-17.2-eng.pdf?ua=1.</a:t>
            </a:r>
            <a:endParaRPr lang="fr-CA" sz="1200" kern="1200" dirty="0">
              <a:solidFill>
                <a:schemeClr val="tx1"/>
              </a:solidFill>
              <a:effectLst/>
              <a:latin typeface="+mn-lt"/>
              <a:ea typeface="+mn-ea"/>
              <a:cs typeface="+mn-cs"/>
            </a:endParaRPr>
          </a:p>
          <a:p>
            <a:r>
              <a:rPr lang="fr-CA" sz="1200" kern="1200" dirty="0">
                <a:solidFill>
                  <a:schemeClr val="tx1"/>
                </a:solidFill>
                <a:effectLst/>
                <a:latin typeface="+mn-lt"/>
                <a:ea typeface="+mn-ea"/>
                <a:cs typeface="+mn-cs"/>
              </a:rPr>
              <a:t>64. Rollins, N.C., et al. </a:t>
            </a:r>
            <a:r>
              <a:rPr lang="en-US" sz="1200" kern="1200" dirty="0">
                <a:solidFill>
                  <a:schemeClr val="tx1"/>
                </a:solidFill>
                <a:effectLst/>
                <a:latin typeface="+mn-lt"/>
                <a:ea typeface="+mn-ea"/>
                <a:cs typeface="+mn-cs"/>
              </a:rPr>
              <a:t>(2016), </a:t>
            </a:r>
            <a:r>
              <a:rPr lang="en-US" sz="1200" i="1" kern="1200" dirty="0">
                <a:solidFill>
                  <a:schemeClr val="tx1"/>
                </a:solidFill>
                <a:effectLst/>
                <a:latin typeface="+mn-lt"/>
                <a:ea typeface="+mn-ea"/>
                <a:cs typeface="+mn-cs"/>
              </a:rPr>
              <a:t>Why invest, and what it will take to improve breastfeeding practices? Lancet,387(10017): p. 491-504.</a:t>
            </a:r>
            <a:endParaRPr lang="fr-CA"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65. WHO, </a:t>
            </a:r>
            <a:r>
              <a:rPr lang="en-US" sz="1200" i="1" kern="1200" dirty="0">
                <a:solidFill>
                  <a:schemeClr val="tx1"/>
                </a:solidFill>
                <a:effectLst/>
                <a:latin typeface="+mn-lt"/>
                <a:ea typeface="+mn-ea"/>
                <a:cs typeface="+mn-cs"/>
              </a:rPr>
              <a:t>Exclusive breastfeeding to reduce the risk of childhood overweight and obesity. Biological, </a:t>
            </a:r>
            <a:r>
              <a:rPr lang="en-US" sz="1200" i="1" kern="1200" dirty="0" err="1">
                <a:solidFill>
                  <a:schemeClr val="tx1"/>
                </a:solidFill>
                <a:effectLst/>
                <a:latin typeface="+mn-lt"/>
                <a:ea typeface="+mn-ea"/>
                <a:cs typeface="+mn-cs"/>
              </a:rPr>
              <a:t>behavioural</a:t>
            </a:r>
            <a:r>
              <a:rPr lang="en-US" sz="1200" i="1" kern="1200" dirty="0">
                <a:solidFill>
                  <a:schemeClr val="tx1"/>
                </a:solidFill>
                <a:effectLst/>
                <a:latin typeface="+mn-lt"/>
                <a:ea typeface="+mn-ea"/>
                <a:cs typeface="+mn-cs"/>
              </a:rPr>
              <a:t> and contextual rationale. 2014, Geneva: World Health Organization; (http://www.who.int/elena/titles/bbc/breastfeeding_childhood_obesity/en/, accessed 2 February 2017).</a:t>
            </a:r>
            <a:endParaRPr lang="fr-CA"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66. WHO, </a:t>
            </a:r>
            <a:r>
              <a:rPr lang="en-US" sz="1200" i="1" kern="1200" dirty="0">
                <a:solidFill>
                  <a:schemeClr val="tx1"/>
                </a:solidFill>
                <a:effectLst/>
                <a:latin typeface="+mn-lt"/>
                <a:ea typeface="+mn-ea"/>
                <a:cs typeface="+mn-cs"/>
              </a:rPr>
              <a:t>Exclusive breastfeeding http://www.who.int/elena/titles/exclusive_breastfeeding/en/, (accessed 2 February 2017).</a:t>
            </a:r>
          </a:p>
          <a:p>
            <a:endParaRPr lang="fr-CA" sz="1200" kern="1200" dirty="0">
              <a:solidFill>
                <a:schemeClr val="tx1"/>
              </a:solidFill>
              <a:effectLst/>
              <a:latin typeface="+mn-lt"/>
              <a:ea typeface="+mn-ea"/>
              <a:cs typeface="+mn-cs"/>
            </a:endParaRPr>
          </a:p>
          <a:p>
            <a:r>
              <a:rPr lang="en-CA" sz="1200" b="1" i="1" kern="1200" dirty="0">
                <a:solidFill>
                  <a:schemeClr val="tx1"/>
                </a:solidFill>
                <a:effectLst/>
                <a:latin typeface="+mn-lt"/>
                <a:ea typeface="+mn-ea"/>
                <a:cs typeface="+mn-cs"/>
              </a:rPr>
              <a:t>Point 7:  </a:t>
            </a:r>
            <a:endParaRPr lang="fr-CA"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19. WHO, </a:t>
            </a:r>
            <a:r>
              <a:rPr lang="en-US" sz="1200" i="1" kern="1200" dirty="0">
                <a:solidFill>
                  <a:schemeClr val="tx1"/>
                </a:solidFill>
                <a:effectLst/>
                <a:latin typeface="+mn-lt"/>
                <a:ea typeface="+mn-ea"/>
                <a:cs typeface="+mn-cs"/>
              </a:rPr>
              <a:t>Double-duty actions. Policy brief. 2017, Geneva: World Health Organization. https://apps.who.int/iris/bitstream/handle/10665/255414/WHO-NMH-NHD-17.2-eng.pdf?ua=1.</a:t>
            </a:r>
            <a:endParaRPr lang="fr-CA"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65. WHO, </a:t>
            </a:r>
            <a:r>
              <a:rPr lang="en-US" sz="1200" i="1" kern="1200" dirty="0">
                <a:solidFill>
                  <a:schemeClr val="tx1"/>
                </a:solidFill>
                <a:effectLst/>
                <a:latin typeface="+mn-lt"/>
                <a:ea typeface="+mn-ea"/>
                <a:cs typeface="+mn-cs"/>
              </a:rPr>
              <a:t>Exclusive breastfeeding to reduce the risk of childhood overweight and obesity. Biological, </a:t>
            </a:r>
            <a:r>
              <a:rPr lang="en-US" sz="1200" i="1" kern="1200" dirty="0" err="1">
                <a:solidFill>
                  <a:schemeClr val="tx1"/>
                </a:solidFill>
                <a:effectLst/>
                <a:latin typeface="+mn-lt"/>
                <a:ea typeface="+mn-ea"/>
                <a:cs typeface="+mn-cs"/>
              </a:rPr>
              <a:t>behavioural</a:t>
            </a:r>
            <a:r>
              <a:rPr lang="en-US" sz="1200" i="1" kern="1200" dirty="0">
                <a:solidFill>
                  <a:schemeClr val="tx1"/>
                </a:solidFill>
                <a:effectLst/>
                <a:latin typeface="+mn-lt"/>
                <a:ea typeface="+mn-ea"/>
                <a:cs typeface="+mn-cs"/>
              </a:rPr>
              <a:t> and contextual rationale. 2014, Geneva: World Health Organization; (http://www.who.int/elena/titles/bbc/breastfeeding_childhood_obesity/en/, accessed 2 February 2017).</a:t>
            </a:r>
          </a:p>
          <a:p>
            <a:endParaRPr lang="fr-CA" sz="1200" kern="1200" dirty="0">
              <a:solidFill>
                <a:schemeClr val="tx1"/>
              </a:solidFill>
              <a:effectLst/>
              <a:latin typeface="+mn-lt"/>
              <a:ea typeface="+mn-ea"/>
              <a:cs typeface="+mn-cs"/>
            </a:endParaRPr>
          </a:p>
          <a:p>
            <a:r>
              <a:rPr lang="fr-CA" sz="1200" b="1" kern="1200" dirty="0">
                <a:solidFill>
                  <a:schemeClr val="tx1"/>
                </a:solidFill>
                <a:effectLst/>
                <a:latin typeface="+mn-lt"/>
                <a:ea typeface="+mn-ea"/>
                <a:cs typeface="+mn-cs"/>
              </a:rPr>
              <a:t>Point 8:</a:t>
            </a:r>
            <a:endParaRPr lang="fr-CA" sz="1200" kern="1200" dirty="0">
              <a:solidFill>
                <a:schemeClr val="tx1"/>
              </a:solidFill>
              <a:effectLst/>
              <a:latin typeface="+mn-lt"/>
              <a:ea typeface="+mn-ea"/>
              <a:cs typeface="+mn-cs"/>
            </a:endParaRPr>
          </a:p>
          <a:p>
            <a:r>
              <a:rPr lang="fr-CA" sz="1200" kern="1200" dirty="0">
                <a:solidFill>
                  <a:schemeClr val="tx1"/>
                </a:solidFill>
                <a:effectLst/>
                <a:latin typeface="+mn-lt"/>
                <a:ea typeface="+mn-ea"/>
                <a:cs typeface="+mn-cs"/>
              </a:rPr>
              <a:t>62. OMS (2018), </a:t>
            </a:r>
            <a:r>
              <a:rPr lang="fr-CA" sz="1200" i="1" kern="1200" dirty="0">
                <a:solidFill>
                  <a:schemeClr val="tx1"/>
                </a:solidFill>
                <a:effectLst/>
                <a:latin typeface="+mn-lt"/>
                <a:ea typeface="+mn-ea"/>
                <a:cs typeface="+mn-cs"/>
              </a:rPr>
              <a:t>Alimentation du nourrisson et du jeune enfant. https://www.who.int/fr/news-room/fact-sheets/detail/infant-and-young-child-feeding (consulté 11-2019).</a:t>
            </a:r>
            <a:endParaRPr lang="fr-CA" sz="1200" kern="1200" dirty="0">
              <a:solidFill>
                <a:schemeClr val="tx1"/>
              </a:solidFill>
              <a:effectLst/>
              <a:latin typeface="+mn-lt"/>
              <a:ea typeface="+mn-ea"/>
              <a:cs typeface="+mn-cs"/>
            </a:endParaRPr>
          </a:p>
          <a:p>
            <a:r>
              <a:rPr lang="fr-CA" sz="1200" kern="1200" dirty="0">
                <a:solidFill>
                  <a:schemeClr val="tx1"/>
                </a:solidFill>
                <a:effectLst/>
                <a:latin typeface="+mn-lt"/>
                <a:ea typeface="+mn-ea"/>
                <a:cs typeface="+mn-cs"/>
              </a:rPr>
              <a:t>64. Rollins, N.C., et al. </a:t>
            </a:r>
            <a:r>
              <a:rPr lang="en-US" sz="1200" kern="1200" dirty="0">
                <a:solidFill>
                  <a:schemeClr val="tx1"/>
                </a:solidFill>
                <a:effectLst/>
                <a:latin typeface="+mn-lt"/>
                <a:ea typeface="+mn-ea"/>
                <a:cs typeface="+mn-cs"/>
              </a:rPr>
              <a:t>(2016), </a:t>
            </a:r>
            <a:r>
              <a:rPr lang="en-US" sz="1200" i="1" kern="1200" dirty="0">
                <a:solidFill>
                  <a:schemeClr val="tx1"/>
                </a:solidFill>
                <a:effectLst/>
                <a:latin typeface="+mn-lt"/>
                <a:ea typeface="+mn-ea"/>
                <a:cs typeface="+mn-cs"/>
              </a:rPr>
              <a:t>Why invest, and what it will take to improve breastfeeding practices? Lancet,</a:t>
            </a:r>
            <a:r>
              <a:rPr lang="en-US" sz="1200" b="1" i="1" kern="1200" dirty="0">
                <a:solidFill>
                  <a:schemeClr val="tx1"/>
                </a:solidFill>
                <a:effectLst/>
                <a:latin typeface="+mn-lt"/>
                <a:ea typeface="+mn-ea"/>
                <a:cs typeface="+mn-cs"/>
              </a:rPr>
              <a:t>387(10017): p. 491-504.</a:t>
            </a:r>
            <a:endParaRPr lang="fr-CA" sz="1200" kern="1200" dirty="0">
              <a:solidFill>
                <a:schemeClr val="tx1"/>
              </a:solidFill>
              <a:effectLst/>
              <a:latin typeface="+mn-lt"/>
              <a:ea typeface="+mn-ea"/>
              <a:cs typeface="+mn-cs"/>
            </a:endParaRPr>
          </a:p>
          <a:p>
            <a:r>
              <a:rPr lang="en-CA" sz="1200" kern="1200" dirty="0">
                <a:solidFill>
                  <a:schemeClr val="tx1"/>
                </a:solidFill>
                <a:effectLst/>
                <a:latin typeface="+mn-lt"/>
                <a:ea typeface="+mn-ea"/>
                <a:cs typeface="+mn-cs"/>
              </a:rPr>
              <a:t>67. </a:t>
            </a:r>
            <a:r>
              <a:rPr lang="en-CA" sz="1200" kern="1200" dirty="0" err="1">
                <a:solidFill>
                  <a:schemeClr val="tx1"/>
                </a:solidFill>
                <a:effectLst/>
                <a:latin typeface="+mn-lt"/>
                <a:ea typeface="+mn-ea"/>
                <a:cs typeface="+mn-cs"/>
              </a:rPr>
              <a:t>Victora</a:t>
            </a:r>
            <a:r>
              <a:rPr lang="en-CA" sz="1200" kern="1200" dirty="0">
                <a:solidFill>
                  <a:schemeClr val="tx1"/>
                </a:solidFill>
                <a:effectLst/>
                <a:latin typeface="+mn-lt"/>
                <a:ea typeface="+mn-ea"/>
                <a:cs typeface="+mn-cs"/>
              </a:rPr>
              <a:t>, C.G., et al. </a:t>
            </a:r>
            <a:r>
              <a:rPr lang="en-US" sz="1200" kern="1200" dirty="0">
                <a:solidFill>
                  <a:schemeClr val="tx1"/>
                </a:solidFill>
                <a:effectLst/>
                <a:latin typeface="+mn-lt"/>
                <a:ea typeface="+mn-ea"/>
                <a:cs typeface="+mn-cs"/>
              </a:rPr>
              <a:t>(2016), </a:t>
            </a:r>
            <a:r>
              <a:rPr lang="en-US" sz="1200" i="1" kern="1200" dirty="0">
                <a:solidFill>
                  <a:schemeClr val="tx1"/>
                </a:solidFill>
                <a:effectLst/>
                <a:latin typeface="+mn-lt"/>
                <a:ea typeface="+mn-ea"/>
                <a:cs typeface="+mn-cs"/>
              </a:rPr>
              <a:t>Breastfeeding in the 21st century: epidemiology, mechanisms, and lifelong effect. Lancet,</a:t>
            </a:r>
            <a:r>
              <a:rPr lang="en-US" sz="1200" b="1" i="1" kern="1200" dirty="0">
                <a:solidFill>
                  <a:schemeClr val="tx1"/>
                </a:solidFill>
                <a:effectLst/>
                <a:latin typeface="+mn-lt"/>
                <a:ea typeface="+mn-ea"/>
                <a:cs typeface="+mn-cs"/>
              </a:rPr>
              <a:t>387(10017): p. 475-90.</a:t>
            </a:r>
            <a:endParaRPr lang="fr-CA" sz="1200" kern="1200" dirty="0">
              <a:solidFill>
                <a:schemeClr val="tx1"/>
              </a:solidFill>
              <a:effectLst/>
              <a:latin typeface="+mn-lt"/>
              <a:ea typeface="+mn-ea"/>
              <a:cs typeface="+mn-cs"/>
            </a:endParaRPr>
          </a:p>
        </p:txBody>
      </p:sp>
      <p:sp>
        <p:nvSpPr>
          <p:cNvPr id="4" name="Espace réservé du numéro de diapositive 3"/>
          <p:cNvSpPr>
            <a:spLocks noGrp="1"/>
          </p:cNvSpPr>
          <p:nvPr>
            <p:ph type="sldNum" sz="quarter" idx="10"/>
          </p:nvPr>
        </p:nvSpPr>
        <p:spPr/>
        <p:txBody>
          <a:bodyPr/>
          <a:lstStyle/>
          <a:p>
            <a:fld id="{22264FC2-7BC2-4647-830C-E3B2C3A739DB}" type="slidenum">
              <a:rPr lang="fr-CA" smtClean="0"/>
              <a:t>39</a:t>
            </a:fld>
            <a:endParaRPr lang="fr-CA"/>
          </a:p>
        </p:txBody>
      </p:sp>
    </p:spTree>
    <p:extLst>
      <p:ext uri="{BB962C8B-B14F-4D97-AF65-F5344CB8AC3E}">
        <p14:creationId xmlns:p14="http://schemas.microsoft.com/office/powerpoint/2010/main" val="416851974"/>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en-US" sz="1200" kern="1200" dirty="0">
                <a:solidFill>
                  <a:schemeClr val="tx1"/>
                </a:solidFill>
                <a:effectLst/>
                <a:latin typeface="+mn-lt"/>
                <a:ea typeface="+mn-ea"/>
                <a:cs typeface="+mn-cs"/>
              </a:rPr>
              <a:t>Point 1 et 4: </a:t>
            </a:r>
            <a:endParaRPr lang="fr-CA"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68. Pena, M. and J. </a:t>
            </a:r>
            <a:r>
              <a:rPr lang="en-US" sz="1200" kern="1200" dirty="0" err="1">
                <a:solidFill>
                  <a:schemeClr val="tx1"/>
                </a:solidFill>
                <a:effectLst/>
                <a:latin typeface="+mn-lt"/>
                <a:ea typeface="+mn-ea"/>
                <a:cs typeface="+mn-cs"/>
              </a:rPr>
              <a:t>Bacallao</a:t>
            </a:r>
            <a:r>
              <a:rPr lang="en-US" sz="1200" kern="1200" dirty="0">
                <a:solidFill>
                  <a:schemeClr val="tx1"/>
                </a:solidFill>
                <a:effectLst/>
                <a:latin typeface="+mn-lt"/>
                <a:ea typeface="+mn-ea"/>
                <a:cs typeface="+mn-cs"/>
              </a:rPr>
              <a:t> (2002), </a:t>
            </a:r>
            <a:r>
              <a:rPr lang="en-US" sz="1200" i="1" kern="1200" dirty="0">
                <a:solidFill>
                  <a:schemeClr val="tx1"/>
                </a:solidFill>
                <a:effectLst/>
                <a:latin typeface="+mn-lt"/>
                <a:ea typeface="+mn-ea"/>
                <a:cs typeface="+mn-cs"/>
              </a:rPr>
              <a:t>Malnutrition and poverty. </a:t>
            </a:r>
            <a:r>
              <a:rPr lang="fr-CA" sz="1200" i="1" kern="1200" dirty="0" err="1">
                <a:solidFill>
                  <a:schemeClr val="tx1"/>
                </a:solidFill>
                <a:effectLst/>
                <a:latin typeface="+mn-lt"/>
                <a:ea typeface="+mn-ea"/>
                <a:cs typeface="+mn-cs"/>
              </a:rPr>
              <a:t>Annu</a:t>
            </a:r>
            <a:r>
              <a:rPr lang="fr-CA" sz="1200" i="1" kern="1200" dirty="0">
                <a:solidFill>
                  <a:schemeClr val="tx1"/>
                </a:solidFill>
                <a:effectLst/>
                <a:latin typeface="+mn-lt"/>
                <a:ea typeface="+mn-ea"/>
                <a:cs typeface="+mn-cs"/>
              </a:rPr>
              <a:t> </a:t>
            </a:r>
            <a:r>
              <a:rPr lang="fr-CA" sz="1200" i="1" kern="1200" dirty="0" err="1">
                <a:solidFill>
                  <a:schemeClr val="tx1"/>
                </a:solidFill>
                <a:effectLst/>
                <a:latin typeface="+mn-lt"/>
                <a:ea typeface="+mn-ea"/>
                <a:cs typeface="+mn-cs"/>
              </a:rPr>
              <a:t>Rev</a:t>
            </a:r>
            <a:r>
              <a:rPr lang="fr-CA" sz="1200" i="1" kern="1200" dirty="0">
                <a:solidFill>
                  <a:schemeClr val="tx1"/>
                </a:solidFill>
                <a:effectLst/>
                <a:latin typeface="+mn-lt"/>
                <a:ea typeface="+mn-ea"/>
                <a:cs typeface="+mn-cs"/>
              </a:rPr>
              <a:t> Nutr,</a:t>
            </a:r>
            <a:r>
              <a:rPr lang="fr-CA" sz="1200" b="1" i="1" kern="1200" dirty="0">
                <a:solidFill>
                  <a:schemeClr val="tx1"/>
                </a:solidFill>
                <a:effectLst/>
                <a:latin typeface="+mn-lt"/>
                <a:ea typeface="+mn-ea"/>
                <a:cs typeface="+mn-cs"/>
              </a:rPr>
              <a:t>22: p. 241-53.</a:t>
            </a:r>
            <a:endParaRPr lang="fr-CA" sz="1200" kern="1200" dirty="0">
              <a:solidFill>
                <a:schemeClr val="tx1"/>
              </a:solidFill>
              <a:effectLst/>
              <a:latin typeface="+mn-lt"/>
              <a:ea typeface="+mn-ea"/>
              <a:cs typeface="+mn-cs"/>
            </a:endParaRPr>
          </a:p>
          <a:p>
            <a:r>
              <a:rPr lang="fr-CA" sz="1200" kern="1200" dirty="0">
                <a:solidFill>
                  <a:schemeClr val="tx1"/>
                </a:solidFill>
                <a:effectLst/>
                <a:latin typeface="+mn-lt"/>
                <a:ea typeface="+mn-ea"/>
                <a:cs typeface="+mn-cs"/>
              </a:rPr>
              <a:t>69. Beatrice, N., et al. </a:t>
            </a:r>
            <a:r>
              <a:rPr lang="en-US" sz="1200" kern="1200" dirty="0">
                <a:solidFill>
                  <a:schemeClr val="tx1"/>
                </a:solidFill>
                <a:effectLst/>
                <a:latin typeface="+mn-lt"/>
                <a:ea typeface="+mn-ea"/>
                <a:cs typeface="+mn-cs"/>
              </a:rPr>
              <a:t>(2012), </a:t>
            </a:r>
            <a:r>
              <a:rPr lang="en-US" sz="1200" i="1" kern="1200" dirty="0">
                <a:solidFill>
                  <a:schemeClr val="tx1"/>
                </a:solidFill>
                <a:effectLst/>
                <a:latin typeface="+mn-lt"/>
                <a:ea typeface="+mn-ea"/>
                <a:cs typeface="+mn-cs"/>
              </a:rPr>
              <a:t>Longitudinal patterns of poverty and health in early childhood: exploring the influence of concurrent, previous, and cumulative poverty on child health outcomes. </a:t>
            </a:r>
            <a:r>
              <a:rPr lang="fr-CA" sz="1200" i="1" kern="1200" dirty="0">
                <a:solidFill>
                  <a:schemeClr val="tx1"/>
                </a:solidFill>
                <a:effectLst/>
                <a:latin typeface="+mn-lt"/>
                <a:ea typeface="+mn-ea"/>
                <a:cs typeface="+mn-cs"/>
              </a:rPr>
              <a:t>BMC Pediatr,</a:t>
            </a:r>
            <a:r>
              <a:rPr lang="fr-CA" sz="1200" b="1" i="1" kern="1200" dirty="0">
                <a:solidFill>
                  <a:schemeClr val="tx1"/>
                </a:solidFill>
                <a:effectLst/>
                <a:latin typeface="+mn-lt"/>
                <a:ea typeface="+mn-ea"/>
                <a:cs typeface="+mn-cs"/>
              </a:rPr>
              <a:t>12: p. 141.</a:t>
            </a:r>
            <a:endParaRPr lang="fr-CA" sz="1200" kern="1200" dirty="0">
              <a:solidFill>
                <a:schemeClr val="tx1"/>
              </a:solidFill>
              <a:effectLst/>
              <a:latin typeface="+mn-lt"/>
              <a:ea typeface="+mn-ea"/>
              <a:cs typeface="+mn-cs"/>
            </a:endParaRPr>
          </a:p>
          <a:p>
            <a:r>
              <a:rPr lang="fr-CA" sz="1200" kern="1200" dirty="0">
                <a:solidFill>
                  <a:schemeClr val="tx1"/>
                </a:solidFill>
                <a:effectLst/>
                <a:latin typeface="+mn-lt"/>
                <a:ea typeface="+mn-ea"/>
                <a:cs typeface="+mn-cs"/>
              </a:rPr>
              <a:t>70. Observatoire des tout-petits, </a:t>
            </a:r>
            <a:r>
              <a:rPr lang="fr-CA" sz="1200" i="1" kern="1200" dirty="0">
                <a:solidFill>
                  <a:schemeClr val="tx1"/>
                </a:solidFill>
                <a:effectLst/>
                <a:latin typeface="+mn-lt"/>
                <a:ea typeface="+mn-ea"/>
                <a:cs typeface="+mn-cs"/>
              </a:rPr>
              <a:t>Dans quels environnements grandissent les tout-petits québécois ? Portrait 2016. 2016, Montréal, Québec: Observatoire des tout-petits. https://tout-petits.org/media/1314/portrait_des_touts-petits-2016-observatoire-des-tout-petits-20161124.pdf.</a:t>
            </a:r>
            <a:endParaRPr lang="fr-CA" sz="1200" kern="1200" dirty="0">
              <a:solidFill>
                <a:schemeClr val="tx1"/>
              </a:solidFill>
              <a:effectLst/>
              <a:latin typeface="+mn-lt"/>
              <a:ea typeface="+mn-ea"/>
              <a:cs typeface="+mn-cs"/>
            </a:endParaRPr>
          </a:p>
          <a:p>
            <a:r>
              <a:rPr lang="fr-CA" sz="1200" kern="1200" dirty="0">
                <a:solidFill>
                  <a:schemeClr val="tx1"/>
                </a:solidFill>
                <a:effectLst/>
                <a:latin typeface="+mn-lt"/>
                <a:ea typeface="+mn-ea"/>
                <a:cs typeface="+mn-cs"/>
              </a:rPr>
              <a:t> </a:t>
            </a:r>
          </a:p>
          <a:p>
            <a:r>
              <a:rPr lang="en-CA" sz="1200" kern="1200" dirty="0">
                <a:solidFill>
                  <a:schemeClr val="tx1"/>
                </a:solidFill>
                <a:effectLst/>
                <a:latin typeface="+mn-lt"/>
                <a:ea typeface="+mn-ea"/>
                <a:cs typeface="+mn-cs"/>
              </a:rPr>
              <a:t>Point 2: </a:t>
            </a:r>
            <a:endParaRPr lang="fr-CA"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27. </a:t>
            </a:r>
            <a:r>
              <a:rPr lang="en-US" sz="1200" kern="1200" dirty="0" err="1">
                <a:solidFill>
                  <a:schemeClr val="tx1"/>
                </a:solidFill>
                <a:effectLst/>
                <a:latin typeface="+mn-lt"/>
                <a:ea typeface="+mn-ea"/>
                <a:cs typeface="+mn-cs"/>
              </a:rPr>
              <a:t>Delisle</a:t>
            </a:r>
            <a:r>
              <a:rPr lang="en-US" sz="1200" kern="1200" dirty="0">
                <a:solidFill>
                  <a:schemeClr val="tx1"/>
                </a:solidFill>
                <a:effectLst/>
                <a:latin typeface="+mn-lt"/>
                <a:ea typeface="+mn-ea"/>
                <a:cs typeface="+mn-cs"/>
              </a:rPr>
              <a:t>, H.F. (2008), </a:t>
            </a:r>
            <a:r>
              <a:rPr lang="en-US" sz="1200" i="1" kern="1200" dirty="0">
                <a:solidFill>
                  <a:schemeClr val="tx1"/>
                </a:solidFill>
                <a:effectLst/>
                <a:latin typeface="+mn-lt"/>
                <a:ea typeface="+mn-ea"/>
                <a:cs typeface="+mn-cs"/>
              </a:rPr>
              <a:t>Poverty: the double burden of malnutrition in mothers and the intergenerational impact. </a:t>
            </a:r>
            <a:r>
              <a:rPr lang="fr-CA" sz="1200" i="1" kern="1200" dirty="0">
                <a:solidFill>
                  <a:schemeClr val="tx1"/>
                </a:solidFill>
                <a:effectLst/>
                <a:latin typeface="+mn-lt"/>
                <a:ea typeface="+mn-ea"/>
                <a:cs typeface="+mn-cs"/>
              </a:rPr>
              <a:t>Ann N Y </a:t>
            </a:r>
            <a:r>
              <a:rPr lang="fr-CA" sz="1200" i="1" kern="1200" dirty="0" err="1">
                <a:solidFill>
                  <a:schemeClr val="tx1"/>
                </a:solidFill>
                <a:effectLst/>
                <a:latin typeface="+mn-lt"/>
                <a:ea typeface="+mn-ea"/>
                <a:cs typeface="+mn-cs"/>
              </a:rPr>
              <a:t>Acad</a:t>
            </a:r>
            <a:r>
              <a:rPr lang="fr-CA" sz="1200" i="1" kern="1200" dirty="0">
                <a:solidFill>
                  <a:schemeClr val="tx1"/>
                </a:solidFill>
                <a:effectLst/>
                <a:latin typeface="+mn-lt"/>
                <a:ea typeface="+mn-ea"/>
                <a:cs typeface="+mn-cs"/>
              </a:rPr>
              <a:t> Sci,</a:t>
            </a:r>
            <a:r>
              <a:rPr lang="fr-CA" sz="1200" b="1" i="1" kern="1200" dirty="0">
                <a:solidFill>
                  <a:schemeClr val="tx1"/>
                </a:solidFill>
                <a:effectLst/>
                <a:latin typeface="+mn-lt"/>
                <a:ea typeface="+mn-ea"/>
                <a:cs typeface="+mn-cs"/>
              </a:rPr>
              <a:t>1136: p. 172-84.</a:t>
            </a:r>
          </a:p>
          <a:p>
            <a:endParaRPr lang="fr-CA" sz="1200" kern="1200" dirty="0">
              <a:solidFill>
                <a:schemeClr val="tx1"/>
              </a:solidFill>
              <a:effectLst/>
              <a:latin typeface="+mn-lt"/>
              <a:ea typeface="+mn-ea"/>
              <a:cs typeface="+mn-cs"/>
            </a:endParaRPr>
          </a:p>
          <a:p>
            <a:r>
              <a:rPr lang="fr-CA" sz="1200" i="1" kern="1200" dirty="0">
                <a:solidFill>
                  <a:schemeClr val="tx1"/>
                </a:solidFill>
                <a:effectLst/>
                <a:latin typeface="+mn-lt"/>
                <a:ea typeface="+mn-ea"/>
                <a:cs typeface="+mn-cs"/>
              </a:rPr>
              <a:t>Point 3:</a:t>
            </a:r>
            <a:r>
              <a:rPr lang="fr-CA" sz="1200" b="1" i="1" kern="1200" dirty="0">
                <a:solidFill>
                  <a:schemeClr val="tx1"/>
                </a:solidFill>
                <a:effectLst/>
                <a:latin typeface="+mn-lt"/>
                <a:ea typeface="+mn-ea"/>
                <a:cs typeface="+mn-cs"/>
              </a:rPr>
              <a:t> </a:t>
            </a:r>
            <a:endParaRPr lang="fr-CA" sz="1200" kern="1200" dirty="0">
              <a:solidFill>
                <a:schemeClr val="tx1"/>
              </a:solidFill>
              <a:effectLst/>
              <a:latin typeface="+mn-lt"/>
              <a:ea typeface="+mn-ea"/>
              <a:cs typeface="+mn-cs"/>
            </a:endParaRPr>
          </a:p>
          <a:p>
            <a:r>
              <a:rPr lang="fr-CA" sz="1200" kern="1200" dirty="0">
                <a:solidFill>
                  <a:schemeClr val="tx1"/>
                </a:solidFill>
                <a:effectLst/>
                <a:latin typeface="+mn-lt"/>
                <a:ea typeface="+mn-ea"/>
                <a:cs typeface="+mn-cs"/>
              </a:rPr>
              <a:t>71. UNICEF </a:t>
            </a:r>
            <a:r>
              <a:rPr lang="fr-CA" sz="1200" i="1" kern="1200" dirty="0">
                <a:solidFill>
                  <a:schemeClr val="tx1"/>
                </a:solidFill>
                <a:effectLst/>
                <a:latin typeface="+mn-lt"/>
                <a:ea typeface="+mn-ea"/>
                <a:cs typeface="+mn-cs"/>
              </a:rPr>
              <a:t>Les visages de la malnutrition. https://www.unicef.org/french/nutrition/index_faces-of-malnutrition.html (consulté 11-2019).</a:t>
            </a:r>
            <a:endParaRPr lang="fr-CA"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1" i="1" kern="1200" dirty="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fr-CA" dirty="0"/>
          </a:p>
        </p:txBody>
      </p:sp>
      <p:sp>
        <p:nvSpPr>
          <p:cNvPr id="4" name="Espace réservé du numéro de diapositive 3"/>
          <p:cNvSpPr>
            <a:spLocks noGrp="1"/>
          </p:cNvSpPr>
          <p:nvPr>
            <p:ph type="sldNum" sz="quarter" idx="10"/>
          </p:nvPr>
        </p:nvSpPr>
        <p:spPr/>
        <p:txBody>
          <a:bodyPr/>
          <a:lstStyle/>
          <a:p>
            <a:fld id="{22264FC2-7BC2-4647-830C-E3B2C3A739DB}" type="slidenum">
              <a:rPr lang="fr-CA" smtClean="0"/>
              <a:t>40</a:t>
            </a:fld>
            <a:endParaRPr lang="fr-CA"/>
          </a:p>
        </p:txBody>
      </p:sp>
    </p:spTree>
    <p:extLst>
      <p:ext uri="{BB962C8B-B14F-4D97-AF65-F5344CB8AC3E}">
        <p14:creationId xmlns:p14="http://schemas.microsoft.com/office/powerpoint/2010/main" val="1383536875"/>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en-US" sz="1200" kern="1200" dirty="0">
                <a:solidFill>
                  <a:schemeClr val="tx1"/>
                </a:solidFill>
                <a:effectLst/>
                <a:latin typeface="+mn-lt"/>
                <a:ea typeface="+mn-ea"/>
                <a:cs typeface="+mn-cs"/>
              </a:rPr>
              <a:t>27. </a:t>
            </a:r>
            <a:r>
              <a:rPr lang="en-US" sz="1200" kern="1200" dirty="0" err="1">
                <a:solidFill>
                  <a:schemeClr val="tx1"/>
                </a:solidFill>
                <a:effectLst/>
                <a:latin typeface="+mn-lt"/>
                <a:ea typeface="+mn-ea"/>
                <a:cs typeface="+mn-cs"/>
              </a:rPr>
              <a:t>Delisle</a:t>
            </a:r>
            <a:r>
              <a:rPr lang="en-US" sz="1200" kern="1200" dirty="0">
                <a:solidFill>
                  <a:schemeClr val="tx1"/>
                </a:solidFill>
                <a:effectLst/>
                <a:latin typeface="+mn-lt"/>
                <a:ea typeface="+mn-ea"/>
                <a:cs typeface="+mn-cs"/>
              </a:rPr>
              <a:t>, H.F. (2008), </a:t>
            </a:r>
            <a:r>
              <a:rPr lang="en-US" sz="1200" i="1" kern="1200" dirty="0">
                <a:solidFill>
                  <a:schemeClr val="tx1"/>
                </a:solidFill>
                <a:effectLst/>
                <a:latin typeface="+mn-lt"/>
                <a:ea typeface="+mn-ea"/>
                <a:cs typeface="+mn-cs"/>
              </a:rPr>
              <a:t>Poverty: the double burden of malnutrition in mothers and the intergenerational impact. </a:t>
            </a:r>
            <a:r>
              <a:rPr lang="en-CA" sz="1200" i="1" kern="1200" dirty="0">
                <a:solidFill>
                  <a:schemeClr val="tx1"/>
                </a:solidFill>
                <a:effectLst/>
                <a:latin typeface="+mn-lt"/>
                <a:ea typeface="+mn-ea"/>
                <a:cs typeface="+mn-cs"/>
              </a:rPr>
              <a:t>Ann N Y </a:t>
            </a:r>
            <a:r>
              <a:rPr lang="en-CA" sz="1200" i="1" kern="1200" dirty="0" err="1">
                <a:solidFill>
                  <a:schemeClr val="tx1"/>
                </a:solidFill>
                <a:effectLst/>
                <a:latin typeface="+mn-lt"/>
                <a:ea typeface="+mn-ea"/>
                <a:cs typeface="+mn-cs"/>
              </a:rPr>
              <a:t>Acad</a:t>
            </a:r>
            <a:r>
              <a:rPr lang="en-CA" sz="1200" i="1" kern="1200" dirty="0">
                <a:solidFill>
                  <a:schemeClr val="tx1"/>
                </a:solidFill>
                <a:effectLst/>
                <a:latin typeface="+mn-lt"/>
                <a:ea typeface="+mn-ea"/>
                <a:cs typeface="+mn-cs"/>
              </a:rPr>
              <a:t> Sci,</a:t>
            </a:r>
            <a:r>
              <a:rPr lang="en-CA" sz="1200" b="1" i="1" kern="1200" dirty="0">
                <a:solidFill>
                  <a:schemeClr val="tx1"/>
                </a:solidFill>
                <a:effectLst/>
                <a:latin typeface="+mn-lt"/>
                <a:ea typeface="+mn-ea"/>
                <a:cs typeface="+mn-cs"/>
              </a:rPr>
              <a:t>1136: p. 172-84.</a:t>
            </a:r>
            <a:endParaRPr lang="fr-CA" sz="1200" kern="1200" dirty="0">
              <a:solidFill>
                <a:schemeClr val="tx1"/>
              </a:solidFill>
              <a:effectLst/>
              <a:latin typeface="+mn-lt"/>
              <a:ea typeface="+mn-ea"/>
              <a:cs typeface="+mn-cs"/>
            </a:endParaRPr>
          </a:p>
          <a:p>
            <a:endParaRPr lang="fr-CA" dirty="0"/>
          </a:p>
        </p:txBody>
      </p:sp>
      <p:sp>
        <p:nvSpPr>
          <p:cNvPr id="4" name="Espace réservé du numéro de diapositive 3"/>
          <p:cNvSpPr>
            <a:spLocks noGrp="1"/>
          </p:cNvSpPr>
          <p:nvPr>
            <p:ph type="sldNum" sz="quarter" idx="10"/>
          </p:nvPr>
        </p:nvSpPr>
        <p:spPr/>
        <p:txBody>
          <a:bodyPr/>
          <a:lstStyle/>
          <a:p>
            <a:fld id="{22264FC2-7BC2-4647-830C-E3B2C3A739DB}" type="slidenum">
              <a:rPr lang="fr-CA" smtClean="0"/>
              <a:t>41</a:t>
            </a:fld>
            <a:endParaRPr lang="fr-CA"/>
          </a:p>
        </p:txBody>
      </p:sp>
    </p:spTree>
    <p:extLst>
      <p:ext uri="{BB962C8B-B14F-4D97-AF65-F5344CB8AC3E}">
        <p14:creationId xmlns:p14="http://schemas.microsoft.com/office/powerpoint/2010/main" val="2943322008"/>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CA" sz="1200" kern="1200" dirty="0">
                <a:solidFill>
                  <a:schemeClr val="tx1"/>
                </a:solidFill>
                <a:effectLst/>
                <a:latin typeface="+mn-lt"/>
                <a:ea typeface="+mn-ea"/>
                <a:cs typeface="+mn-cs"/>
              </a:rPr>
              <a:t>Tous les autres points: </a:t>
            </a:r>
          </a:p>
          <a:p>
            <a:r>
              <a:rPr lang="fr-CA" sz="1200" kern="1200" dirty="0">
                <a:solidFill>
                  <a:schemeClr val="tx1"/>
                </a:solidFill>
                <a:effectLst/>
                <a:latin typeface="+mn-lt"/>
                <a:ea typeface="+mn-ea"/>
                <a:cs typeface="+mn-cs"/>
              </a:rPr>
              <a:t>30. FAO, et al., </a:t>
            </a:r>
            <a:r>
              <a:rPr lang="fr-CA" sz="1200" i="1" kern="1200" dirty="0">
                <a:solidFill>
                  <a:schemeClr val="tx1"/>
                </a:solidFill>
                <a:effectLst/>
                <a:latin typeface="+mn-lt"/>
                <a:ea typeface="+mn-ea"/>
                <a:cs typeface="+mn-cs"/>
              </a:rPr>
              <a:t>L’État de la sécurité alimentaire et de la nutrition dans le monde 2019. Se prémunir contre les ralentissements et les fléchissements économiques. 2019, Rome: FAO.</a:t>
            </a:r>
            <a:endParaRPr lang="fr-CA" sz="1200" kern="1200" dirty="0">
              <a:solidFill>
                <a:schemeClr val="tx1"/>
              </a:solidFill>
              <a:effectLst/>
              <a:latin typeface="+mn-lt"/>
              <a:ea typeface="+mn-ea"/>
              <a:cs typeface="+mn-cs"/>
            </a:endParaRPr>
          </a:p>
          <a:p>
            <a:endParaRPr lang="fr-CA" sz="1200" kern="1200" dirty="0">
              <a:solidFill>
                <a:schemeClr val="tx1"/>
              </a:solidFill>
              <a:effectLst/>
              <a:latin typeface="+mn-lt"/>
              <a:ea typeface="+mn-ea"/>
              <a:cs typeface="+mn-cs"/>
            </a:endParaRPr>
          </a:p>
          <a:p>
            <a:r>
              <a:rPr lang="fr-CA" sz="1200" kern="1200" dirty="0">
                <a:solidFill>
                  <a:schemeClr val="tx1"/>
                </a:solidFill>
                <a:effectLst/>
                <a:latin typeface="+mn-lt"/>
                <a:ea typeface="+mn-ea"/>
                <a:cs typeface="+mn-cs"/>
              </a:rPr>
              <a:t>Logement:  	</a:t>
            </a:r>
          </a:p>
          <a:p>
            <a:r>
              <a:rPr lang="fr-CA" sz="1200" kern="1200" dirty="0">
                <a:solidFill>
                  <a:schemeClr val="tx1"/>
                </a:solidFill>
                <a:effectLst/>
                <a:latin typeface="+mn-lt"/>
                <a:ea typeface="+mn-ea"/>
                <a:cs typeface="+mn-cs"/>
              </a:rPr>
              <a:t>72. </a:t>
            </a:r>
            <a:r>
              <a:rPr lang="fr-CA" sz="1200" kern="1200" dirty="0" err="1">
                <a:solidFill>
                  <a:schemeClr val="tx1"/>
                </a:solidFill>
                <a:effectLst/>
                <a:latin typeface="+mn-lt"/>
                <a:ea typeface="+mn-ea"/>
                <a:cs typeface="+mn-cs"/>
              </a:rPr>
              <a:t>Raynault</a:t>
            </a:r>
            <a:r>
              <a:rPr lang="fr-CA" sz="1200" kern="1200" dirty="0">
                <a:solidFill>
                  <a:schemeClr val="tx1"/>
                </a:solidFill>
                <a:effectLst/>
                <a:latin typeface="+mn-lt"/>
                <a:ea typeface="+mn-ea"/>
                <a:cs typeface="+mn-cs"/>
              </a:rPr>
              <a:t>, M.-F., S. Tessier, and F. Thérien, </a:t>
            </a:r>
            <a:r>
              <a:rPr lang="fr-CA" sz="1200" i="1" kern="1200" dirty="0">
                <a:solidFill>
                  <a:schemeClr val="tx1"/>
                </a:solidFill>
                <a:effectLst/>
                <a:latin typeface="+mn-lt"/>
                <a:ea typeface="+mn-ea"/>
                <a:cs typeface="+mn-cs"/>
              </a:rPr>
              <a:t>Pour des logements salubres et abordables. Rapport du directeur de santé publique de Montréal. 2015, Montréal: Direction régionale de santé publique CIUSSS du </a:t>
            </a:r>
            <a:r>
              <a:rPr lang="fr-CA" sz="1200" i="1" kern="1200" dirty="0" err="1">
                <a:solidFill>
                  <a:schemeClr val="tx1"/>
                </a:solidFill>
                <a:effectLst/>
                <a:latin typeface="+mn-lt"/>
                <a:ea typeface="+mn-ea"/>
                <a:cs typeface="+mn-cs"/>
              </a:rPr>
              <a:t>Centre-Sud-de-l’Île-de-Montréal</a:t>
            </a:r>
            <a:r>
              <a:rPr lang="fr-CA" sz="1200" i="1" kern="1200" dirty="0">
                <a:solidFill>
                  <a:schemeClr val="tx1"/>
                </a:solidFill>
                <a:effectLst/>
                <a:latin typeface="+mn-lt"/>
                <a:ea typeface="+mn-ea"/>
                <a:cs typeface="+mn-cs"/>
              </a:rPr>
              <a:t>.: </a:t>
            </a:r>
            <a:r>
              <a:rPr lang="fr-CA" sz="1200" u="sng" kern="1200" dirty="0">
                <a:solidFill>
                  <a:schemeClr val="tx1"/>
                </a:solidFill>
                <a:effectLst/>
                <a:latin typeface="+mn-lt"/>
                <a:ea typeface="+mn-ea"/>
                <a:cs typeface="+mn-cs"/>
                <a:hlinkClick r:id="rId3"/>
              </a:rPr>
              <a:t>http://www.centrelearoback.org/assets/PDF/04_activites/CLR-RapDir2015_Logement_FR.pdf</a:t>
            </a:r>
            <a:endParaRPr lang="fr-CA"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73. Kirkpatrick, S. and V. </a:t>
            </a:r>
            <a:r>
              <a:rPr lang="en-US" sz="1200" kern="1200" dirty="0" err="1">
                <a:solidFill>
                  <a:schemeClr val="tx1"/>
                </a:solidFill>
                <a:effectLst/>
                <a:latin typeface="+mn-lt"/>
                <a:ea typeface="+mn-ea"/>
                <a:cs typeface="+mn-cs"/>
              </a:rPr>
              <a:t>Tarasuk</a:t>
            </a:r>
            <a:r>
              <a:rPr lang="en-US" sz="1200" kern="1200" dirty="0">
                <a:solidFill>
                  <a:schemeClr val="tx1"/>
                </a:solidFill>
                <a:effectLst/>
                <a:latin typeface="+mn-lt"/>
                <a:ea typeface="+mn-ea"/>
                <a:cs typeface="+mn-cs"/>
              </a:rPr>
              <a:t> (2007), </a:t>
            </a:r>
            <a:r>
              <a:rPr lang="en-US" sz="1200" i="1" kern="1200" dirty="0">
                <a:solidFill>
                  <a:schemeClr val="tx1"/>
                </a:solidFill>
                <a:effectLst/>
                <a:latin typeface="+mn-lt"/>
                <a:ea typeface="+mn-ea"/>
                <a:cs typeface="+mn-cs"/>
              </a:rPr>
              <a:t>Adequacy of food spending is related to housing expenditures among lower-income Canadian households. </a:t>
            </a:r>
            <a:r>
              <a:rPr lang="en-CA" sz="1200" i="1" kern="1200" dirty="0">
                <a:solidFill>
                  <a:schemeClr val="tx1"/>
                </a:solidFill>
                <a:effectLst/>
                <a:latin typeface="+mn-lt"/>
                <a:ea typeface="+mn-ea"/>
                <a:cs typeface="+mn-cs"/>
              </a:rPr>
              <a:t>Public Health Nutrition,</a:t>
            </a:r>
            <a:r>
              <a:rPr lang="en-CA" sz="1200" b="1" i="1" kern="1200" dirty="0">
                <a:solidFill>
                  <a:schemeClr val="tx1"/>
                </a:solidFill>
                <a:effectLst/>
                <a:latin typeface="+mn-lt"/>
                <a:ea typeface="+mn-ea"/>
                <a:cs typeface="+mn-cs"/>
              </a:rPr>
              <a:t>10(12): p. 1464-1473.</a:t>
            </a:r>
            <a:endParaRPr lang="fr-CA" sz="1200" kern="1200" dirty="0">
              <a:solidFill>
                <a:schemeClr val="tx1"/>
              </a:solidFill>
              <a:effectLst/>
              <a:latin typeface="+mn-lt"/>
              <a:ea typeface="+mn-ea"/>
              <a:cs typeface="+mn-cs"/>
            </a:endParaRPr>
          </a:p>
          <a:p>
            <a:r>
              <a:rPr lang="en-CA" sz="1200" kern="1200" dirty="0">
                <a:solidFill>
                  <a:schemeClr val="tx1"/>
                </a:solidFill>
                <a:effectLst/>
                <a:latin typeface="+mn-lt"/>
                <a:ea typeface="+mn-ea"/>
                <a:cs typeface="+mn-cs"/>
              </a:rPr>
              <a:t>74. Thomson, H., M. </a:t>
            </a:r>
            <a:r>
              <a:rPr lang="en-CA" sz="1200" kern="1200" dirty="0" err="1">
                <a:solidFill>
                  <a:schemeClr val="tx1"/>
                </a:solidFill>
                <a:effectLst/>
                <a:latin typeface="+mn-lt"/>
                <a:ea typeface="+mn-ea"/>
                <a:cs typeface="+mn-cs"/>
              </a:rPr>
              <a:t>Petticrew</a:t>
            </a:r>
            <a:r>
              <a:rPr lang="en-CA" sz="1200" kern="1200" dirty="0">
                <a:solidFill>
                  <a:schemeClr val="tx1"/>
                </a:solidFill>
                <a:effectLst/>
                <a:latin typeface="+mn-lt"/>
                <a:ea typeface="+mn-ea"/>
                <a:cs typeface="+mn-cs"/>
              </a:rPr>
              <a:t>, and M. Douglas (2003), </a:t>
            </a:r>
            <a:r>
              <a:rPr lang="en-CA" sz="1200" i="1" kern="1200" dirty="0">
                <a:solidFill>
                  <a:schemeClr val="tx1"/>
                </a:solidFill>
                <a:effectLst/>
                <a:latin typeface="+mn-lt"/>
                <a:ea typeface="+mn-ea"/>
                <a:cs typeface="+mn-cs"/>
              </a:rPr>
              <a:t>Health impact assessment of housing improvements: incorporating research evidence. </a:t>
            </a:r>
            <a:r>
              <a:rPr lang="fr-CA" sz="1200" i="1" kern="1200" dirty="0">
                <a:solidFill>
                  <a:schemeClr val="tx1"/>
                </a:solidFill>
                <a:effectLst/>
                <a:latin typeface="+mn-lt"/>
                <a:ea typeface="+mn-ea"/>
                <a:cs typeface="+mn-cs"/>
              </a:rPr>
              <a:t>J </a:t>
            </a:r>
            <a:r>
              <a:rPr lang="fr-CA" sz="1200" i="1" kern="1200" dirty="0" err="1">
                <a:solidFill>
                  <a:schemeClr val="tx1"/>
                </a:solidFill>
                <a:effectLst/>
                <a:latin typeface="+mn-lt"/>
                <a:ea typeface="+mn-ea"/>
                <a:cs typeface="+mn-cs"/>
              </a:rPr>
              <a:t>Epidemiol</a:t>
            </a:r>
            <a:r>
              <a:rPr lang="fr-CA" sz="1200" i="1" kern="1200" dirty="0">
                <a:solidFill>
                  <a:schemeClr val="tx1"/>
                </a:solidFill>
                <a:effectLst/>
                <a:latin typeface="+mn-lt"/>
                <a:ea typeface="+mn-ea"/>
                <a:cs typeface="+mn-cs"/>
              </a:rPr>
              <a:t> </a:t>
            </a:r>
            <a:r>
              <a:rPr lang="fr-CA" sz="1200" i="1" kern="1200" dirty="0" err="1">
                <a:solidFill>
                  <a:schemeClr val="tx1"/>
                </a:solidFill>
                <a:effectLst/>
                <a:latin typeface="+mn-lt"/>
                <a:ea typeface="+mn-ea"/>
                <a:cs typeface="+mn-cs"/>
              </a:rPr>
              <a:t>Community</a:t>
            </a:r>
            <a:r>
              <a:rPr lang="fr-CA" sz="1200" i="1" kern="1200" dirty="0">
                <a:solidFill>
                  <a:schemeClr val="tx1"/>
                </a:solidFill>
                <a:effectLst/>
                <a:latin typeface="+mn-lt"/>
                <a:ea typeface="+mn-ea"/>
                <a:cs typeface="+mn-cs"/>
              </a:rPr>
              <a:t> Health,</a:t>
            </a:r>
            <a:r>
              <a:rPr lang="fr-CA" sz="1200" b="1" i="1" kern="1200" dirty="0">
                <a:solidFill>
                  <a:schemeClr val="tx1"/>
                </a:solidFill>
                <a:effectLst/>
                <a:latin typeface="+mn-lt"/>
                <a:ea typeface="+mn-ea"/>
                <a:cs typeface="+mn-cs"/>
              </a:rPr>
              <a:t>57(1): p. 11-6.</a:t>
            </a:r>
            <a:endParaRPr lang="fr-CA" sz="1200" kern="1200" dirty="0">
              <a:solidFill>
                <a:schemeClr val="tx1"/>
              </a:solidFill>
              <a:effectLst/>
              <a:latin typeface="+mn-lt"/>
              <a:ea typeface="+mn-ea"/>
              <a:cs typeface="+mn-cs"/>
            </a:endParaRPr>
          </a:p>
          <a:p>
            <a:endParaRPr lang="fr-CA" sz="1200" kern="1200" dirty="0">
              <a:solidFill>
                <a:schemeClr val="tx1"/>
              </a:solidFill>
              <a:effectLst/>
              <a:latin typeface="+mn-lt"/>
              <a:ea typeface="+mn-ea"/>
              <a:cs typeface="+mn-cs"/>
            </a:endParaRPr>
          </a:p>
          <a:p>
            <a:r>
              <a:rPr lang="fr-CA" sz="1200" kern="1200" dirty="0" err="1">
                <a:solidFill>
                  <a:schemeClr val="tx1"/>
                </a:solidFill>
                <a:effectLst/>
                <a:latin typeface="+mn-lt"/>
                <a:ea typeface="+mn-ea"/>
                <a:cs typeface="+mn-cs"/>
              </a:rPr>
              <a:t>Def</a:t>
            </a:r>
            <a:r>
              <a:rPr lang="fr-CA" sz="1200" kern="1200" dirty="0">
                <a:solidFill>
                  <a:schemeClr val="tx1"/>
                </a:solidFill>
                <a:effectLst/>
                <a:latin typeface="+mn-lt"/>
                <a:ea typeface="+mn-ea"/>
                <a:cs typeface="+mn-cs"/>
              </a:rPr>
              <a:t> : </a:t>
            </a:r>
          </a:p>
          <a:p>
            <a:r>
              <a:rPr lang="fr-CA" sz="1200" kern="1200" dirty="0">
                <a:solidFill>
                  <a:schemeClr val="tx1"/>
                </a:solidFill>
                <a:effectLst/>
                <a:latin typeface="+mn-lt"/>
                <a:ea typeface="+mn-ea"/>
                <a:cs typeface="+mn-cs"/>
              </a:rPr>
              <a:t>75. Institut national de santé publique du Québec (2011), </a:t>
            </a:r>
            <a:r>
              <a:rPr lang="fr-CA" sz="1200" i="1" kern="1200" dirty="0">
                <a:solidFill>
                  <a:schemeClr val="tx1"/>
                </a:solidFill>
                <a:effectLst/>
                <a:latin typeface="+mn-lt"/>
                <a:ea typeface="+mn-ea"/>
                <a:cs typeface="+mn-cs"/>
              </a:rPr>
              <a:t>Sécurité et insécurité alimentaire chez les Québécois : une analyse de la situation en lien avec leurs habitudes alimentaires </a:t>
            </a:r>
            <a:r>
              <a:rPr lang="fr-CA" sz="1200" kern="1200" dirty="0">
                <a:solidFill>
                  <a:schemeClr val="tx1"/>
                </a:solidFill>
                <a:effectLst/>
                <a:latin typeface="+mn-lt"/>
                <a:ea typeface="+mn-ea"/>
                <a:cs typeface="+mn-cs"/>
              </a:rPr>
              <a:t>Gouvernement du Québec, </a:t>
            </a:r>
            <a:r>
              <a:rPr lang="fr-CA" sz="1200" u="sng" kern="1200" dirty="0">
                <a:solidFill>
                  <a:schemeClr val="tx1"/>
                </a:solidFill>
                <a:effectLst/>
                <a:latin typeface="+mn-lt"/>
                <a:ea typeface="+mn-ea"/>
                <a:cs typeface="+mn-cs"/>
                <a:hlinkClick r:id="rId4"/>
              </a:rPr>
              <a:t>https://www.inspq.qc.ca/pdf/publications/1333_SecurtieAlimentQucAnalSituationHabAliment.pdf</a:t>
            </a:r>
            <a:r>
              <a:rPr lang="fr-CA" sz="1200" kern="1200" dirty="0">
                <a:solidFill>
                  <a:schemeClr val="tx1"/>
                </a:solidFill>
                <a:effectLst/>
                <a:latin typeface="+mn-lt"/>
                <a:ea typeface="+mn-ea"/>
                <a:cs typeface="+mn-cs"/>
              </a:rPr>
              <a:t>.</a:t>
            </a:r>
          </a:p>
          <a:p>
            <a:pPr marL="0" marR="0" indent="0" algn="l" defTabSz="914400" rtl="0" eaLnBrk="1" fontAlgn="auto" latinLnBrk="0" hangingPunct="1">
              <a:lnSpc>
                <a:spcPct val="100000"/>
              </a:lnSpc>
              <a:spcBef>
                <a:spcPts val="0"/>
              </a:spcBef>
              <a:spcAft>
                <a:spcPts val="0"/>
              </a:spcAft>
              <a:buClrTx/>
              <a:buSzTx/>
              <a:buFontTx/>
              <a:buNone/>
              <a:tabLst/>
              <a:defRPr/>
            </a:pPr>
            <a:endParaRPr lang="fr-CA" dirty="0"/>
          </a:p>
          <a:p>
            <a:endParaRPr lang="fr-CA" dirty="0"/>
          </a:p>
        </p:txBody>
      </p:sp>
      <p:sp>
        <p:nvSpPr>
          <p:cNvPr id="4" name="Espace réservé du numéro de diapositive 3"/>
          <p:cNvSpPr>
            <a:spLocks noGrp="1"/>
          </p:cNvSpPr>
          <p:nvPr>
            <p:ph type="sldNum" sz="quarter" idx="10"/>
          </p:nvPr>
        </p:nvSpPr>
        <p:spPr/>
        <p:txBody>
          <a:bodyPr/>
          <a:lstStyle/>
          <a:p>
            <a:fld id="{22264FC2-7BC2-4647-830C-E3B2C3A739DB}" type="slidenum">
              <a:rPr lang="fr-CA" smtClean="0"/>
              <a:t>42</a:t>
            </a:fld>
            <a:endParaRPr lang="fr-CA"/>
          </a:p>
        </p:txBody>
      </p:sp>
    </p:spTree>
    <p:extLst>
      <p:ext uri="{BB962C8B-B14F-4D97-AF65-F5344CB8AC3E}">
        <p14:creationId xmlns:p14="http://schemas.microsoft.com/office/powerpoint/2010/main" val="424576253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err="1">
                <a:solidFill>
                  <a:schemeClr val="tx1"/>
                </a:solidFill>
                <a:latin typeface="+mn-lt"/>
                <a:ea typeface="+mn-ea"/>
                <a:cs typeface="+mn-cs"/>
              </a:rPr>
              <a:t>Équation</a:t>
            </a:r>
            <a:r>
              <a:rPr lang="en-US" sz="1200" kern="1200" dirty="0">
                <a:solidFill>
                  <a:schemeClr val="tx1"/>
                </a:solidFill>
                <a:latin typeface="+mn-lt"/>
                <a:ea typeface="+mn-ea"/>
                <a:cs typeface="+mn-cs"/>
              </a:rPr>
              <a:t> 1000</a:t>
            </a:r>
            <a:r>
              <a:rPr lang="en-US" sz="1200" kern="1200" baseline="0" dirty="0">
                <a:solidFill>
                  <a:schemeClr val="tx1"/>
                </a:solidFill>
                <a:latin typeface="+mn-lt"/>
                <a:ea typeface="+mn-ea"/>
                <a:cs typeface="+mn-cs"/>
              </a:rPr>
              <a:t> </a:t>
            </a:r>
            <a:r>
              <a:rPr lang="en-US" sz="1200" kern="1200" baseline="0" dirty="0" err="1">
                <a:solidFill>
                  <a:schemeClr val="tx1"/>
                </a:solidFill>
                <a:latin typeface="+mn-lt"/>
                <a:ea typeface="+mn-ea"/>
                <a:cs typeface="+mn-cs"/>
              </a:rPr>
              <a:t>jrs</a:t>
            </a:r>
            <a:r>
              <a:rPr lang="en-US" sz="1200" kern="1200" baseline="0" dirty="0">
                <a:solidFill>
                  <a:schemeClr val="tx1"/>
                </a:solidFill>
                <a:latin typeface="+mn-lt"/>
                <a:ea typeface="+mn-ea"/>
                <a:cs typeface="+mn-cs"/>
              </a:rPr>
              <a: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baseline="0" dirty="0">
              <a:solidFill>
                <a:schemeClr val="tx1"/>
              </a:solidFill>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baseline="0" dirty="0">
                <a:solidFill>
                  <a:schemeClr val="tx1"/>
                </a:solidFill>
                <a:latin typeface="+mn-lt"/>
                <a:ea typeface="+mn-ea"/>
                <a:cs typeface="+mn-cs"/>
              </a:rPr>
              <a:t>1. </a:t>
            </a:r>
            <a:r>
              <a:rPr lang="en-US" sz="1200" kern="1200" dirty="0">
                <a:solidFill>
                  <a:schemeClr val="tx1"/>
                </a:solidFill>
                <a:latin typeface="+mn-lt"/>
                <a:ea typeface="+mn-ea"/>
                <a:cs typeface="+mn-cs"/>
              </a:rPr>
              <a:t>WHO (2017), </a:t>
            </a:r>
            <a:r>
              <a:rPr lang="en-US" sz="1200" i="1" kern="1200" dirty="0">
                <a:solidFill>
                  <a:schemeClr val="tx1"/>
                </a:solidFill>
                <a:latin typeface="+mn-lt"/>
                <a:ea typeface="+mn-ea"/>
                <a:cs typeface="+mn-cs"/>
              </a:rPr>
              <a:t>Women, newborns, children and adolescents: life‑saving momentum after a slow start. WHO, www.who.int/publications/10-year-review/en/.</a:t>
            </a:r>
          </a:p>
          <a:p>
            <a:pPr marL="0" marR="0" lvl="0" indent="0" algn="l" defTabSz="914400" rtl="0" eaLnBrk="1" fontAlgn="auto" latinLnBrk="0" hangingPunct="1">
              <a:lnSpc>
                <a:spcPct val="100000"/>
              </a:lnSpc>
              <a:spcBef>
                <a:spcPts val="0"/>
              </a:spcBef>
              <a:spcAft>
                <a:spcPts val="0"/>
              </a:spcAft>
              <a:buClrTx/>
              <a:buSzTx/>
              <a:buFontTx/>
              <a:buNone/>
              <a:tabLst/>
              <a:defRPr/>
            </a:pPr>
            <a:r>
              <a:rPr lang="fr-CA" sz="1200" kern="1200" dirty="0">
                <a:solidFill>
                  <a:schemeClr val="tx1"/>
                </a:solidFill>
                <a:effectLst/>
                <a:latin typeface="+mn-lt"/>
                <a:ea typeface="+mn-ea"/>
                <a:cs typeface="+mn-cs"/>
              </a:rPr>
              <a:t>2. Brochu M.D., et al. (2017) </a:t>
            </a:r>
            <a:r>
              <a:rPr lang="fr-CA" sz="1200" i="1" kern="1200" dirty="0">
                <a:solidFill>
                  <a:schemeClr val="tx1"/>
                </a:solidFill>
                <a:effectLst/>
                <a:latin typeface="+mn-lt"/>
                <a:ea typeface="+mn-ea"/>
                <a:cs typeface="+mn-cs"/>
              </a:rPr>
              <a:t>1000 jours pour savourer la vie, Cadre de référence. Fondation OLO, </a:t>
            </a:r>
            <a:r>
              <a:rPr lang="fr-CA" sz="1200" u="sng" kern="1200" dirty="0">
                <a:solidFill>
                  <a:schemeClr val="tx1"/>
                </a:solidFill>
                <a:effectLst/>
                <a:latin typeface="+mn-lt"/>
                <a:ea typeface="+mn-ea"/>
                <a:cs typeface="+mn-cs"/>
                <a:hlinkClick r:id="rId3"/>
              </a:rPr>
              <a:t>https://fondationolo.ca/wp-content/uploads/2017/08/fondation-olo-cadre-de-reference-2017.pdf</a:t>
            </a:r>
            <a:r>
              <a:rPr lang="fr-CA" sz="1200" kern="1200" dirty="0">
                <a:solidFill>
                  <a:schemeClr val="tx1"/>
                </a:solidFill>
                <a:effectLst/>
                <a:latin typeface="+mn-lt"/>
                <a:ea typeface="+mn-ea"/>
                <a:cs typeface="+mn-cs"/>
              </a:rPr>
              <a:t> (consulté 10-2019)</a:t>
            </a:r>
          </a:p>
          <a:p>
            <a:pPr marL="0" marR="0" lvl="0" indent="0" algn="l" defTabSz="914400" rtl="0" eaLnBrk="1" fontAlgn="auto" latinLnBrk="0" hangingPunct="1">
              <a:lnSpc>
                <a:spcPct val="100000"/>
              </a:lnSpc>
              <a:spcBef>
                <a:spcPts val="0"/>
              </a:spcBef>
              <a:spcAft>
                <a:spcPts val="0"/>
              </a:spcAft>
              <a:buClrTx/>
              <a:buSzTx/>
              <a:buFontTx/>
              <a:buNone/>
              <a:tabLst/>
              <a:defRPr/>
            </a:pPr>
            <a:endParaRPr lang="fr-CA" sz="1200" kern="1200" dirty="0">
              <a:solidFill>
                <a:schemeClr val="tx1"/>
              </a:solidFill>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fr-CA" sz="1200" kern="1200" dirty="0">
                <a:solidFill>
                  <a:schemeClr val="tx1"/>
                </a:solidFill>
                <a:latin typeface="+mn-lt"/>
                <a:ea typeface="+mn-ea"/>
                <a:cs typeface="+mn-cs"/>
              </a:rPr>
              <a:t>Texte: </a:t>
            </a:r>
          </a:p>
          <a:p>
            <a:pPr marL="0" marR="0" lvl="0" indent="0" algn="l" defTabSz="914400" rtl="0" eaLnBrk="1" fontAlgn="auto" latinLnBrk="0" hangingPunct="1">
              <a:lnSpc>
                <a:spcPct val="100000"/>
              </a:lnSpc>
              <a:spcBef>
                <a:spcPts val="0"/>
              </a:spcBef>
              <a:spcAft>
                <a:spcPts val="0"/>
              </a:spcAft>
              <a:buClrTx/>
              <a:buSzTx/>
              <a:buFontTx/>
              <a:buNone/>
              <a:tabLst/>
              <a:defRPr/>
            </a:pPr>
            <a:endParaRPr lang="fr-CA" sz="1200" kern="1200" dirty="0">
              <a:solidFill>
                <a:schemeClr val="tx1"/>
              </a:solidFill>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fr-CA" sz="1200" kern="1200" dirty="0">
                <a:solidFill>
                  <a:schemeClr val="tx1"/>
                </a:solidFill>
                <a:latin typeface="+mn-lt"/>
                <a:ea typeface="+mn-ea"/>
                <a:cs typeface="+mn-cs"/>
              </a:rPr>
              <a:t>3. Le Grand Forum </a:t>
            </a:r>
            <a:r>
              <a:rPr lang="fr-CA" sz="1200" kern="1200" dirty="0" err="1">
                <a:solidFill>
                  <a:schemeClr val="tx1"/>
                </a:solidFill>
                <a:latin typeface="+mn-lt"/>
                <a:ea typeface="+mn-ea"/>
                <a:cs typeface="+mn-cs"/>
              </a:rPr>
              <a:t>Blédina</a:t>
            </a:r>
            <a:r>
              <a:rPr lang="fr-CA" sz="1200" kern="1200" dirty="0">
                <a:solidFill>
                  <a:schemeClr val="tx1"/>
                </a:solidFill>
                <a:latin typeface="+mn-lt"/>
                <a:ea typeface="+mn-ea"/>
                <a:cs typeface="+mn-cs"/>
              </a:rPr>
              <a:t> (2014), </a:t>
            </a:r>
            <a:r>
              <a:rPr lang="fr-CA" sz="1200" i="1" kern="1200" dirty="0">
                <a:solidFill>
                  <a:schemeClr val="tx1"/>
                </a:solidFill>
                <a:latin typeface="+mn-lt"/>
                <a:ea typeface="+mn-ea"/>
                <a:cs typeface="+mn-cs"/>
              </a:rPr>
              <a:t>Manifeste pour les 1000 premiers jours de vie, une période clé dans les stratégies de prévention nutritionnelle. http://s3.amazonaws.com/danone-grandforum-prod/wp-content/uploads/2016/09/27115306/Manifeste-1000-premiers-jours.pdf.</a:t>
            </a:r>
          </a:p>
          <a:p>
            <a:endParaRPr lang="fr-CA" dirty="0"/>
          </a:p>
          <a:p>
            <a:pPr marL="0" marR="0" lvl="0" indent="0" algn="l" defTabSz="914400" rtl="0" eaLnBrk="1" fontAlgn="auto" latinLnBrk="0" hangingPunct="1">
              <a:lnSpc>
                <a:spcPct val="100000"/>
              </a:lnSpc>
              <a:spcBef>
                <a:spcPts val="0"/>
              </a:spcBef>
              <a:spcAft>
                <a:spcPts val="0"/>
              </a:spcAft>
              <a:buClrTx/>
              <a:buSzTx/>
              <a:buFontTx/>
              <a:buNone/>
              <a:tabLst/>
              <a:defRPr/>
            </a:pPr>
            <a:r>
              <a:rPr lang="fr-CA" sz="1200" i="1" kern="1200" dirty="0">
                <a:solidFill>
                  <a:schemeClr val="tx1"/>
                </a:solidFill>
                <a:latin typeface="+mn-lt"/>
                <a:ea typeface="+mn-ea"/>
                <a:cs typeface="+mn-cs"/>
              </a:rPr>
              <a:t>4. Épigénétique : Synthèse, in Dans: Tremblay RE, Boivin M, Peters </a:t>
            </a:r>
            <a:r>
              <a:rPr lang="fr-CA" sz="1200" i="1" kern="1200" dirty="0" err="1">
                <a:solidFill>
                  <a:schemeClr val="tx1"/>
                </a:solidFill>
                <a:latin typeface="+mn-lt"/>
                <a:ea typeface="+mn-ea"/>
                <a:cs typeface="+mn-cs"/>
              </a:rPr>
              <a:t>RDeV</a:t>
            </a:r>
            <a:r>
              <a:rPr lang="fr-CA" sz="1200" i="1" kern="1200" dirty="0">
                <a:solidFill>
                  <a:schemeClr val="tx1"/>
                </a:solidFill>
                <a:latin typeface="+mn-lt"/>
                <a:ea typeface="+mn-ea"/>
                <a:cs typeface="+mn-cs"/>
              </a:rPr>
              <a:t>, </a:t>
            </a:r>
            <a:r>
              <a:rPr lang="fr-CA" sz="1200" i="1" kern="1200" dirty="0" err="1">
                <a:solidFill>
                  <a:schemeClr val="tx1"/>
                </a:solidFill>
                <a:latin typeface="+mn-lt"/>
                <a:ea typeface="+mn-ea"/>
                <a:cs typeface="+mn-cs"/>
              </a:rPr>
              <a:t>eds</a:t>
            </a:r>
            <a:r>
              <a:rPr lang="fr-CA" sz="1200" i="1" kern="1200" dirty="0">
                <a:solidFill>
                  <a:schemeClr val="tx1"/>
                </a:solidFill>
                <a:latin typeface="+mn-lt"/>
                <a:ea typeface="+mn-ea"/>
                <a:cs typeface="+mn-cs"/>
              </a:rPr>
              <a:t>. </a:t>
            </a:r>
            <a:r>
              <a:rPr lang="fr-CA" sz="1200" i="1" kern="1200" dirty="0" err="1">
                <a:solidFill>
                  <a:schemeClr val="tx1"/>
                </a:solidFill>
                <a:latin typeface="+mn-lt"/>
                <a:ea typeface="+mn-ea"/>
                <a:cs typeface="+mn-cs"/>
              </a:rPr>
              <a:t>Sokolowski</a:t>
            </a:r>
            <a:r>
              <a:rPr lang="fr-CA" sz="1200" i="1" kern="1200" dirty="0">
                <a:solidFill>
                  <a:schemeClr val="tx1"/>
                </a:solidFill>
                <a:latin typeface="+mn-lt"/>
                <a:ea typeface="+mn-ea"/>
                <a:cs typeface="+mn-cs"/>
              </a:rPr>
              <a:t> MB, Boyce WT, </a:t>
            </a:r>
            <a:r>
              <a:rPr lang="fr-CA" sz="1200" i="1" kern="1200" dirty="0" err="1">
                <a:solidFill>
                  <a:schemeClr val="tx1"/>
                </a:solidFill>
                <a:latin typeface="+mn-lt"/>
                <a:ea typeface="+mn-ea"/>
                <a:cs typeface="+mn-cs"/>
              </a:rPr>
              <a:t>éds</a:t>
            </a:r>
            <a:r>
              <a:rPr lang="fr-CA" sz="1200" i="1" kern="1200" dirty="0">
                <a:solidFill>
                  <a:schemeClr val="tx1"/>
                </a:solidFill>
                <a:latin typeface="+mn-lt"/>
                <a:ea typeface="+mn-ea"/>
                <a:cs typeface="+mn-cs"/>
              </a:rPr>
              <a:t>. thème. Encyclopédie sur le développement des jeunes enfants [en ligne]. http://www.enfant-encyclopedie.com/epigenetique/synthese. Actualisé : Mai 2018. (consulté 10-2019)</a:t>
            </a:r>
          </a:p>
          <a:p>
            <a:endParaRPr lang="fr-CA" dirty="0"/>
          </a:p>
          <a:p>
            <a:endParaRPr lang="fr-CA" dirty="0"/>
          </a:p>
          <a:p>
            <a:endParaRPr lang="fr-CA" dirty="0"/>
          </a:p>
          <a:p>
            <a:endParaRPr lang="fr-CA" dirty="0"/>
          </a:p>
          <a:p>
            <a:endParaRPr lang="fr-CA" dirty="0"/>
          </a:p>
        </p:txBody>
      </p:sp>
      <p:sp>
        <p:nvSpPr>
          <p:cNvPr id="4" name="Espace réservé du numéro de diapositive 3"/>
          <p:cNvSpPr>
            <a:spLocks noGrp="1"/>
          </p:cNvSpPr>
          <p:nvPr>
            <p:ph type="sldNum" sz="quarter" idx="10"/>
          </p:nvPr>
        </p:nvSpPr>
        <p:spPr/>
        <p:txBody>
          <a:bodyPr/>
          <a:lstStyle/>
          <a:p>
            <a:fld id="{22264FC2-7BC2-4647-830C-E3B2C3A739DB}" type="slidenum">
              <a:rPr lang="fr-CA" smtClean="0"/>
              <a:t>7</a:t>
            </a:fld>
            <a:endParaRPr lang="fr-CA"/>
          </a:p>
        </p:txBody>
      </p:sp>
    </p:spTree>
    <p:extLst>
      <p:ext uri="{BB962C8B-B14F-4D97-AF65-F5344CB8AC3E}">
        <p14:creationId xmlns:p14="http://schemas.microsoft.com/office/powerpoint/2010/main" val="803607023"/>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CA" sz="1200" kern="1200" dirty="0">
                <a:solidFill>
                  <a:schemeClr val="tx1"/>
                </a:solidFill>
                <a:latin typeface="+mn-lt"/>
                <a:ea typeface="+mn-ea"/>
                <a:cs typeface="+mn-cs"/>
              </a:rPr>
              <a:t>30, FAO, et al., </a:t>
            </a:r>
            <a:r>
              <a:rPr lang="fr-CA" sz="1200" i="1" kern="1200" dirty="0">
                <a:solidFill>
                  <a:schemeClr val="tx1"/>
                </a:solidFill>
                <a:latin typeface="+mn-lt"/>
                <a:ea typeface="+mn-ea"/>
                <a:cs typeface="+mn-cs"/>
              </a:rPr>
              <a:t>L’État de la sécurité alimentaire et de la nutrition dans le monde 2019. Se prémunir contre les ralentissements et les fléchissements économiques. 2019, Rome: FAO.</a:t>
            </a:r>
          </a:p>
          <a:p>
            <a:endParaRPr lang="fr-CA" dirty="0"/>
          </a:p>
        </p:txBody>
      </p:sp>
      <p:sp>
        <p:nvSpPr>
          <p:cNvPr id="4" name="Espace réservé du numéro de diapositive 3"/>
          <p:cNvSpPr>
            <a:spLocks noGrp="1"/>
          </p:cNvSpPr>
          <p:nvPr>
            <p:ph type="sldNum" sz="quarter" idx="10"/>
          </p:nvPr>
        </p:nvSpPr>
        <p:spPr/>
        <p:txBody>
          <a:bodyPr/>
          <a:lstStyle/>
          <a:p>
            <a:fld id="{22264FC2-7BC2-4647-830C-E3B2C3A739DB}" type="slidenum">
              <a:rPr lang="fr-CA" smtClean="0"/>
              <a:t>43</a:t>
            </a:fld>
            <a:endParaRPr lang="fr-CA"/>
          </a:p>
        </p:txBody>
      </p:sp>
    </p:spTree>
    <p:extLst>
      <p:ext uri="{BB962C8B-B14F-4D97-AF65-F5344CB8AC3E}">
        <p14:creationId xmlns:p14="http://schemas.microsoft.com/office/powerpoint/2010/main" val="2630884919"/>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CA" sz="1200" kern="1200" dirty="0">
                <a:solidFill>
                  <a:schemeClr val="tx1"/>
                </a:solidFill>
                <a:effectLst/>
                <a:latin typeface="+mn-lt"/>
                <a:ea typeface="+mn-ea"/>
                <a:cs typeface="+mn-cs"/>
              </a:rPr>
              <a:t>30. FAO, et al., </a:t>
            </a:r>
            <a:r>
              <a:rPr lang="fr-CA" sz="1200" i="1" kern="1200" dirty="0">
                <a:solidFill>
                  <a:schemeClr val="tx1"/>
                </a:solidFill>
                <a:effectLst/>
                <a:latin typeface="+mn-lt"/>
                <a:ea typeface="+mn-ea"/>
                <a:cs typeface="+mn-cs"/>
              </a:rPr>
              <a:t>L’État de la sécurité alimentaire et de la nutrition dans le monde 2019. Se prémunir contre les ralentissements et les fléchissements économiques. 2019, Rome: FAO.</a:t>
            </a:r>
            <a:endParaRPr lang="fr-CA" sz="1200" kern="1200" dirty="0">
              <a:solidFill>
                <a:schemeClr val="tx1"/>
              </a:solidFill>
              <a:effectLst/>
              <a:latin typeface="+mn-lt"/>
              <a:ea typeface="+mn-ea"/>
              <a:cs typeface="+mn-cs"/>
            </a:endParaRPr>
          </a:p>
          <a:p>
            <a:r>
              <a:rPr lang="fr-CA" sz="1200" kern="1200" dirty="0">
                <a:solidFill>
                  <a:schemeClr val="tx1"/>
                </a:solidFill>
                <a:effectLst/>
                <a:latin typeface="+mn-lt"/>
                <a:ea typeface="+mn-ea"/>
                <a:cs typeface="+mn-cs"/>
              </a:rPr>
              <a:t>70. Observatoire des tout-petits, </a:t>
            </a:r>
            <a:r>
              <a:rPr lang="fr-CA" sz="1200" i="1" kern="1200" dirty="0">
                <a:solidFill>
                  <a:schemeClr val="tx1"/>
                </a:solidFill>
                <a:effectLst/>
                <a:latin typeface="+mn-lt"/>
                <a:ea typeface="+mn-ea"/>
                <a:cs typeface="+mn-cs"/>
              </a:rPr>
              <a:t>Dans quels environnements grandissent les tout-petits québécois ? Portrait 2016. 2016, Montréal, Québec: Observatoire des tout-petits. https://tout-petits.org/media/1314/portrait_des_touts-petits-2016-observatoire-des-tout-petits-20161124.pdf.</a:t>
            </a:r>
            <a:endParaRPr lang="fr-CA"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76. </a:t>
            </a:r>
            <a:r>
              <a:rPr lang="en-US" sz="1200" kern="1200" dirty="0" err="1">
                <a:solidFill>
                  <a:schemeClr val="tx1"/>
                </a:solidFill>
                <a:effectLst/>
                <a:latin typeface="+mn-lt"/>
                <a:ea typeface="+mn-ea"/>
                <a:cs typeface="+mn-cs"/>
              </a:rPr>
              <a:t>Ke</a:t>
            </a:r>
            <a:r>
              <a:rPr lang="en-US" sz="1200" kern="1200" dirty="0">
                <a:solidFill>
                  <a:schemeClr val="tx1"/>
                </a:solidFill>
                <a:effectLst/>
                <a:latin typeface="+mn-lt"/>
                <a:ea typeface="+mn-ea"/>
                <a:cs typeface="+mn-cs"/>
              </a:rPr>
              <a:t>, J. and E.L. Ford-Jones (2015), </a:t>
            </a:r>
            <a:r>
              <a:rPr lang="en-US" sz="1200" i="1" kern="1200" dirty="0">
                <a:solidFill>
                  <a:schemeClr val="tx1"/>
                </a:solidFill>
                <a:effectLst/>
                <a:latin typeface="+mn-lt"/>
                <a:ea typeface="+mn-ea"/>
                <a:cs typeface="+mn-cs"/>
              </a:rPr>
              <a:t>Food insecurity and hunger: A review of the effects on children's health and </a:t>
            </a:r>
            <a:r>
              <a:rPr lang="en-US" sz="1200" i="1" kern="1200" dirty="0" err="1">
                <a:solidFill>
                  <a:schemeClr val="tx1"/>
                </a:solidFill>
                <a:effectLst/>
                <a:latin typeface="+mn-lt"/>
                <a:ea typeface="+mn-ea"/>
                <a:cs typeface="+mn-cs"/>
              </a:rPr>
              <a:t>behaviour</a:t>
            </a:r>
            <a:r>
              <a:rPr lang="en-US" sz="1200" i="1" kern="1200" dirty="0">
                <a:solidFill>
                  <a:schemeClr val="tx1"/>
                </a:solidFill>
                <a:effectLst/>
                <a:latin typeface="+mn-lt"/>
                <a:ea typeface="+mn-ea"/>
                <a:cs typeface="+mn-cs"/>
              </a:rPr>
              <a:t>. </a:t>
            </a:r>
            <a:r>
              <a:rPr lang="en-US" sz="1200" i="1" kern="1200" dirty="0" err="1">
                <a:solidFill>
                  <a:schemeClr val="tx1"/>
                </a:solidFill>
                <a:effectLst/>
                <a:latin typeface="+mn-lt"/>
                <a:ea typeface="+mn-ea"/>
                <a:cs typeface="+mn-cs"/>
              </a:rPr>
              <a:t>Paediatr</a:t>
            </a:r>
            <a:r>
              <a:rPr lang="en-US" sz="1200" i="1" kern="1200" dirty="0">
                <a:solidFill>
                  <a:schemeClr val="tx1"/>
                </a:solidFill>
                <a:effectLst/>
                <a:latin typeface="+mn-lt"/>
                <a:ea typeface="+mn-ea"/>
                <a:cs typeface="+mn-cs"/>
              </a:rPr>
              <a:t> Child Health,</a:t>
            </a:r>
            <a:r>
              <a:rPr lang="en-US" sz="1200" b="1" i="1" kern="1200" dirty="0">
                <a:solidFill>
                  <a:schemeClr val="tx1"/>
                </a:solidFill>
                <a:effectLst/>
                <a:latin typeface="+mn-lt"/>
                <a:ea typeface="+mn-ea"/>
                <a:cs typeface="+mn-cs"/>
              </a:rPr>
              <a:t>20(2): p. 89-91.</a:t>
            </a:r>
            <a:endParaRPr lang="fr-CA"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77. Melchior, M., et al. (2012), </a:t>
            </a:r>
            <a:r>
              <a:rPr lang="en-US" sz="1200" i="1" kern="1200" dirty="0">
                <a:solidFill>
                  <a:schemeClr val="tx1"/>
                </a:solidFill>
                <a:effectLst/>
                <a:latin typeface="+mn-lt"/>
                <a:ea typeface="+mn-ea"/>
                <a:cs typeface="+mn-cs"/>
              </a:rPr>
              <a:t>Food insecurity and children's mental health: a prospective birth cohort study. </a:t>
            </a:r>
            <a:r>
              <a:rPr lang="en-US" sz="1200" i="1" kern="1200" dirty="0" err="1">
                <a:solidFill>
                  <a:schemeClr val="tx1"/>
                </a:solidFill>
                <a:effectLst/>
                <a:latin typeface="+mn-lt"/>
                <a:ea typeface="+mn-ea"/>
                <a:cs typeface="+mn-cs"/>
              </a:rPr>
              <a:t>PLoS</a:t>
            </a:r>
            <a:r>
              <a:rPr lang="en-US" sz="1200" i="1" kern="1200" dirty="0">
                <a:solidFill>
                  <a:schemeClr val="tx1"/>
                </a:solidFill>
                <a:effectLst/>
                <a:latin typeface="+mn-lt"/>
                <a:ea typeface="+mn-ea"/>
                <a:cs typeface="+mn-cs"/>
              </a:rPr>
              <a:t> One,</a:t>
            </a:r>
            <a:r>
              <a:rPr lang="en-US" sz="1200" b="1" i="1" kern="1200" dirty="0">
                <a:solidFill>
                  <a:schemeClr val="tx1"/>
                </a:solidFill>
                <a:effectLst/>
                <a:latin typeface="+mn-lt"/>
                <a:ea typeface="+mn-ea"/>
                <a:cs typeface="+mn-cs"/>
              </a:rPr>
              <a:t>7(12): p. e52615.</a:t>
            </a:r>
            <a:endParaRPr lang="fr-CA"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78. </a:t>
            </a:r>
            <a:r>
              <a:rPr lang="en-US" sz="1200" kern="1200" dirty="0" err="1">
                <a:solidFill>
                  <a:schemeClr val="tx1"/>
                </a:solidFill>
                <a:effectLst/>
                <a:latin typeface="+mn-lt"/>
                <a:ea typeface="+mn-ea"/>
                <a:cs typeface="+mn-cs"/>
              </a:rPr>
              <a:t>Slopen</a:t>
            </a:r>
            <a:r>
              <a:rPr lang="en-US" sz="1200" kern="1200" dirty="0">
                <a:solidFill>
                  <a:schemeClr val="tx1"/>
                </a:solidFill>
                <a:effectLst/>
                <a:latin typeface="+mn-lt"/>
                <a:ea typeface="+mn-ea"/>
                <a:cs typeface="+mn-cs"/>
              </a:rPr>
              <a:t>, N., et al. (2010), </a:t>
            </a:r>
            <a:r>
              <a:rPr lang="en-US" sz="1200" i="1" kern="1200" dirty="0">
                <a:solidFill>
                  <a:schemeClr val="tx1"/>
                </a:solidFill>
                <a:effectLst/>
                <a:latin typeface="+mn-lt"/>
                <a:ea typeface="+mn-ea"/>
                <a:cs typeface="+mn-cs"/>
              </a:rPr>
              <a:t>Poverty, food insecurity, and the behavior for childhood internalizing and externalizing disorders. J Am </a:t>
            </a:r>
            <a:r>
              <a:rPr lang="en-US" sz="1200" i="1" kern="1200" dirty="0" err="1">
                <a:solidFill>
                  <a:schemeClr val="tx1"/>
                </a:solidFill>
                <a:effectLst/>
                <a:latin typeface="+mn-lt"/>
                <a:ea typeface="+mn-ea"/>
                <a:cs typeface="+mn-cs"/>
              </a:rPr>
              <a:t>Acad</a:t>
            </a:r>
            <a:r>
              <a:rPr lang="en-US" sz="1200" i="1" kern="1200" dirty="0">
                <a:solidFill>
                  <a:schemeClr val="tx1"/>
                </a:solidFill>
                <a:effectLst/>
                <a:latin typeface="+mn-lt"/>
                <a:ea typeface="+mn-ea"/>
                <a:cs typeface="+mn-cs"/>
              </a:rPr>
              <a:t> Child </a:t>
            </a:r>
            <a:r>
              <a:rPr lang="en-US" sz="1200" i="1" kern="1200" dirty="0" err="1">
                <a:solidFill>
                  <a:schemeClr val="tx1"/>
                </a:solidFill>
                <a:effectLst/>
                <a:latin typeface="+mn-lt"/>
                <a:ea typeface="+mn-ea"/>
                <a:cs typeface="+mn-cs"/>
              </a:rPr>
              <a:t>Adolesc</a:t>
            </a:r>
            <a:r>
              <a:rPr lang="en-US" sz="1200" i="1" kern="1200" dirty="0">
                <a:solidFill>
                  <a:schemeClr val="tx1"/>
                </a:solidFill>
                <a:effectLst/>
                <a:latin typeface="+mn-lt"/>
                <a:ea typeface="+mn-ea"/>
                <a:cs typeface="+mn-cs"/>
              </a:rPr>
              <a:t> Psychiatry,</a:t>
            </a:r>
            <a:r>
              <a:rPr lang="en-US" sz="1200" b="1" i="1" kern="1200" dirty="0">
                <a:solidFill>
                  <a:schemeClr val="tx1"/>
                </a:solidFill>
                <a:effectLst/>
                <a:latin typeface="+mn-lt"/>
                <a:ea typeface="+mn-ea"/>
                <a:cs typeface="+mn-cs"/>
              </a:rPr>
              <a:t>49(5): p. 444-52.</a:t>
            </a:r>
            <a:endParaRPr lang="fr-CA"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79. </a:t>
            </a:r>
            <a:r>
              <a:rPr lang="en-CA" sz="1200" kern="1200" dirty="0">
                <a:solidFill>
                  <a:schemeClr val="tx1"/>
                </a:solidFill>
                <a:effectLst/>
                <a:latin typeface="+mn-lt"/>
                <a:ea typeface="+mn-ea"/>
                <a:cs typeface="+mn-cs"/>
              </a:rPr>
              <a:t>National Research Council and Institute of Medicine, Research Opportunities Concerning the Causes and Consequences of Child Food Insecurity and Hunger: Workshop Summary, ed. N. </a:t>
            </a:r>
            <a:r>
              <a:rPr lang="en-CA" sz="1200" kern="1200" dirty="0" err="1">
                <a:solidFill>
                  <a:schemeClr val="tx1"/>
                </a:solidFill>
                <a:effectLst/>
                <a:latin typeface="+mn-lt"/>
                <a:ea typeface="+mn-ea"/>
                <a:cs typeface="+mn-cs"/>
              </a:rPr>
              <a:t>Kirkendall</a:t>
            </a:r>
            <a:r>
              <a:rPr lang="en-CA" sz="1200" kern="1200" dirty="0">
                <a:solidFill>
                  <a:schemeClr val="tx1"/>
                </a:solidFill>
                <a:effectLst/>
                <a:latin typeface="+mn-lt"/>
                <a:ea typeface="+mn-ea"/>
                <a:cs typeface="+mn-cs"/>
              </a:rPr>
              <a:t>, C. House, and C.F. </a:t>
            </a:r>
            <a:r>
              <a:rPr lang="en-CA" sz="1200" kern="1200" dirty="0" err="1">
                <a:solidFill>
                  <a:schemeClr val="tx1"/>
                </a:solidFill>
                <a:effectLst/>
                <a:latin typeface="+mn-lt"/>
                <a:ea typeface="+mn-ea"/>
                <a:cs typeface="+mn-cs"/>
              </a:rPr>
              <a:t>Citro</a:t>
            </a:r>
            <a:r>
              <a:rPr lang="en-CA" sz="1200" kern="1200" dirty="0">
                <a:solidFill>
                  <a:schemeClr val="tx1"/>
                </a:solidFill>
                <a:effectLst/>
                <a:latin typeface="+mn-lt"/>
                <a:ea typeface="+mn-ea"/>
                <a:cs typeface="+mn-cs"/>
              </a:rPr>
              <a:t>. 2013, Washington, DC: The National Academies Press. </a:t>
            </a:r>
            <a:r>
              <a:rPr lang="fr-CA" sz="1200" kern="1200" dirty="0">
                <a:solidFill>
                  <a:schemeClr val="tx1"/>
                </a:solidFill>
                <a:effectLst/>
                <a:latin typeface="+mn-lt"/>
                <a:ea typeface="+mn-ea"/>
                <a:cs typeface="+mn-cs"/>
              </a:rPr>
              <a:t>208.</a:t>
            </a:r>
          </a:p>
          <a:p>
            <a:endParaRPr lang="fr-CA" sz="1200" kern="1200" dirty="0">
              <a:solidFill>
                <a:schemeClr val="tx1"/>
              </a:solidFill>
              <a:effectLst/>
              <a:latin typeface="+mn-lt"/>
              <a:ea typeface="+mn-ea"/>
              <a:cs typeface="+mn-cs"/>
            </a:endParaRPr>
          </a:p>
          <a:p>
            <a:r>
              <a:rPr lang="en-US" sz="1200" b="1" i="1" kern="1200" dirty="0">
                <a:solidFill>
                  <a:schemeClr val="tx1"/>
                </a:solidFill>
                <a:effectLst/>
                <a:latin typeface="+mn-lt"/>
                <a:ea typeface="+mn-ea"/>
                <a:cs typeface="+mn-cs"/>
              </a:rPr>
              <a:t>Point 2: </a:t>
            </a:r>
            <a:endParaRPr lang="fr-CA"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27. </a:t>
            </a:r>
            <a:r>
              <a:rPr lang="en-US" sz="1200" kern="1200" dirty="0" err="1">
                <a:solidFill>
                  <a:schemeClr val="tx1"/>
                </a:solidFill>
                <a:effectLst/>
                <a:latin typeface="+mn-lt"/>
                <a:ea typeface="+mn-ea"/>
                <a:cs typeface="+mn-cs"/>
              </a:rPr>
              <a:t>Delisle</a:t>
            </a:r>
            <a:r>
              <a:rPr lang="en-US" sz="1200" kern="1200" dirty="0">
                <a:solidFill>
                  <a:schemeClr val="tx1"/>
                </a:solidFill>
                <a:effectLst/>
                <a:latin typeface="+mn-lt"/>
                <a:ea typeface="+mn-ea"/>
                <a:cs typeface="+mn-cs"/>
              </a:rPr>
              <a:t>, H.F. (2008), </a:t>
            </a:r>
            <a:r>
              <a:rPr lang="en-US" sz="1200" i="1" kern="1200" dirty="0">
                <a:solidFill>
                  <a:schemeClr val="tx1"/>
                </a:solidFill>
                <a:effectLst/>
                <a:latin typeface="+mn-lt"/>
                <a:ea typeface="+mn-ea"/>
                <a:cs typeface="+mn-cs"/>
              </a:rPr>
              <a:t>Poverty: the double burden of malnutrition in mothers and the intergenerational impact. Ann N Y </a:t>
            </a:r>
            <a:r>
              <a:rPr lang="en-US" sz="1200" i="1" kern="1200" dirty="0" err="1">
                <a:solidFill>
                  <a:schemeClr val="tx1"/>
                </a:solidFill>
                <a:effectLst/>
                <a:latin typeface="+mn-lt"/>
                <a:ea typeface="+mn-ea"/>
                <a:cs typeface="+mn-cs"/>
              </a:rPr>
              <a:t>Acad</a:t>
            </a:r>
            <a:r>
              <a:rPr lang="en-US" sz="1200" i="1" kern="1200" dirty="0">
                <a:solidFill>
                  <a:schemeClr val="tx1"/>
                </a:solidFill>
                <a:effectLst/>
                <a:latin typeface="+mn-lt"/>
                <a:ea typeface="+mn-ea"/>
                <a:cs typeface="+mn-cs"/>
              </a:rPr>
              <a:t> Sci,</a:t>
            </a:r>
            <a:r>
              <a:rPr lang="en-US" sz="1200" b="1" i="1" kern="1200" dirty="0">
                <a:solidFill>
                  <a:schemeClr val="tx1"/>
                </a:solidFill>
                <a:effectLst/>
                <a:latin typeface="+mn-lt"/>
                <a:ea typeface="+mn-ea"/>
                <a:cs typeface="+mn-cs"/>
              </a:rPr>
              <a:t>1136: p. 172-84.</a:t>
            </a:r>
            <a:endParaRPr lang="fr-CA"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1" i="1" kern="1200" dirty="0">
              <a:solidFill>
                <a:schemeClr val="tx1"/>
              </a:solidFill>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1" i="1" kern="1200" dirty="0">
              <a:solidFill>
                <a:schemeClr val="tx1"/>
              </a:solidFill>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fr-CA" dirty="0"/>
          </a:p>
          <a:p>
            <a:pPr marL="0" marR="0" indent="0" algn="l" defTabSz="914400" rtl="0" eaLnBrk="1" fontAlgn="auto" latinLnBrk="0" hangingPunct="1">
              <a:lnSpc>
                <a:spcPct val="100000"/>
              </a:lnSpc>
              <a:spcBef>
                <a:spcPts val="0"/>
              </a:spcBef>
              <a:spcAft>
                <a:spcPts val="0"/>
              </a:spcAft>
              <a:buClrTx/>
              <a:buSzTx/>
              <a:buFontTx/>
              <a:buNone/>
              <a:tabLst/>
              <a:defRPr/>
            </a:pPr>
            <a:endParaRPr lang="fr-CA" dirty="0"/>
          </a:p>
        </p:txBody>
      </p:sp>
      <p:sp>
        <p:nvSpPr>
          <p:cNvPr id="4" name="Espace réservé du numéro de diapositive 3"/>
          <p:cNvSpPr>
            <a:spLocks noGrp="1"/>
          </p:cNvSpPr>
          <p:nvPr>
            <p:ph type="sldNum" sz="quarter" idx="10"/>
          </p:nvPr>
        </p:nvSpPr>
        <p:spPr/>
        <p:txBody>
          <a:bodyPr/>
          <a:lstStyle/>
          <a:p>
            <a:fld id="{22264FC2-7BC2-4647-830C-E3B2C3A739DB}" type="slidenum">
              <a:rPr lang="fr-CA" smtClean="0"/>
              <a:t>44</a:t>
            </a:fld>
            <a:endParaRPr lang="fr-CA"/>
          </a:p>
        </p:txBody>
      </p:sp>
    </p:spTree>
    <p:extLst>
      <p:ext uri="{BB962C8B-B14F-4D97-AF65-F5344CB8AC3E}">
        <p14:creationId xmlns:p14="http://schemas.microsoft.com/office/powerpoint/2010/main" val="3893932836"/>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CA" sz="1200" kern="1200" dirty="0">
                <a:solidFill>
                  <a:schemeClr val="tx1"/>
                </a:solidFill>
                <a:effectLst/>
                <a:latin typeface="+mn-lt"/>
                <a:ea typeface="+mn-ea"/>
                <a:cs typeface="+mn-cs"/>
              </a:rPr>
              <a:t>Point 1: </a:t>
            </a:r>
          </a:p>
          <a:p>
            <a:r>
              <a:rPr lang="fr-CA" sz="1200" kern="1200" dirty="0">
                <a:solidFill>
                  <a:schemeClr val="tx1"/>
                </a:solidFill>
                <a:effectLst/>
                <a:latin typeface="+mn-lt"/>
                <a:ea typeface="+mn-ea"/>
                <a:cs typeface="+mn-cs"/>
              </a:rPr>
              <a:t>80. UNESCO, </a:t>
            </a:r>
            <a:r>
              <a:rPr lang="fr-CA" sz="1200" i="1" kern="1200" dirty="0">
                <a:solidFill>
                  <a:schemeClr val="tx1"/>
                </a:solidFill>
                <a:effectLst/>
                <a:latin typeface="+mn-lt"/>
                <a:ea typeface="+mn-ea"/>
                <a:cs typeface="+mn-cs"/>
              </a:rPr>
              <a:t>Éducation des filles et des femmes - statistiques. http://www.unesco.org/new/fr/unesco/events/prizes-and-celebrations/celebrations/international-days/international-womens-day-2014/women-ed-facts-and-figure/ (consulté 11-2019).</a:t>
            </a:r>
            <a:endParaRPr lang="fr-CA" sz="1200" kern="1200" dirty="0">
              <a:solidFill>
                <a:schemeClr val="tx1"/>
              </a:solidFill>
              <a:effectLst/>
              <a:latin typeface="+mn-lt"/>
              <a:ea typeface="+mn-ea"/>
              <a:cs typeface="+mn-cs"/>
            </a:endParaRPr>
          </a:p>
          <a:p>
            <a:endParaRPr lang="fr-CA" sz="1200" kern="1200" dirty="0">
              <a:solidFill>
                <a:schemeClr val="tx1"/>
              </a:solidFill>
              <a:effectLst/>
              <a:latin typeface="+mn-lt"/>
              <a:ea typeface="+mn-ea"/>
              <a:cs typeface="+mn-cs"/>
            </a:endParaRPr>
          </a:p>
          <a:p>
            <a:r>
              <a:rPr lang="fr-CA" sz="1200" kern="1200" dirty="0">
                <a:solidFill>
                  <a:schemeClr val="tx1"/>
                </a:solidFill>
                <a:effectLst/>
                <a:latin typeface="+mn-lt"/>
                <a:ea typeface="+mn-ea"/>
                <a:cs typeface="+mn-cs"/>
              </a:rPr>
              <a:t>Point 2:  </a:t>
            </a:r>
          </a:p>
          <a:p>
            <a:r>
              <a:rPr lang="fr-CA" sz="1200" kern="1200" dirty="0">
                <a:solidFill>
                  <a:schemeClr val="tx1"/>
                </a:solidFill>
                <a:effectLst/>
                <a:latin typeface="+mn-lt"/>
                <a:ea typeface="+mn-ea"/>
                <a:cs typeface="+mn-cs"/>
              </a:rPr>
              <a:t>81. </a:t>
            </a:r>
            <a:r>
              <a:rPr lang="fr-CA" sz="1200" kern="1200" dirty="0" err="1">
                <a:solidFill>
                  <a:schemeClr val="tx1"/>
                </a:solidFill>
                <a:effectLst/>
                <a:latin typeface="+mn-lt"/>
                <a:ea typeface="+mn-ea"/>
                <a:cs typeface="+mn-cs"/>
              </a:rPr>
              <a:t>Gea</a:t>
            </a:r>
            <a:r>
              <a:rPr lang="fr-CA" sz="1200" kern="1200" dirty="0">
                <a:solidFill>
                  <a:schemeClr val="tx1"/>
                </a:solidFill>
                <a:effectLst/>
                <a:latin typeface="+mn-lt"/>
                <a:ea typeface="+mn-ea"/>
                <a:cs typeface="+mn-cs"/>
              </a:rPr>
              <a:t>-Horta, T., et al. </a:t>
            </a:r>
            <a:r>
              <a:rPr lang="en-US" sz="1200" kern="1200" dirty="0">
                <a:solidFill>
                  <a:schemeClr val="tx1"/>
                </a:solidFill>
                <a:effectLst/>
                <a:latin typeface="+mn-lt"/>
                <a:ea typeface="+mn-ea"/>
                <a:cs typeface="+mn-cs"/>
              </a:rPr>
              <a:t>(2016), </a:t>
            </a:r>
            <a:r>
              <a:rPr lang="en-US" sz="1200" i="1" kern="1200" dirty="0">
                <a:solidFill>
                  <a:schemeClr val="tx1"/>
                </a:solidFill>
                <a:effectLst/>
                <a:latin typeface="+mn-lt"/>
                <a:ea typeface="+mn-ea"/>
                <a:cs typeface="+mn-cs"/>
              </a:rPr>
              <a:t>Factors associated with nutritional outcomes in the mother-child dyad: a population-based cross-sectional study. </a:t>
            </a:r>
            <a:r>
              <a:rPr lang="fr-CA" sz="1200" i="1" kern="1200" dirty="0">
                <a:solidFill>
                  <a:schemeClr val="tx1"/>
                </a:solidFill>
                <a:effectLst/>
                <a:latin typeface="+mn-lt"/>
                <a:ea typeface="+mn-ea"/>
                <a:cs typeface="+mn-cs"/>
              </a:rPr>
              <a:t>Public </a:t>
            </a:r>
            <a:r>
              <a:rPr lang="fr-CA" sz="1200" i="1" kern="1200" dirty="0" err="1">
                <a:solidFill>
                  <a:schemeClr val="tx1"/>
                </a:solidFill>
                <a:effectLst/>
                <a:latin typeface="+mn-lt"/>
                <a:ea typeface="+mn-ea"/>
                <a:cs typeface="+mn-cs"/>
              </a:rPr>
              <a:t>Health</a:t>
            </a:r>
            <a:r>
              <a:rPr lang="fr-CA" sz="1200" i="1" kern="1200" dirty="0">
                <a:solidFill>
                  <a:schemeClr val="tx1"/>
                </a:solidFill>
                <a:effectLst/>
                <a:latin typeface="+mn-lt"/>
                <a:ea typeface="+mn-ea"/>
                <a:cs typeface="+mn-cs"/>
              </a:rPr>
              <a:t> Nutr,</a:t>
            </a:r>
            <a:r>
              <a:rPr lang="fr-CA" sz="1200" b="1" i="1" kern="1200" dirty="0">
                <a:solidFill>
                  <a:schemeClr val="tx1"/>
                </a:solidFill>
                <a:effectLst/>
                <a:latin typeface="+mn-lt"/>
                <a:ea typeface="+mn-ea"/>
                <a:cs typeface="+mn-cs"/>
              </a:rPr>
              <a:t>19(15): p. 2725-33.</a:t>
            </a:r>
            <a:endParaRPr lang="fr-CA" sz="1200" kern="1200" dirty="0">
              <a:solidFill>
                <a:schemeClr val="tx1"/>
              </a:solidFill>
              <a:effectLst/>
              <a:latin typeface="+mn-lt"/>
              <a:ea typeface="+mn-ea"/>
              <a:cs typeface="+mn-cs"/>
            </a:endParaRPr>
          </a:p>
          <a:p>
            <a:endParaRPr lang="fr-CA" sz="1200" kern="1200" dirty="0">
              <a:solidFill>
                <a:schemeClr val="tx1"/>
              </a:solidFill>
              <a:effectLst/>
              <a:latin typeface="+mn-lt"/>
              <a:ea typeface="+mn-ea"/>
              <a:cs typeface="+mn-cs"/>
            </a:endParaRPr>
          </a:p>
          <a:p>
            <a:r>
              <a:rPr lang="fr-CA" sz="1200" kern="1200" dirty="0">
                <a:solidFill>
                  <a:schemeClr val="tx1"/>
                </a:solidFill>
                <a:effectLst/>
                <a:latin typeface="+mn-lt"/>
                <a:ea typeface="+mn-ea"/>
                <a:cs typeface="+mn-cs"/>
              </a:rPr>
              <a:t>Point 3: </a:t>
            </a:r>
          </a:p>
          <a:p>
            <a:r>
              <a:rPr lang="fr-CA" sz="1200" kern="1200" dirty="0">
                <a:solidFill>
                  <a:schemeClr val="tx1"/>
                </a:solidFill>
                <a:effectLst/>
                <a:latin typeface="+mn-lt"/>
                <a:ea typeface="+mn-ea"/>
                <a:cs typeface="+mn-cs"/>
              </a:rPr>
              <a:t>82. UNICEF, </a:t>
            </a:r>
            <a:r>
              <a:rPr lang="fr-CA" sz="1200" i="1" kern="1200" dirty="0">
                <a:solidFill>
                  <a:schemeClr val="tx1"/>
                </a:solidFill>
                <a:effectLst/>
                <a:latin typeface="+mn-lt"/>
                <a:ea typeface="+mn-ea"/>
                <a:cs typeface="+mn-cs"/>
              </a:rPr>
              <a:t>La malnutrition: causes, conséquences et solutions. https://www.unicef.org/french/sowc98/pdf/presume.pdf (consulté 11-2019), 1998.</a:t>
            </a:r>
            <a:endParaRPr lang="fr-CA" sz="1200" kern="1200" dirty="0">
              <a:solidFill>
                <a:schemeClr val="tx1"/>
              </a:solidFill>
              <a:effectLst/>
              <a:latin typeface="+mn-lt"/>
              <a:ea typeface="+mn-ea"/>
              <a:cs typeface="+mn-cs"/>
            </a:endParaRPr>
          </a:p>
          <a:p>
            <a:endParaRPr lang="fr-CA" sz="1200" kern="1200" dirty="0">
              <a:solidFill>
                <a:schemeClr val="tx1"/>
              </a:solidFill>
              <a:effectLst/>
              <a:latin typeface="+mn-lt"/>
              <a:ea typeface="+mn-ea"/>
              <a:cs typeface="+mn-cs"/>
            </a:endParaRPr>
          </a:p>
          <a:p>
            <a:r>
              <a:rPr lang="fr-CA" sz="1200" kern="1200" dirty="0">
                <a:solidFill>
                  <a:schemeClr val="tx1"/>
                </a:solidFill>
                <a:effectLst/>
                <a:latin typeface="+mn-lt"/>
                <a:ea typeface="+mn-ea"/>
                <a:cs typeface="+mn-cs"/>
              </a:rPr>
              <a:t>Autres points:</a:t>
            </a:r>
          </a:p>
          <a:p>
            <a:r>
              <a:rPr lang="fr-CA" sz="1200" kern="1200" dirty="0">
                <a:solidFill>
                  <a:schemeClr val="tx1"/>
                </a:solidFill>
                <a:effectLst/>
                <a:latin typeface="+mn-lt"/>
                <a:ea typeface="+mn-ea"/>
                <a:cs typeface="+mn-cs"/>
              </a:rPr>
              <a:t>83. United Nations </a:t>
            </a:r>
            <a:r>
              <a:rPr lang="fr-CA" sz="1200" kern="1200" dirty="0" err="1">
                <a:solidFill>
                  <a:schemeClr val="tx1"/>
                </a:solidFill>
                <a:effectLst/>
                <a:latin typeface="+mn-lt"/>
                <a:ea typeface="+mn-ea"/>
                <a:cs typeface="+mn-cs"/>
              </a:rPr>
              <a:t>Educational</a:t>
            </a:r>
            <a:r>
              <a:rPr lang="fr-CA" sz="1200" kern="1200" dirty="0">
                <a:solidFill>
                  <a:schemeClr val="tx1"/>
                </a:solidFill>
                <a:effectLst/>
                <a:latin typeface="+mn-lt"/>
                <a:ea typeface="+mn-ea"/>
                <a:cs typeface="+mn-cs"/>
              </a:rPr>
              <a:t>, Scientific and Cultural </a:t>
            </a:r>
            <a:r>
              <a:rPr lang="fr-CA" sz="1200" kern="1200" dirty="0" err="1">
                <a:solidFill>
                  <a:schemeClr val="tx1"/>
                </a:solidFill>
                <a:effectLst/>
                <a:latin typeface="+mn-lt"/>
                <a:ea typeface="+mn-ea"/>
                <a:cs typeface="+mn-cs"/>
              </a:rPr>
              <a:t>Organization</a:t>
            </a:r>
            <a:r>
              <a:rPr lang="fr-CA" sz="1200" kern="1200" dirty="0">
                <a:solidFill>
                  <a:schemeClr val="tx1"/>
                </a:solidFill>
                <a:effectLst/>
                <a:latin typeface="+mn-lt"/>
                <a:ea typeface="+mn-ea"/>
                <a:cs typeface="+mn-cs"/>
              </a:rPr>
              <a:t> (2013), </a:t>
            </a:r>
            <a:r>
              <a:rPr lang="fr-CA" sz="1200" i="1" kern="1200" dirty="0">
                <a:solidFill>
                  <a:schemeClr val="tx1"/>
                </a:solidFill>
                <a:effectLst/>
                <a:latin typeface="+mn-lt"/>
                <a:ea typeface="+mn-ea"/>
                <a:cs typeface="+mn-cs"/>
              </a:rPr>
              <a:t>Rapport mondial de suivi sur l’EPT. Fiche d’information. L’éducation des filles – les faits https://fr.unesco.org/gem-report/sites/gem-report/files/girls-factsheet-fr.pdf (consulté 11-2019).</a:t>
            </a:r>
            <a:endParaRPr lang="fr-CA" sz="1200" kern="1200" dirty="0">
              <a:solidFill>
                <a:schemeClr val="tx1"/>
              </a:solidFill>
              <a:effectLst/>
              <a:latin typeface="+mn-lt"/>
              <a:ea typeface="+mn-ea"/>
              <a:cs typeface="+mn-cs"/>
            </a:endParaRPr>
          </a:p>
          <a:p>
            <a:endParaRPr lang="fr-CA" sz="1200" b="0" i="0" u="none" strike="noStrike" kern="1200" baseline="0" dirty="0">
              <a:solidFill>
                <a:schemeClr val="tx1"/>
              </a:solidFill>
              <a:latin typeface="+mn-lt"/>
              <a:ea typeface="+mn-ea"/>
              <a:cs typeface="+mn-cs"/>
            </a:endParaRPr>
          </a:p>
        </p:txBody>
      </p:sp>
      <p:sp>
        <p:nvSpPr>
          <p:cNvPr id="4" name="Espace réservé du numéro de diapositive 3"/>
          <p:cNvSpPr>
            <a:spLocks noGrp="1"/>
          </p:cNvSpPr>
          <p:nvPr>
            <p:ph type="sldNum" sz="quarter" idx="10"/>
          </p:nvPr>
        </p:nvSpPr>
        <p:spPr/>
        <p:txBody>
          <a:bodyPr/>
          <a:lstStyle/>
          <a:p>
            <a:fld id="{22264FC2-7BC2-4647-830C-E3B2C3A739DB}" type="slidenum">
              <a:rPr lang="fr-CA" smtClean="0"/>
              <a:t>45</a:t>
            </a:fld>
            <a:endParaRPr lang="fr-CA"/>
          </a:p>
        </p:txBody>
      </p:sp>
    </p:spTree>
    <p:extLst>
      <p:ext uri="{BB962C8B-B14F-4D97-AF65-F5344CB8AC3E}">
        <p14:creationId xmlns:p14="http://schemas.microsoft.com/office/powerpoint/2010/main" val="3128630787"/>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CA" sz="1200" kern="1200" dirty="0">
                <a:solidFill>
                  <a:schemeClr val="tx1"/>
                </a:solidFill>
                <a:effectLst/>
                <a:latin typeface="+mn-lt"/>
                <a:ea typeface="+mn-ea"/>
                <a:cs typeface="+mn-cs"/>
              </a:rPr>
              <a:t>83. United Nations </a:t>
            </a:r>
            <a:r>
              <a:rPr lang="fr-CA" sz="1200" kern="1200" dirty="0" err="1">
                <a:solidFill>
                  <a:schemeClr val="tx1"/>
                </a:solidFill>
                <a:effectLst/>
                <a:latin typeface="+mn-lt"/>
                <a:ea typeface="+mn-ea"/>
                <a:cs typeface="+mn-cs"/>
              </a:rPr>
              <a:t>Educational</a:t>
            </a:r>
            <a:r>
              <a:rPr lang="fr-CA" sz="1200" kern="1200" dirty="0">
                <a:solidFill>
                  <a:schemeClr val="tx1"/>
                </a:solidFill>
                <a:effectLst/>
                <a:latin typeface="+mn-lt"/>
                <a:ea typeface="+mn-ea"/>
                <a:cs typeface="+mn-cs"/>
              </a:rPr>
              <a:t>, Scientific and Cultural </a:t>
            </a:r>
            <a:r>
              <a:rPr lang="fr-CA" sz="1200" kern="1200" dirty="0" err="1">
                <a:solidFill>
                  <a:schemeClr val="tx1"/>
                </a:solidFill>
                <a:effectLst/>
                <a:latin typeface="+mn-lt"/>
                <a:ea typeface="+mn-ea"/>
                <a:cs typeface="+mn-cs"/>
              </a:rPr>
              <a:t>Organization</a:t>
            </a:r>
            <a:r>
              <a:rPr lang="fr-CA" sz="1200" kern="1200" dirty="0">
                <a:solidFill>
                  <a:schemeClr val="tx1"/>
                </a:solidFill>
                <a:effectLst/>
                <a:latin typeface="+mn-lt"/>
                <a:ea typeface="+mn-ea"/>
                <a:cs typeface="+mn-cs"/>
              </a:rPr>
              <a:t> (2013), </a:t>
            </a:r>
            <a:r>
              <a:rPr lang="fr-CA" sz="1200" i="1" kern="1200" dirty="0">
                <a:solidFill>
                  <a:schemeClr val="tx1"/>
                </a:solidFill>
                <a:effectLst/>
                <a:latin typeface="+mn-lt"/>
                <a:ea typeface="+mn-ea"/>
                <a:cs typeface="+mn-cs"/>
              </a:rPr>
              <a:t>Rapport mondial de suivi sur l’EPT. Fiche d’information. L’éducation des filles – les faits https://fr.unesco.org/gem-report/sites/gem-report/files/girls-factsheet-fr.pdf (consulté 11-2019).</a:t>
            </a:r>
            <a:endParaRPr lang="fr-CA" sz="1200" kern="1200" dirty="0">
              <a:solidFill>
                <a:schemeClr val="tx1"/>
              </a:solidFill>
              <a:effectLst/>
              <a:latin typeface="+mn-lt"/>
              <a:ea typeface="+mn-ea"/>
              <a:cs typeface="+mn-cs"/>
            </a:endParaRPr>
          </a:p>
          <a:p>
            <a:endParaRPr lang="fr-CA" sz="1200" kern="1200" dirty="0">
              <a:solidFill>
                <a:schemeClr val="tx1"/>
              </a:solidFill>
              <a:effectLst/>
              <a:latin typeface="+mn-lt"/>
              <a:ea typeface="+mn-ea"/>
              <a:cs typeface="+mn-cs"/>
            </a:endParaRPr>
          </a:p>
          <a:p>
            <a:endParaRPr lang="fr-CA" dirty="0"/>
          </a:p>
        </p:txBody>
      </p:sp>
      <p:sp>
        <p:nvSpPr>
          <p:cNvPr id="4" name="Espace réservé du numéro de diapositive 3"/>
          <p:cNvSpPr>
            <a:spLocks noGrp="1"/>
          </p:cNvSpPr>
          <p:nvPr>
            <p:ph type="sldNum" sz="quarter" idx="10"/>
          </p:nvPr>
        </p:nvSpPr>
        <p:spPr/>
        <p:txBody>
          <a:bodyPr/>
          <a:lstStyle/>
          <a:p>
            <a:fld id="{22264FC2-7BC2-4647-830C-E3B2C3A739DB}" type="slidenum">
              <a:rPr lang="fr-CA" smtClean="0"/>
              <a:t>46</a:t>
            </a:fld>
            <a:endParaRPr lang="fr-CA"/>
          </a:p>
        </p:txBody>
      </p:sp>
    </p:spTree>
    <p:extLst>
      <p:ext uri="{BB962C8B-B14F-4D97-AF65-F5344CB8AC3E}">
        <p14:creationId xmlns:p14="http://schemas.microsoft.com/office/powerpoint/2010/main" val="2787383679"/>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CA" sz="1200" kern="1200" dirty="0">
                <a:solidFill>
                  <a:schemeClr val="tx1"/>
                </a:solidFill>
                <a:effectLst/>
                <a:latin typeface="+mn-lt"/>
                <a:ea typeface="+mn-ea"/>
                <a:cs typeface="+mn-cs"/>
              </a:rPr>
              <a:t>84. OMS. </a:t>
            </a:r>
            <a:r>
              <a:rPr lang="fr-CA" sz="1200" i="1" kern="1200" dirty="0">
                <a:solidFill>
                  <a:schemeClr val="tx1"/>
                </a:solidFill>
                <a:effectLst/>
                <a:latin typeface="+mn-lt"/>
                <a:ea typeface="+mn-ea"/>
                <a:cs typeface="+mn-cs"/>
              </a:rPr>
              <a:t>Comprendre les facteurs déterminants de la grossesse précoce. Santé sexuelle et reproductive. https://www.who.int/reproductivehealth/topics/adolescence/laws/fr/ (consulté 11-2019).</a:t>
            </a:r>
            <a:endParaRPr lang="fr-CA" sz="1200" kern="1200" dirty="0">
              <a:solidFill>
                <a:schemeClr val="tx1"/>
              </a:solidFill>
              <a:effectLst/>
              <a:latin typeface="+mn-lt"/>
              <a:ea typeface="+mn-ea"/>
              <a:cs typeface="+mn-cs"/>
            </a:endParaRPr>
          </a:p>
          <a:p>
            <a:r>
              <a:rPr lang="fr-CA" sz="1200" kern="1200" dirty="0">
                <a:solidFill>
                  <a:schemeClr val="tx1"/>
                </a:solidFill>
                <a:effectLst/>
                <a:latin typeface="+mn-lt"/>
                <a:ea typeface="+mn-ea"/>
                <a:cs typeface="+mn-cs"/>
              </a:rPr>
              <a:t>85. FAO. </a:t>
            </a:r>
            <a:r>
              <a:rPr lang="fr-CA" sz="1200" i="1" kern="1200" dirty="0">
                <a:solidFill>
                  <a:schemeClr val="tx1"/>
                </a:solidFill>
                <a:effectLst/>
                <a:latin typeface="+mn-lt"/>
                <a:ea typeface="+mn-ea"/>
                <a:cs typeface="+mn-cs"/>
              </a:rPr>
              <a:t>Thème 5: Nourriture et soins destinés aux femmes. http://www.fao.org/3/y5740f/y5740f08.htm (consulté 11-2019).</a:t>
            </a:r>
            <a:endParaRPr lang="fr-CA" sz="1200" kern="1200" dirty="0">
              <a:solidFill>
                <a:schemeClr val="tx1"/>
              </a:solidFill>
              <a:effectLst/>
              <a:latin typeface="+mn-lt"/>
              <a:ea typeface="+mn-ea"/>
              <a:cs typeface="+mn-cs"/>
            </a:endParaRPr>
          </a:p>
          <a:p>
            <a:endParaRPr lang="fr-CA" dirty="0"/>
          </a:p>
        </p:txBody>
      </p:sp>
      <p:sp>
        <p:nvSpPr>
          <p:cNvPr id="4" name="Espace réservé du numéro de diapositive 3"/>
          <p:cNvSpPr>
            <a:spLocks noGrp="1"/>
          </p:cNvSpPr>
          <p:nvPr>
            <p:ph type="sldNum" sz="quarter" idx="10"/>
          </p:nvPr>
        </p:nvSpPr>
        <p:spPr/>
        <p:txBody>
          <a:bodyPr/>
          <a:lstStyle/>
          <a:p>
            <a:fld id="{22264FC2-7BC2-4647-830C-E3B2C3A739DB}" type="slidenum">
              <a:rPr lang="fr-CA" smtClean="0"/>
              <a:t>47</a:t>
            </a:fld>
            <a:endParaRPr lang="fr-CA"/>
          </a:p>
        </p:txBody>
      </p:sp>
    </p:spTree>
    <p:extLst>
      <p:ext uri="{BB962C8B-B14F-4D97-AF65-F5344CB8AC3E}">
        <p14:creationId xmlns:p14="http://schemas.microsoft.com/office/powerpoint/2010/main" val="2210836441"/>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CA" dirty="0">
                <a:hlinkClick r:id="rId3"/>
              </a:rPr>
              <a:t>https://pixabay.com/fr/photos/femme-enfant-transportant-afrique-302551/</a:t>
            </a:r>
            <a:endParaRPr lang="fr-CA" dirty="0"/>
          </a:p>
          <a:p>
            <a:endParaRPr lang="fr-CA" dirty="0"/>
          </a:p>
        </p:txBody>
      </p:sp>
      <p:sp>
        <p:nvSpPr>
          <p:cNvPr id="4" name="Espace réservé du numéro de diapositive 3"/>
          <p:cNvSpPr>
            <a:spLocks noGrp="1"/>
          </p:cNvSpPr>
          <p:nvPr>
            <p:ph type="sldNum" sz="quarter" idx="10"/>
          </p:nvPr>
        </p:nvSpPr>
        <p:spPr/>
        <p:txBody>
          <a:bodyPr/>
          <a:lstStyle/>
          <a:p>
            <a:fld id="{22264FC2-7BC2-4647-830C-E3B2C3A739DB}" type="slidenum">
              <a:rPr lang="fr-CA" smtClean="0"/>
              <a:t>48</a:t>
            </a:fld>
            <a:endParaRPr lang="fr-CA"/>
          </a:p>
        </p:txBody>
      </p:sp>
    </p:spTree>
    <p:extLst>
      <p:ext uri="{BB962C8B-B14F-4D97-AF65-F5344CB8AC3E}">
        <p14:creationId xmlns:p14="http://schemas.microsoft.com/office/powerpoint/2010/main" val="3907296497"/>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CA" sz="1200" kern="1200" dirty="0">
                <a:solidFill>
                  <a:schemeClr val="tx1"/>
                </a:solidFill>
                <a:effectLst/>
                <a:latin typeface="+mn-lt"/>
                <a:ea typeface="+mn-ea"/>
                <a:cs typeface="+mn-cs"/>
              </a:rPr>
              <a:t>86. OMS, </a:t>
            </a:r>
            <a:r>
              <a:rPr lang="fr-CA" sz="1200" i="1" kern="1200" dirty="0">
                <a:solidFill>
                  <a:schemeClr val="tx1"/>
                </a:solidFill>
                <a:effectLst/>
                <a:latin typeface="+mn-lt"/>
                <a:ea typeface="+mn-ea"/>
                <a:cs typeface="+mn-cs"/>
              </a:rPr>
              <a:t>Charte d’Ottawa pour la promotion de la santé. 1986, Genève.</a:t>
            </a:r>
            <a:endParaRPr lang="fr-CA" sz="1200" kern="1200" dirty="0">
              <a:solidFill>
                <a:schemeClr val="tx1"/>
              </a:solidFill>
              <a:effectLst/>
              <a:latin typeface="+mn-lt"/>
              <a:ea typeface="+mn-ea"/>
              <a:cs typeface="+mn-cs"/>
            </a:endParaRPr>
          </a:p>
          <a:p>
            <a:r>
              <a:rPr lang="fr-CA" sz="1200" kern="1200" dirty="0">
                <a:solidFill>
                  <a:schemeClr val="tx1"/>
                </a:solidFill>
                <a:effectLst/>
                <a:latin typeface="+mn-lt"/>
                <a:ea typeface="+mn-ea"/>
                <a:cs typeface="+mn-cs"/>
              </a:rPr>
              <a:t>87. PROMOSANTÉ (2016), </a:t>
            </a:r>
            <a:r>
              <a:rPr lang="fr-CA" sz="1200" i="1" kern="1200" dirty="0">
                <a:solidFill>
                  <a:schemeClr val="tx1"/>
                </a:solidFill>
                <a:effectLst/>
                <a:latin typeface="+mn-lt"/>
                <a:ea typeface="+mn-ea"/>
                <a:cs typeface="+mn-cs"/>
              </a:rPr>
              <a:t>Promotion de la santé en bref. Définition. http://promosante.org/promotion-de-la-sante-en-bref/definition/ (consulté 11-2019).</a:t>
            </a:r>
            <a:endParaRPr lang="fr-CA" sz="1200" kern="1200" dirty="0">
              <a:solidFill>
                <a:schemeClr val="tx1"/>
              </a:solidFill>
              <a:effectLst/>
              <a:latin typeface="+mn-lt"/>
              <a:ea typeface="+mn-ea"/>
              <a:cs typeface="+mn-cs"/>
            </a:endParaRPr>
          </a:p>
        </p:txBody>
      </p:sp>
      <p:sp>
        <p:nvSpPr>
          <p:cNvPr id="4" name="Espace réservé du numéro de diapositive 3"/>
          <p:cNvSpPr>
            <a:spLocks noGrp="1"/>
          </p:cNvSpPr>
          <p:nvPr>
            <p:ph type="sldNum" sz="quarter" idx="5"/>
          </p:nvPr>
        </p:nvSpPr>
        <p:spPr/>
        <p:txBody>
          <a:bodyPr/>
          <a:lstStyle/>
          <a:p>
            <a:fld id="{22264FC2-7BC2-4647-830C-E3B2C3A739DB}" type="slidenum">
              <a:rPr lang="fr-CA" smtClean="0"/>
              <a:t>49</a:t>
            </a:fld>
            <a:endParaRPr lang="fr-CA"/>
          </a:p>
        </p:txBody>
      </p:sp>
    </p:spTree>
    <p:extLst>
      <p:ext uri="{BB962C8B-B14F-4D97-AF65-F5344CB8AC3E}">
        <p14:creationId xmlns:p14="http://schemas.microsoft.com/office/powerpoint/2010/main" val="3947287883"/>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en-US" sz="1200" kern="1200" dirty="0">
                <a:solidFill>
                  <a:schemeClr val="tx1"/>
                </a:solidFill>
                <a:effectLst/>
                <a:latin typeface="+mn-lt"/>
                <a:ea typeface="+mn-ea"/>
                <a:cs typeface="+mn-cs"/>
              </a:rPr>
              <a:t>19. WHO, </a:t>
            </a:r>
            <a:r>
              <a:rPr lang="en-US" sz="1200" i="1" kern="1200" dirty="0">
                <a:solidFill>
                  <a:schemeClr val="tx1"/>
                </a:solidFill>
                <a:effectLst/>
                <a:latin typeface="+mn-lt"/>
                <a:ea typeface="+mn-ea"/>
                <a:cs typeface="+mn-cs"/>
              </a:rPr>
              <a:t>Double-duty actions. Policy brief. 2017, Geneva: World Health Organization. https://apps.who.int/iris/bitstream/handle/10665/255414/WHO-NMH-NHD-17.2-eng.pdf?ua=1.</a:t>
            </a:r>
            <a:endParaRPr lang="fr-CA"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88. Abdullah, A. (2015), </a:t>
            </a:r>
            <a:r>
              <a:rPr lang="en-US" sz="1200" i="1" kern="1200" dirty="0">
                <a:solidFill>
                  <a:schemeClr val="tx1"/>
                </a:solidFill>
                <a:effectLst/>
                <a:latin typeface="+mn-lt"/>
                <a:ea typeface="+mn-ea"/>
                <a:cs typeface="+mn-cs"/>
              </a:rPr>
              <a:t>The Double Burden of Undernutrition and </a:t>
            </a:r>
            <a:r>
              <a:rPr lang="en-US" sz="1200" i="1" kern="1200" dirty="0" err="1">
                <a:solidFill>
                  <a:schemeClr val="tx1"/>
                </a:solidFill>
                <a:effectLst/>
                <a:latin typeface="+mn-lt"/>
                <a:ea typeface="+mn-ea"/>
                <a:cs typeface="+mn-cs"/>
              </a:rPr>
              <a:t>Overnutrition</a:t>
            </a:r>
            <a:r>
              <a:rPr lang="en-US" sz="1200" i="1" kern="1200" dirty="0">
                <a:solidFill>
                  <a:schemeClr val="tx1"/>
                </a:solidFill>
                <a:effectLst/>
                <a:latin typeface="+mn-lt"/>
                <a:ea typeface="+mn-ea"/>
                <a:cs typeface="+mn-cs"/>
              </a:rPr>
              <a:t> in Developing Countries: an Update. </a:t>
            </a:r>
            <a:r>
              <a:rPr lang="en-US" sz="1200" i="1" kern="1200" dirty="0" err="1">
                <a:solidFill>
                  <a:schemeClr val="tx1"/>
                </a:solidFill>
                <a:effectLst/>
                <a:latin typeface="+mn-lt"/>
                <a:ea typeface="+mn-ea"/>
                <a:cs typeface="+mn-cs"/>
              </a:rPr>
              <a:t>Curr</a:t>
            </a:r>
            <a:r>
              <a:rPr lang="en-US" sz="1200" i="1" kern="1200" dirty="0">
                <a:solidFill>
                  <a:schemeClr val="tx1"/>
                </a:solidFill>
                <a:effectLst/>
                <a:latin typeface="+mn-lt"/>
                <a:ea typeface="+mn-ea"/>
                <a:cs typeface="+mn-cs"/>
              </a:rPr>
              <a:t> </a:t>
            </a:r>
            <a:r>
              <a:rPr lang="en-US" sz="1200" i="1" kern="1200" dirty="0" err="1">
                <a:solidFill>
                  <a:schemeClr val="tx1"/>
                </a:solidFill>
                <a:effectLst/>
                <a:latin typeface="+mn-lt"/>
                <a:ea typeface="+mn-ea"/>
                <a:cs typeface="+mn-cs"/>
              </a:rPr>
              <a:t>Obes</a:t>
            </a:r>
            <a:r>
              <a:rPr lang="en-US" sz="1200" i="1" kern="1200" dirty="0">
                <a:solidFill>
                  <a:schemeClr val="tx1"/>
                </a:solidFill>
                <a:effectLst/>
                <a:latin typeface="+mn-lt"/>
                <a:ea typeface="+mn-ea"/>
                <a:cs typeface="+mn-cs"/>
              </a:rPr>
              <a:t> Rep,</a:t>
            </a:r>
            <a:r>
              <a:rPr lang="en-US" sz="1200" b="1" i="1" kern="1200" dirty="0">
                <a:solidFill>
                  <a:schemeClr val="tx1"/>
                </a:solidFill>
                <a:effectLst/>
                <a:latin typeface="+mn-lt"/>
                <a:ea typeface="+mn-ea"/>
                <a:cs typeface="+mn-cs"/>
              </a:rPr>
              <a:t>4(3): p. 337-49.</a:t>
            </a:r>
            <a:endParaRPr lang="fr-CA"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89. </a:t>
            </a:r>
            <a:r>
              <a:rPr lang="en-US" sz="1200" kern="1200" dirty="0" err="1">
                <a:solidFill>
                  <a:schemeClr val="tx1"/>
                </a:solidFill>
                <a:effectLst/>
                <a:latin typeface="+mn-lt"/>
                <a:ea typeface="+mn-ea"/>
                <a:cs typeface="+mn-cs"/>
              </a:rPr>
              <a:t>Pullar</a:t>
            </a:r>
            <a:r>
              <a:rPr lang="en-US" sz="1200" kern="1200" dirty="0">
                <a:solidFill>
                  <a:schemeClr val="tx1"/>
                </a:solidFill>
                <a:effectLst/>
                <a:latin typeface="+mn-lt"/>
                <a:ea typeface="+mn-ea"/>
                <a:cs typeface="+mn-cs"/>
              </a:rPr>
              <a:t>, J., et al. (2018), </a:t>
            </a:r>
            <a:r>
              <a:rPr lang="en-US" sz="1200" i="1" kern="1200" dirty="0">
                <a:solidFill>
                  <a:schemeClr val="tx1"/>
                </a:solidFill>
                <a:effectLst/>
                <a:latin typeface="+mn-lt"/>
                <a:ea typeface="+mn-ea"/>
                <a:cs typeface="+mn-cs"/>
              </a:rPr>
              <a:t>The impact of poverty reduction and development interventions on non-communicable diseases and their </a:t>
            </a:r>
            <a:r>
              <a:rPr lang="en-US" sz="1200" i="1" kern="1200" dirty="0" err="1">
                <a:solidFill>
                  <a:schemeClr val="tx1"/>
                </a:solidFill>
                <a:effectLst/>
                <a:latin typeface="+mn-lt"/>
                <a:ea typeface="+mn-ea"/>
                <a:cs typeface="+mn-cs"/>
              </a:rPr>
              <a:t>behavioural</a:t>
            </a:r>
            <a:r>
              <a:rPr lang="en-US" sz="1200" i="1" kern="1200" dirty="0">
                <a:solidFill>
                  <a:schemeClr val="tx1"/>
                </a:solidFill>
                <a:effectLst/>
                <a:latin typeface="+mn-lt"/>
                <a:ea typeface="+mn-ea"/>
                <a:cs typeface="+mn-cs"/>
              </a:rPr>
              <a:t> risk factors in low and lower-middle income countries: A systematic review. </a:t>
            </a:r>
            <a:r>
              <a:rPr lang="en-US" sz="1200" i="1" kern="1200" dirty="0" err="1">
                <a:solidFill>
                  <a:schemeClr val="tx1"/>
                </a:solidFill>
                <a:effectLst/>
                <a:latin typeface="+mn-lt"/>
                <a:ea typeface="+mn-ea"/>
                <a:cs typeface="+mn-cs"/>
              </a:rPr>
              <a:t>PLoS</a:t>
            </a:r>
            <a:r>
              <a:rPr lang="en-US" sz="1200" i="1" kern="1200" dirty="0">
                <a:solidFill>
                  <a:schemeClr val="tx1"/>
                </a:solidFill>
                <a:effectLst/>
                <a:latin typeface="+mn-lt"/>
                <a:ea typeface="+mn-ea"/>
                <a:cs typeface="+mn-cs"/>
              </a:rPr>
              <a:t> One,</a:t>
            </a:r>
            <a:r>
              <a:rPr lang="en-US" sz="1200" b="1" i="1" kern="1200" dirty="0">
                <a:solidFill>
                  <a:schemeClr val="tx1"/>
                </a:solidFill>
                <a:effectLst/>
                <a:latin typeface="+mn-lt"/>
                <a:ea typeface="+mn-ea"/>
                <a:cs typeface="+mn-cs"/>
              </a:rPr>
              <a:t>13(2): p. e0193378.</a:t>
            </a:r>
            <a:endParaRPr lang="fr-CA"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90. Min, J., et al. (2018), </a:t>
            </a:r>
            <a:r>
              <a:rPr lang="en-US" sz="1200" i="1" kern="1200" dirty="0">
                <a:solidFill>
                  <a:schemeClr val="tx1"/>
                </a:solidFill>
                <a:effectLst/>
                <a:latin typeface="+mn-lt"/>
                <a:ea typeface="+mn-ea"/>
                <a:cs typeface="+mn-cs"/>
              </a:rPr>
              <a:t>Double burden of diseases worldwide: coexistence of undernutrition and </a:t>
            </a:r>
            <a:r>
              <a:rPr lang="en-US" sz="1200" i="1" kern="1200" dirty="0" err="1">
                <a:solidFill>
                  <a:schemeClr val="tx1"/>
                </a:solidFill>
                <a:effectLst/>
                <a:latin typeface="+mn-lt"/>
                <a:ea typeface="+mn-ea"/>
                <a:cs typeface="+mn-cs"/>
              </a:rPr>
              <a:t>overnutrition</a:t>
            </a:r>
            <a:r>
              <a:rPr lang="en-US" sz="1200" i="1" kern="1200" dirty="0">
                <a:solidFill>
                  <a:schemeClr val="tx1"/>
                </a:solidFill>
                <a:effectLst/>
                <a:latin typeface="+mn-lt"/>
                <a:ea typeface="+mn-ea"/>
                <a:cs typeface="+mn-cs"/>
              </a:rPr>
              <a:t>-related non-communicable chronic diseases. </a:t>
            </a:r>
            <a:r>
              <a:rPr lang="en-US" sz="1200" i="1" kern="1200" dirty="0" err="1">
                <a:solidFill>
                  <a:schemeClr val="tx1"/>
                </a:solidFill>
                <a:effectLst/>
                <a:latin typeface="+mn-lt"/>
                <a:ea typeface="+mn-ea"/>
                <a:cs typeface="+mn-cs"/>
              </a:rPr>
              <a:t>Obes</a:t>
            </a:r>
            <a:r>
              <a:rPr lang="en-US" sz="1200" i="1" kern="1200" dirty="0">
                <a:solidFill>
                  <a:schemeClr val="tx1"/>
                </a:solidFill>
                <a:effectLst/>
                <a:latin typeface="+mn-lt"/>
                <a:ea typeface="+mn-ea"/>
                <a:cs typeface="+mn-cs"/>
              </a:rPr>
              <a:t> Rev,</a:t>
            </a:r>
            <a:r>
              <a:rPr lang="en-US" sz="1200" b="1" i="1" kern="1200" dirty="0">
                <a:solidFill>
                  <a:schemeClr val="tx1"/>
                </a:solidFill>
                <a:effectLst/>
                <a:latin typeface="+mn-lt"/>
                <a:ea typeface="+mn-ea"/>
                <a:cs typeface="+mn-cs"/>
              </a:rPr>
              <a:t>19(1): p. 49-61</a:t>
            </a:r>
            <a:r>
              <a:rPr lang="en-US" sz="1200" b="1" i="1" kern="1200" dirty="0">
                <a:solidFill>
                  <a:schemeClr val="tx1"/>
                </a:solidFill>
                <a:latin typeface="+mn-lt"/>
                <a:ea typeface="+mn-ea"/>
                <a:cs typeface="+mn-cs"/>
              </a:rPr>
              <a: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1" i="1" kern="1200" dirty="0">
              <a:solidFill>
                <a:schemeClr val="tx1"/>
              </a:solidFill>
              <a:latin typeface="+mn-lt"/>
              <a:ea typeface="+mn-ea"/>
              <a:cs typeface="+mn-cs"/>
            </a:endParaRPr>
          </a:p>
          <a:p>
            <a:endParaRPr lang="fr-CA"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i="0" u="none" strike="noStrike" kern="1200" baseline="0" dirty="0">
              <a:solidFill>
                <a:schemeClr val="tx1"/>
              </a:solidFill>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fr-CA" dirty="0"/>
          </a:p>
          <a:p>
            <a:endParaRPr lang="fr-CA" dirty="0"/>
          </a:p>
        </p:txBody>
      </p:sp>
      <p:sp>
        <p:nvSpPr>
          <p:cNvPr id="4" name="Espace réservé du numéro de diapositive 3"/>
          <p:cNvSpPr>
            <a:spLocks noGrp="1"/>
          </p:cNvSpPr>
          <p:nvPr>
            <p:ph type="sldNum" sz="quarter" idx="10"/>
          </p:nvPr>
        </p:nvSpPr>
        <p:spPr/>
        <p:txBody>
          <a:bodyPr/>
          <a:lstStyle/>
          <a:p>
            <a:fld id="{22264FC2-7BC2-4647-830C-E3B2C3A739DB}" type="slidenum">
              <a:rPr lang="fr-CA" smtClean="0"/>
              <a:t>50</a:t>
            </a:fld>
            <a:endParaRPr lang="fr-CA"/>
          </a:p>
        </p:txBody>
      </p:sp>
    </p:spTree>
    <p:extLst>
      <p:ext uri="{BB962C8B-B14F-4D97-AF65-F5344CB8AC3E}">
        <p14:creationId xmlns:p14="http://schemas.microsoft.com/office/powerpoint/2010/main" val="3178848717"/>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en-US" sz="1200" kern="1200" dirty="0">
                <a:solidFill>
                  <a:schemeClr val="tx1"/>
                </a:solidFill>
                <a:effectLst/>
                <a:latin typeface="+mn-lt"/>
                <a:ea typeface="+mn-ea"/>
                <a:cs typeface="+mn-cs"/>
              </a:rPr>
              <a:t>19. WHO, </a:t>
            </a:r>
            <a:r>
              <a:rPr lang="en-US" sz="1200" i="1" kern="1200" dirty="0">
                <a:solidFill>
                  <a:schemeClr val="tx1"/>
                </a:solidFill>
                <a:effectLst/>
                <a:latin typeface="+mn-lt"/>
                <a:ea typeface="+mn-ea"/>
                <a:cs typeface="+mn-cs"/>
              </a:rPr>
              <a:t>Double-duty actions. Policy brief. 2017, Geneva: World Health Organization. https://apps.who.int/iris/bitstream/handle/10665/255414/WHO-NMH-NHD-17.2-eng.pdf?ua=1.</a:t>
            </a:r>
            <a:endParaRPr lang="fr-CA" sz="1200" kern="1200" dirty="0">
              <a:solidFill>
                <a:schemeClr val="tx1"/>
              </a:solidFill>
              <a:effectLst/>
              <a:latin typeface="+mn-lt"/>
              <a:ea typeface="+mn-ea"/>
              <a:cs typeface="+mn-cs"/>
            </a:endParaRPr>
          </a:p>
          <a:p>
            <a:endParaRPr lang="fr-CA" dirty="0"/>
          </a:p>
        </p:txBody>
      </p:sp>
      <p:sp>
        <p:nvSpPr>
          <p:cNvPr id="4" name="Espace réservé du numéro de diapositive 3"/>
          <p:cNvSpPr>
            <a:spLocks noGrp="1"/>
          </p:cNvSpPr>
          <p:nvPr>
            <p:ph type="sldNum" sz="quarter" idx="10"/>
          </p:nvPr>
        </p:nvSpPr>
        <p:spPr/>
        <p:txBody>
          <a:bodyPr/>
          <a:lstStyle/>
          <a:p>
            <a:fld id="{22264FC2-7BC2-4647-830C-E3B2C3A739DB}" type="slidenum">
              <a:rPr lang="fr-CA" smtClean="0"/>
              <a:t>51</a:t>
            </a:fld>
            <a:endParaRPr lang="fr-CA"/>
          </a:p>
        </p:txBody>
      </p:sp>
    </p:spTree>
    <p:extLst>
      <p:ext uri="{BB962C8B-B14F-4D97-AF65-F5344CB8AC3E}">
        <p14:creationId xmlns:p14="http://schemas.microsoft.com/office/powerpoint/2010/main" val="2267043180"/>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en-US" sz="1200" kern="1200" dirty="0">
                <a:solidFill>
                  <a:schemeClr val="tx1"/>
                </a:solidFill>
                <a:effectLst/>
                <a:latin typeface="+mn-lt"/>
                <a:ea typeface="+mn-ea"/>
                <a:cs typeface="+mn-cs"/>
              </a:rPr>
              <a:t>19. WHO, </a:t>
            </a:r>
            <a:r>
              <a:rPr lang="en-US" sz="1200" i="1" kern="1200" dirty="0">
                <a:solidFill>
                  <a:schemeClr val="tx1"/>
                </a:solidFill>
                <a:effectLst/>
                <a:latin typeface="+mn-lt"/>
                <a:ea typeface="+mn-ea"/>
                <a:cs typeface="+mn-cs"/>
              </a:rPr>
              <a:t>Double-duty actions. Policy brief. 2017, Geneva: World Health Organization. https://apps.who.int/iris/bitstream/handle/10665/255414/WHO-NMH-NHD-17.2-eng.pdf?ua=1.</a:t>
            </a:r>
            <a:endParaRPr lang="fr-CA"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fr-CA" dirty="0"/>
          </a:p>
          <a:p>
            <a:endParaRPr lang="fr-CA" dirty="0"/>
          </a:p>
        </p:txBody>
      </p:sp>
      <p:sp>
        <p:nvSpPr>
          <p:cNvPr id="4" name="Espace réservé du numéro de diapositive 3"/>
          <p:cNvSpPr>
            <a:spLocks noGrp="1"/>
          </p:cNvSpPr>
          <p:nvPr>
            <p:ph type="sldNum" sz="quarter" idx="10"/>
          </p:nvPr>
        </p:nvSpPr>
        <p:spPr/>
        <p:txBody>
          <a:bodyPr/>
          <a:lstStyle/>
          <a:p>
            <a:fld id="{22264FC2-7BC2-4647-830C-E3B2C3A739DB}" type="slidenum">
              <a:rPr lang="fr-CA" smtClean="0"/>
              <a:t>52</a:t>
            </a:fld>
            <a:endParaRPr lang="fr-CA"/>
          </a:p>
        </p:txBody>
      </p:sp>
    </p:spTree>
    <p:extLst>
      <p:ext uri="{BB962C8B-B14F-4D97-AF65-F5344CB8AC3E}">
        <p14:creationId xmlns:p14="http://schemas.microsoft.com/office/powerpoint/2010/main" val="293430068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CA" sz="1200" kern="1200" dirty="0">
                <a:solidFill>
                  <a:schemeClr val="tx1"/>
                </a:solidFill>
                <a:latin typeface="+mn-lt"/>
                <a:ea typeface="+mn-ea"/>
                <a:cs typeface="+mn-cs"/>
              </a:rPr>
              <a:t>3. Le Grand Forum </a:t>
            </a:r>
            <a:r>
              <a:rPr lang="fr-CA" sz="1200" kern="1200" dirty="0" err="1">
                <a:solidFill>
                  <a:schemeClr val="tx1"/>
                </a:solidFill>
                <a:latin typeface="+mn-lt"/>
                <a:ea typeface="+mn-ea"/>
                <a:cs typeface="+mn-cs"/>
              </a:rPr>
              <a:t>Blédina</a:t>
            </a:r>
            <a:r>
              <a:rPr lang="fr-CA" sz="1200" kern="1200" dirty="0">
                <a:solidFill>
                  <a:schemeClr val="tx1"/>
                </a:solidFill>
                <a:latin typeface="+mn-lt"/>
                <a:ea typeface="+mn-ea"/>
                <a:cs typeface="+mn-cs"/>
              </a:rPr>
              <a:t> (2014), </a:t>
            </a:r>
            <a:r>
              <a:rPr lang="fr-CA" sz="1200" i="1" kern="1200" dirty="0">
                <a:solidFill>
                  <a:schemeClr val="tx1"/>
                </a:solidFill>
                <a:latin typeface="+mn-lt"/>
                <a:ea typeface="+mn-ea"/>
                <a:cs typeface="+mn-cs"/>
              </a:rPr>
              <a:t>Manifeste pour les 1000 premiers jours de vie, une période clé dans les stratégies de prévention nutritionnelle. http://s3.amazonaws.com/danone-grandforum-prod/wp-content/uploads/2016/09/27115306/Manifeste-1000-premiers-jours.pdf.</a:t>
            </a:r>
          </a:p>
          <a:p>
            <a:endParaRPr lang="fr-CA"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latin typeface="+mn-lt"/>
                <a:ea typeface="+mn-ea"/>
                <a:cs typeface="+mn-cs"/>
              </a:rPr>
              <a:t>5. </a:t>
            </a:r>
            <a:r>
              <a:rPr lang="en-US" sz="1200" kern="1200" dirty="0" err="1">
                <a:solidFill>
                  <a:schemeClr val="tx1"/>
                </a:solidFill>
                <a:latin typeface="+mn-lt"/>
                <a:ea typeface="+mn-ea"/>
                <a:cs typeface="+mn-cs"/>
              </a:rPr>
              <a:t>Adu-Afarwuah</a:t>
            </a:r>
            <a:r>
              <a:rPr lang="en-US" sz="1200" kern="1200" dirty="0">
                <a:solidFill>
                  <a:schemeClr val="tx1"/>
                </a:solidFill>
                <a:latin typeface="+mn-lt"/>
                <a:ea typeface="+mn-ea"/>
                <a:cs typeface="+mn-cs"/>
              </a:rPr>
              <a:t>, S., A. </a:t>
            </a:r>
            <a:r>
              <a:rPr lang="en-US" sz="1200" kern="1200" dirty="0" err="1">
                <a:solidFill>
                  <a:schemeClr val="tx1"/>
                </a:solidFill>
                <a:latin typeface="+mn-lt"/>
                <a:ea typeface="+mn-ea"/>
                <a:cs typeface="+mn-cs"/>
              </a:rPr>
              <a:t>Lartey</a:t>
            </a:r>
            <a:r>
              <a:rPr lang="en-US" sz="1200" kern="1200" dirty="0">
                <a:solidFill>
                  <a:schemeClr val="tx1"/>
                </a:solidFill>
                <a:latin typeface="+mn-lt"/>
                <a:ea typeface="+mn-ea"/>
                <a:cs typeface="+mn-cs"/>
              </a:rPr>
              <a:t>, and K.G. Dewey (2017), </a:t>
            </a:r>
            <a:r>
              <a:rPr lang="en-US" sz="1200" i="1" kern="1200" dirty="0">
                <a:solidFill>
                  <a:schemeClr val="tx1"/>
                </a:solidFill>
                <a:latin typeface="+mn-lt"/>
                <a:ea typeface="+mn-ea"/>
                <a:cs typeface="+mn-cs"/>
              </a:rPr>
              <a:t>Meeting nutritional needs in the first 1000 days: a place for small-quantity lipid-based nutrient supplements. Ann N Y </a:t>
            </a:r>
            <a:r>
              <a:rPr lang="en-US" sz="1200" i="1" kern="1200" dirty="0" err="1">
                <a:solidFill>
                  <a:schemeClr val="tx1"/>
                </a:solidFill>
                <a:latin typeface="+mn-lt"/>
                <a:ea typeface="+mn-ea"/>
                <a:cs typeface="+mn-cs"/>
              </a:rPr>
              <a:t>Acad</a:t>
            </a:r>
            <a:r>
              <a:rPr lang="en-US" sz="1200" i="1" kern="1200" dirty="0">
                <a:solidFill>
                  <a:schemeClr val="tx1"/>
                </a:solidFill>
                <a:latin typeface="+mn-lt"/>
                <a:ea typeface="+mn-ea"/>
                <a:cs typeface="+mn-cs"/>
              </a:rPr>
              <a:t> Sci,</a:t>
            </a:r>
            <a:r>
              <a:rPr lang="en-US" sz="1200" b="1" i="1" kern="1200" dirty="0">
                <a:solidFill>
                  <a:schemeClr val="tx1"/>
                </a:solidFill>
                <a:latin typeface="+mn-lt"/>
                <a:ea typeface="+mn-ea"/>
                <a:cs typeface="+mn-cs"/>
              </a:rPr>
              <a:t>1392(1): p. 18-29.</a:t>
            </a:r>
          </a:p>
          <a:p>
            <a:endParaRPr lang="fr-CA" dirty="0"/>
          </a:p>
          <a:p>
            <a:endParaRPr lang="fr-CA"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latin typeface="+mn-lt"/>
                <a:ea typeface="+mn-ea"/>
                <a:cs typeface="+mn-cs"/>
              </a:rPr>
              <a:t>6. 1000 days, </a:t>
            </a:r>
            <a:r>
              <a:rPr lang="en-US" sz="1200" i="1" kern="1200" dirty="0">
                <a:solidFill>
                  <a:schemeClr val="tx1"/>
                </a:solidFill>
                <a:latin typeface="+mn-lt"/>
                <a:ea typeface="+mn-ea"/>
                <a:cs typeface="+mn-cs"/>
              </a:rPr>
              <a:t>The first 1,000 days are a window of opportunity to enable all children to reach their potential. https://thousanddays.org/why-1000-days/building-a-fair-start/ (</a:t>
            </a:r>
            <a:r>
              <a:rPr lang="en-US" sz="1200" i="1" kern="1200" dirty="0" err="1">
                <a:solidFill>
                  <a:schemeClr val="tx1"/>
                </a:solidFill>
                <a:latin typeface="+mn-lt"/>
                <a:ea typeface="+mn-ea"/>
                <a:cs typeface="+mn-cs"/>
              </a:rPr>
              <a:t>consulté</a:t>
            </a:r>
            <a:r>
              <a:rPr lang="en-US" sz="1200" i="1" kern="1200" dirty="0">
                <a:solidFill>
                  <a:schemeClr val="tx1"/>
                </a:solidFill>
                <a:latin typeface="+mn-lt"/>
                <a:ea typeface="+mn-ea"/>
                <a:cs typeface="+mn-cs"/>
              </a:rPr>
              <a:t> 11-2019).</a:t>
            </a:r>
          </a:p>
          <a:p>
            <a:endParaRPr lang="fr-CA" dirty="0"/>
          </a:p>
          <a:p>
            <a:endParaRPr lang="fr-CA" dirty="0"/>
          </a:p>
          <a:p>
            <a:endParaRPr lang="fr-CA" dirty="0"/>
          </a:p>
        </p:txBody>
      </p:sp>
      <p:sp>
        <p:nvSpPr>
          <p:cNvPr id="4" name="Espace réservé du numéro de diapositive 3"/>
          <p:cNvSpPr>
            <a:spLocks noGrp="1"/>
          </p:cNvSpPr>
          <p:nvPr>
            <p:ph type="sldNum" sz="quarter" idx="10"/>
          </p:nvPr>
        </p:nvSpPr>
        <p:spPr/>
        <p:txBody>
          <a:bodyPr/>
          <a:lstStyle/>
          <a:p>
            <a:fld id="{22264FC2-7BC2-4647-830C-E3B2C3A739DB}" type="slidenum">
              <a:rPr lang="fr-CA" smtClean="0"/>
              <a:t>8</a:t>
            </a:fld>
            <a:endParaRPr lang="fr-CA"/>
          </a:p>
        </p:txBody>
      </p:sp>
    </p:spTree>
    <p:extLst>
      <p:ext uri="{BB962C8B-B14F-4D97-AF65-F5344CB8AC3E}">
        <p14:creationId xmlns:p14="http://schemas.microsoft.com/office/powerpoint/2010/main" val="803607023"/>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en-US" sz="1200" kern="1200" dirty="0">
                <a:solidFill>
                  <a:schemeClr val="tx1"/>
                </a:solidFill>
                <a:effectLst/>
                <a:latin typeface="+mn-lt"/>
                <a:ea typeface="+mn-ea"/>
                <a:cs typeface="+mn-cs"/>
              </a:rPr>
              <a:t>19. WHO, </a:t>
            </a:r>
            <a:r>
              <a:rPr lang="en-US" sz="1200" i="1" kern="1200" dirty="0">
                <a:solidFill>
                  <a:schemeClr val="tx1"/>
                </a:solidFill>
                <a:effectLst/>
                <a:latin typeface="+mn-lt"/>
                <a:ea typeface="+mn-ea"/>
                <a:cs typeface="+mn-cs"/>
              </a:rPr>
              <a:t>Double-duty actions. Policy brief. 2017, Geneva: World Health Organization. https://apps.who.int/iris/bitstream/handle/10665/255414/WHO-NMH-NHD-17.2-eng.pdf?ua=1.</a:t>
            </a:r>
            <a:endParaRPr lang="fr-CA" sz="1200" kern="1200" dirty="0">
              <a:solidFill>
                <a:schemeClr val="tx1"/>
              </a:solidFill>
              <a:effectLst/>
              <a:latin typeface="+mn-lt"/>
              <a:ea typeface="+mn-ea"/>
              <a:cs typeface="+mn-cs"/>
            </a:endParaRPr>
          </a:p>
          <a:p>
            <a:r>
              <a:rPr lang="fr-CA" sz="1200" kern="1200" dirty="0">
                <a:solidFill>
                  <a:schemeClr val="tx1"/>
                </a:solidFill>
                <a:effectLst/>
                <a:latin typeface="+mn-lt"/>
                <a:ea typeface="+mn-ea"/>
                <a:cs typeface="+mn-cs"/>
              </a:rPr>
              <a:t>91. UNICEF, </a:t>
            </a:r>
            <a:r>
              <a:rPr lang="fr-CA" sz="1200" i="1" kern="1200" dirty="0">
                <a:solidFill>
                  <a:schemeClr val="tx1"/>
                </a:solidFill>
                <a:effectLst/>
                <a:latin typeface="+mn-lt"/>
                <a:ea typeface="+mn-ea"/>
                <a:cs typeface="+mn-cs"/>
              </a:rPr>
              <a:t>La nutrition dans les situations d’urgence. https://www.unicef.org/french/nutrition/index_emergencies.html (consulté 12-2019).</a:t>
            </a:r>
            <a:endParaRPr lang="fr-CA" sz="1200" kern="1200" dirty="0">
              <a:solidFill>
                <a:schemeClr val="tx1"/>
              </a:solidFill>
              <a:effectLst/>
              <a:latin typeface="+mn-lt"/>
              <a:ea typeface="+mn-ea"/>
              <a:cs typeface="+mn-cs"/>
            </a:endParaRPr>
          </a:p>
          <a:p>
            <a:endParaRPr lang="fr-CA" dirty="0"/>
          </a:p>
        </p:txBody>
      </p:sp>
      <p:sp>
        <p:nvSpPr>
          <p:cNvPr id="4" name="Espace réservé du numéro de diapositive 3"/>
          <p:cNvSpPr>
            <a:spLocks noGrp="1"/>
          </p:cNvSpPr>
          <p:nvPr>
            <p:ph type="sldNum" sz="quarter" idx="10"/>
          </p:nvPr>
        </p:nvSpPr>
        <p:spPr/>
        <p:txBody>
          <a:bodyPr/>
          <a:lstStyle/>
          <a:p>
            <a:fld id="{22264FC2-7BC2-4647-830C-E3B2C3A739DB}" type="slidenum">
              <a:rPr lang="fr-CA" smtClean="0"/>
              <a:t>53</a:t>
            </a:fld>
            <a:endParaRPr lang="fr-CA"/>
          </a:p>
        </p:txBody>
      </p:sp>
    </p:spTree>
    <p:extLst>
      <p:ext uri="{BB962C8B-B14F-4D97-AF65-F5344CB8AC3E}">
        <p14:creationId xmlns:p14="http://schemas.microsoft.com/office/powerpoint/2010/main" val="3326231119"/>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en-US" sz="1200" kern="1200" dirty="0">
                <a:solidFill>
                  <a:schemeClr val="tx1"/>
                </a:solidFill>
                <a:effectLst/>
                <a:latin typeface="+mn-lt"/>
                <a:ea typeface="+mn-ea"/>
                <a:cs typeface="+mn-cs"/>
              </a:rPr>
              <a:t>19. WHO, </a:t>
            </a:r>
            <a:r>
              <a:rPr lang="en-US" sz="1200" i="1" kern="1200" dirty="0">
                <a:solidFill>
                  <a:schemeClr val="tx1"/>
                </a:solidFill>
                <a:effectLst/>
                <a:latin typeface="+mn-lt"/>
                <a:ea typeface="+mn-ea"/>
                <a:cs typeface="+mn-cs"/>
              </a:rPr>
              <a:t>Double-duty actions. Policy brief. 2017, Geneva: World Health Organization. https://apps.who.int/iris/bitstream/handle/10665/255414/WHO-NMH-NHD-17.2-eng.pdf?ua=1.</a:t>
            </a:r>
            <a:endParaRPr lang="fr-CA" sz="1200" kern="1200" dirty="0">
              <a:solidFill>
                <a:schemeClr val="tx1"/>
              </a:solidFill>
              <a:effectLst/>
              <a:latin typeface="+mn-lt"/>
              <a:ea typeface="+mn-ea"/>
              <a:cs typeface="+mn-cs"/>
            </a:endParaRPr>
          </a:p>
          <a:p>
            <a:r>
              <a:rPr lang="fr-CA" sz="1200" kern="1200" dirty="0">
                <a:solidFill>
                  <a:schemeClr val="tx1"/>
                </a:solidFill>
                <a:effectLst/>
                <a:latin typeface="+mn-lt"/>
                <a:ea typeface="+mn-ea"/>
                <a:cs typeface="+mn-cs"/>
              </a:rPr>
              <a:t>31. OMS, </a:t>
            </a:r>
            <a:r>
              <a:rPr lang="fr-CA" sz="1200" i="1" kern="1200" dirty="0">
                <a:solidFill>
                  <a:schemeClr val="tx1"/>
                </a:solidFill>
                <a:effectLst/>
                <a:latin typeface="+mn-lt"/>
                <a:ea typeface="+mn-ea"/>
                <a:cs typeface="+mn-cs"/>
              </a:rPr>
              <a:t>Recommandations de l’OMS concernant les soins prénatals pour que la grossesse soit une expérience positive [WHO </a:t>
            </a:r>
            <a:r>
              <a:rPr lang="fr-CA" sz="1200" i="1" kern="1200" dirty="0" err="1">
                <a:solidFill>
                  <a:schemeClr val="tx1"/>
                </a:solidFill>
                <a:effectLst/>
                <a:latin typeface="+mn-lt"/>
                <a:ea typeface="+mn-ea"/>
                <a:cs typeface="+mn-cs"/>
              </a:rPr>
              <a:t>recommendations</a:t>
            </a:r>
            <a:r>
              <a:rPr lang="fr-CA" sz="1200" i="1" kern="1200" dirty="0">
                <a:solidFill>
                  <a:schemeClr val="tx1"/>
                </a:solidFill>
                <a:effectLst/>
                <a:latin typeface="+mn-lt"/>
                <a:ea typeface="+mn-ea"/>
                <a:cs typeface="+mn-cs"/>
              </a:rPr>
              <a:t> on </a:t>
            </a:r>
            <a:r>
              <a:rPr lang="fr-CA" sz="1200" i="1" kern="1200" dirty="0" err="1">
                <a:solidFill>
                  <a:schemeClr val="tx1"/>
                </a:solidFill>
                <a:effectLst/>
                <a:latin typeface="+mn-lt"/>
                <a:ea typeface="+mn-ea"/>
                <a:cs typeface="+mn-cs"/>
              </a:rPr>
              <a:t>antenatal</a:t>
            </a:r>
            <a:r>
              <a:rPr lang="fr-CA" sz="1200" i="1" kern="1200" dirty="0">
                <a:solidFill>
                  <a:schemeClr val="tx1"/>
                </a:solidFill>
                <a:effectLst/>
                <a:latin typeface="+mn-lt"/>
                <a:ea typeface="+mn-ea"/>
                <a:cs typeface="+mn-cs"/>
              </a:rPr>
              <a:t> care for a positive </a:t>
            </a:r>
            <a:r>
              <a:rPr lang="fr-CA" sz="1200" i="1" kern="1200" dirty="0" err="1">
                <a:solidFill>
                  <a:schemeClr val="tx1"/>
                </a:solidFill>
                <a:effectLst/>
                <a:latin typeface="+mn-lt"/>
                <a:ea typeface="+mn-ea"/>
                <a:cs typeface="+mn-cs"/>
              </a:rPr>
              <a:t>pregnancy</a:t>
            </a:r>
            <a:r>
              <a:rPr lang="fr-CA" sz="1200" i="1" kern="1200" dirty="0">
                <a:solidFill>
                  <a:schemeClr val="tx1"/>
                </a:solidFill>
                <a:effectLst/>
                <a:latin typeface="+mn-lt"/>
                <a:ea typeface="+mn-ea"/>
                <a:cs typeface="+mn-cs"/>
              </a:rPr>
              <a:t> </a:t>
            </a:r>
            <a:r>
              <a:rPr lang="fr-CA" sz="1200" i="1" kern="1200" dirty="0" err="1">
                <a:solidFill>
                  <a:schemeClr val="tx1"/>
                </a:solidFill>
                <a:effectLst/>
                <a:latin typeface="+mn-lt"/>
                <a:ea typeface="+mn-ea"/>
                <a:cs typeface="+mn-cs"/>
              </a:rPr>
              <a:t>experience</a:t>
            </a:r>
            <a:r>
              <a:rPr lang="fr-CA" sz="1200" i="1" kern="1200" dirty="0">
                <a:solidFill>
                  <a:schemeClr val="tx1"/>
                </a:solidFill>
                <a:effectLst/>
                <a:latin typeface="+mn-lt"/>
                <a:ea typeface="+mn-ea"/>
                <a:cs typeface="+mn-cs"/>
              </a:rPr>
              <a:t>]. 2017, Genève: Organisation mondiale de la Santé ; Licence : CC BY-NC-SA 3.0 IGO. https://www.who.int/reproductivehealth/publications/maternal_perinatal_health/anc-positive-pregnancy-experience/fr/ .</a:t>
            </a:r>
            <a:endParaRPr lang="fr-CA" sz="1200" kern="1200" dirty="0">
              <a:solidFill>
                <a:schemeClr val="tx1"/>
              </a:solidFill>
              <a:effectLst/>
              <a:latin typeface="+mn-lt"/>
              <a:ea typeface="+mn-ea"/>
              <a:cs typeface="+mn-cs"/>
            </a:endParaRPr>
          </a:p>
          <a:p>
            <a:r>
              <a:rPr lang="fr-CA" sz="1200" kern="1200" dirty="0">
                <a:solidFill>
                  <a:schemeClr val="tx1"/>
                </a:solidFill>
                <a:effectLst/>
                <a:latin typeface="+mn-lt"/>
                <a:ea typeface="+mn-ea"/>
                <a:cs typeface="+mn-cs"/>
              </a:rPr>
              <a:t>58. UNICEF (2019), </a:t>
            </a:r>
            <a:r>
              <a:rPr lang="fr-CA" sz="1200" i="1" kern="1200" dirty="0">
                <a:solidFill>
                  <a:schemeClr val="tx1"/>
                </a:solidFill>
                <a:effectLst/>
                <a:latin typeface="+mn-lt"/>
                <a:ea typeface="+mn-ea"/>
                <a:cs typeface="+mn-cs"/>
              </a:rPr>
              <a:t>Les mères les plus pauvres n’ont toujours pas accès à des soins de santé maternelle de qualité. https://www.unicef.org/fr/press-releases/world-not-delivering-quality-maternal-health-care-poorest-mothers-unicef (consulté 12-2019).</a:t>
            </a:r>
            <a:endParaRPr lang="fr-CA" sz="1200" kern="1200" dirty="0">
              <a:solidFill>
                <a:schemeClr val="tx1"/>
              </a:solidFill>
              <a:effectLst/>
              <a:latin typeface="+mn-lt"/>
              <a:ea typeface="+mn-ea"/>
              <a:cs typeface="+mn-cs"/>
            </a:endParaRPr>
          </a:p>
          <a:p>
            <a:r>
              <a:rPr lang="fr-CA" sz="1200" kern="1200" dirty="0">
                <a:solidFill>
                  <a:schemeClr val="tx1"/>
                </a:solidFill>
                <a:effectLst/>
                <a:latin typeface="+mn-lt"/>
                <a:ea typeface="+mn-ea"/>
                <a:cs typeface="+mn-cs"/>
              </a:rPr>
              <a:t>62. OMS (2018), </a:t>
            </a:r>
            <a:r>
              <a:rPr lang="fr-CA" sz="1200" i="1" kern="1200" dirty="0">
                <a:solidFill>
                  <a:schemeClr val="tx1"/>
                </a:solidFill>
                <a:effectLst/>
                <a:latin typeface="+mn-lt"/>
                <a:ea typeface="+mn-ea"/>
                <a:cs typeface="+mn-cs"/>
              </a:rPr>
              <a:t>Alimentation du nourrisson et du jeune enfant. https://www.who.int/fr/news-room/fact-sheets/detail/infant-and-young-child-feeding (consulté 11-2019).</a:t>
            </a:r>
            <a:endParaRPr lang="fr-CA" sz="1200" kern="1200" dirty="0">
              <a:solidFill>
                <a:schemeClr val="tx1"/>
              </a:solidFill>
              <a:effectLst/>
              <a:latin typeface="+mn-lt"/>
              <a:ea typeface="+mn-ea"/>
              <a:cs typeface="+mn-cs"/>
            </a:endParaRPr>
          </a:p>
          <a:p>
            <a:endParaRPr lang="fr-CA" dirty="0"/>
          </a:p>
        </p:txBody>
      </p:sp>
      <p:sp>
        <p:nvSpPr>
          <p:cNvPr id="4" name="Espace réservé du numéro de diapositive 3"/>
          <p:cNvSpPr>
            <a:spLocks noGrp="1"/>
          </p:cNvSpPr>
          <p:nvPr>
            <p:ph type="sldNum" sz="quarter" idx="10"/>
          </p:nvPr>
        </p:nvSpPr>
        <p:spPr/>
        <p:txBody>
          <a:bodyPr/>
          <a:lstStyle/>
          <a:p>
            <a:fld id="{22264FC2-7BC2-4647-830C-E3B2C3A739DB}" type="slidenum">
              <a:rPr lang="fr-CA" smtClean="0"/>
              <a:t>54</a:t>
            </a:fld>
            <a:endParaRPr lang="fr-CA"/>
          </a:p>
        </p:txBody>
      </p:sp>
    </p:spTree>
    <p:extLst>
      <p:ext uri="{BB962C8B-B14F-4D97-AF65-F5344CB8AC3E}">
        <p14:creationId xmlns:p14="http://schemas.microsoft.com/office/powerpoint/2010/main" val="2973306443"/>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en-US" sz="1200" kern="1200" dirty="0">
                <a:solidFill>
                  <a:schemeClr val="tx1"/>
                </a:solidFill>
                <a:effectLst/>
                <a:latin typeface="+mn-lt"/>
                <a:ea typeface="+mn-ea"/>
                <a:cs typeface="+mn-cs"/>
              </a:rPr>
              <a:t>19. WHO, </a:t>
            </a:r>
            <a:r>
              <a:rPr lang="en-US" sz="1200" i="1" kern="1200" dirty="0">
                <a:solidFill>
                  <a:schemeClr val="tx1"/>
                </a:solidFill>
                <a:effectLst/>
                <a:latin typeface="+mn-lt"/>
                <a:ea typeface="+mn-ea"/>
                <a:cs typeface="+mn-cs"/>
              </a:rPr>
              <a:t>Double-duty actions. Policy brief. 2017, Geneva: World Health Organization. https://apps.who.int/iris/bitstream/handle/10665/255414/WHO-NMH-NHD-17.2-eng.pdf?ua=1.</a:t>
            </a:r>
            <a:endParaRPr lang="fr-CA" sz="1200" kern="1200" dirty="0">
              <a:solidFill>
                <a:schemeClr val="tx1"/>
              </a:solidFill>
              <a:effectLst/>
              <a:latin typeface="+mn-lt"/>
              <a:ea typeface="+mn-ea"/>
              <a:cs typeface="+mn-cs"/>
            </a:endParaRPr>
          </a:p>
          <a:p>
            <a:r>
              <a:rPr lang="fr-CA" sz="1200" kern="1200" dirty="0">
                <a:solidFill>
                  <a:schemeClr val="tx1"/>
                </a:solidFill>
                <a:effectLst/>
                <a:latin typeface="+mn-lt"/>
                <a:ea typeface="+mn-ea"/>
                <a:cs typeface="+mn-cs"/>
              </a:rPr>
              <a:t>62. OMS (2018), </a:t>
            </a:r>
            <a:r>
              <a:rPr lang="fr-CA" sz="1200" i="1" kern="1200" dirty="0">
                <a:solidFill>
                  <a:schemeClr val="tx1"/>
                </a:solidFill>
                <a:effectLst/>
                <a:latin typeface="+mn-lt"/>
                <a:ea typeface="+mn-ea"/>
                <a:cs typeface="+mn-cs"/>
              </a:rPr>
              <a:t>Alimentation du nourrisson et du jeune enfant. https://www.who.int/fr/news-room/fact-sheets/detail/infant-and-young-child-feeding (consulté 11-2019).</a:t>
            </a:r>
            <a:endParaRPr lang="fr-CA" sz="1200" kern="1200" dirty="0">
              <a:solidFill>
                <a:schemeClr val="tx1"/>
              </a:solidFill>
              <a:effectLst/>
              <a:latin typeface="+mn-lt"/>
              <a:ea typeface="+mn-ea"/>
              <a:cs typeface="+mn-cs"/>
            </a:endParaRPr>
          </a:p>
          <a:p>
            <a:r>
              <a:rPr lang="fr-CA" sz="1200" kern="1200" dirty="0">
                <a:solidFill>
                  <a:schemeClr val="tx1"/>
                </a:solidFill>
                <a:effectLst/>
                <a:latin typeface="+mn-lt"/>
                <a:ea typeface="+mn-ea"/>
                <a:cs typeface="+mn-cs"/>
              </a:rPr>
              <a:t>92. Gouvernement du Canada (2018), </a:t>
            </a:r>
            <a:r>
              <a:rPr lang="fr-CA" sz="1200" i="1" kern="1200" dirty="0">
                <a:solidFill>
                  <a:schemeClr val="tx1"/>
                </a:solidFill>
                <a:effectLst/>
                <a:latin typeface="+mn-lt"/>
                <a:ea typeface="+mn-ea"/>
                <a:cs typeface="+mn-cs"/>
              </a:rPr>
              <a:t>Une chance pour tous : la première Stratégie canadienne de réduction de la pauvreté. https://www.canada.ca/fr/emploi-developpement-social/programmes/reduction-pauvrete/rapports/strategie.html (consulté 12-2019).</a:t>
            </a:r>
            <a:endParaRPr lang="fr-CA"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93. Sow, M., M. De </a:t>
            </a:r>
            <a:r>
              <a:rPr lang="en-US" sz="1200" kern="1200" dirty="0" err="1">
                <a:solidFill>
                  <a:schemeClr val="tx1"/>
                </a:solidFill>
                <a:effectLst/>
                <a:latin typeface="+mn-lt"/>
                <a:ea typeface="+mn-ea"/>
                <a:cs typeface="+mn-cs"/>
              </a:rPr>
              <a:t>Spiegelaere</a:t>
            </a:r>
            <a:r>
              <a:rPr lang="en-US" sz="1200" kern="1200" dirty="0">
                <a:solidFill>
                  <a:schemeClr val="tx1"/>
                </a:solidFill>
                <a:effectLst/>
                <a:latin typeface="+mn-lt"/>
                <a:ea typeface="+mn-ea"/>
                <a:cs typeface="+mn-cs"/>
              </a:rPr>
              <a:t>, and M.-F. </a:t>
            </a:r>
            <a:r>
              <a:rPr lang="en-US" sz="1200" kern="1200" dirty="0" err="1">
                <a:solidFill>
                  <a:schemeClr val="tx1"/>
                </a:solidFill>
                <a:effectLst/>
                <a:latin typeface="+mn-lt"/>
                <a:ea typeface="+mn-ea"/>
                <a:cs typeface="+mn-cs"/>
              </a:rPr>
              <a:t>Raynault</a:t>
            </a:r>
            <a:r>
              <a:rPr lang="en-US" sz="1200" kern="1200" dirty="0">
                <a:solidFill>
                  <a:schemeClr val="tx1"/>
                </a:solidFill>
                <a:effectLst/>
                <a:latin typeface="+mn-lt"/>
                <a:ea typeface="+mn-ea"/>
                <a:cs typeface="+mn-cs"/>
              </a:rPr>
              <a:t> (2018), </a:t>
            </a:r>
            <a:r>
              <a:rPr lang="en-US" sz="1200" i="1" kern="1200" dirty="0">
                <a:solidFill>
                  <a:schemeClr val="tx1"/>
                </a:solidFill>
                <a:effectLst/>
                <a:latin typeface="+mn-lt"/>
                <a:ea typeface="+mn-ea"/>
                <a:cs typeface="+mn-cs"/>
              </a:rPr>
              <a:t>Evaluating the effect of income support policies on social health inequalities (SHIs) at birth in Montreal and Brussels using a </a:t>
            </a:r>
            <a:r>
              <a:rPr lang="en-US" sz="1200" i="1" kern="1200" dirty="0" err="1">
                <a:solidFill>
                  <a:schemeClr val="tx1"/>
                </a:solidFill>
                <a:effectLst/>
                <a:latin typeface="+mn-lt"/>
                <a:ea typeface="+mn-ea"/>
                <a:cs typeface="+mn-cs"/>
              </a:rPr>
              <a:t>contextualised</a:t>
            </a:r>
            <a:r>
              <a:rPr lang="en-US" sz="1200" i="1" kern="1200" dirty="0">
                <a:solidFill>
                  <a:schemeClr val="tx1"/>
                </a:solidFill>
                <a:effectLst/>
                <a:latin typeface="+mn-lt"/>
                <a:ea typeface="+mn-ea"/>
                <a:cs typeface="+mn-cs"/>
              </a:rPr>
              <a:t> comparative approach and model family method: a study protocol. BMJ Open </a:t>
            </a:r>
            <a:r>
              <a:rPr lang="en-US" sz="1200" b="1" i="1" kern="1200" dirty="0">
                <a:solidFill>
                  <a:schemeClr val="tx1"/>
                </a:solidFill>
                <a:effectLst/>
                <a:latin typeface="+mn-lt"/>
                <a:ea typeface="+mn-ea"/>
                <a:cs typeface="+mn-cs"/>
              </a:rPr>
              <a:t>8:e024015</a:t>
            </a:r>
            <a:endParaRPr lang="fr-CA" sz="1200" kern="1200" dirty="0">
              <a:solidFill>
                <a:schemeClr val="tx1"/>
              </a:solidFill>
              <a:effectLst/>
              <a:latin typeface="+mn-lt"/>
              <a:ea typeface="+mn-ea"/>
              <a:cs typeface="+mn-cs"/>
            </a:endParaRPr>
          </a:p>
          <a:p>
            <a:endParaRPr lang="fr-CA" dirty="0"/>
          </a:p>
          <a:p>
            <a:endParaRPr lang="fr-CA" dirty="0"/>
          </a:p>
        </p:txBody>
      </p:sp>
      <p:sp>
        <p:nvSpPr>
          <p:cNvPr id="4" name="Espace réservé du numéro de diapositive 3"/>
          <p:cNvSpPr>
            <a:spLocks noGrp="1"/>
          </p:cNvSpPr>
          <p:nvPr>
            <p:ph type="sldNum" sz="quarter" idx="10"/>
          </p:nvPr>
        </p:nvSpPr>
        <p:spPr/>
        <p:txBody>
          <a:bodyPr/>
          <a:lstStyle/>
          <a:p>
            <a:fld id="{22264FC2-7BC2-4647-830C-E3B2C3A739DB}" type="slidenum">
              <a:rPr lang="fr-CA" smtClean="0"/>
              <a:t>55</a:t>
            </a:fld>
            <a:endParaRPr lang="fr-CA"/>
          </a:p>
        </p:txBody>
      </p:sp>
    </p:spTree>
    <p:extLst>
      <p:ext uri="{BB962C8B-B14F-4D97-AF65-F5344CB8AC3E}">
        <p14:creationId xmlns:p14="http://schemas.microsoft.com/office/powerpoint/2010/main" val="467218655"/>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latin typeface="+mn-lt"/>
                <a:ea typeface="+mn-ea"/>
                <a:cs typeface="+mn-cs"/>
              </a:rPr>
              <a:t>19.</a:t>
            </a:r>
            <a:r>
              <a:rPr lang="en-US" sz="1200" kern="1200" baseline="0" dirty="0">
                <a:solidFill>
                  <a:schemeClr val="tx1"/>
                </a:solidFill>
                <a:latin typeface="+mn-lt"/>
                <a:ea typeface="+mn-ea"/>
                <a:cs typeface="+mn-cs"/>
              </a:rPr>
              <a:t> </a:t>
            </a:r>
            <a:r>
              <a:rPr lang="en-US" sz="1200" kern="1200" dirty="0">
                <a:solidFill>
                  <a:schemeClr val="tx1"/>
                </a:solidFill>
                <a:latin typeface="+mn-lt"/>
                <a:ea typeface="+mn-ea"/>
                <a:cs typeface="+mn-cs"/>
              </a:rPr>
              <a:t>WHO, </a:t>
            </a:r>
            <a:r>
              <a:rPr lang="en-US" sz="1200" i="1" kern="1200" dirty="0">
                <a:solidFill>
                  <a:schemeClr val="tx1"/>
                </a:solidFill>
                <a:latin typeface="+mn-lt"/>
                <a:ea typeface="+mn-ea"/>
                <a:cs typeface="+mn-cs"/>
              </a:rPr>
              <a:t>Double-duty actions. Policy brief. 2017, Geneva: World Health Organization. https://apps.who.int/iris/bitstream/handle/10665/255414/WHO-NMH-NHD-17.2-eng.pdf?ua=1.</a:t>
            </a:r>
          </a:p>
          <a:p>
            <a:pPr marL="0" marR="0" indent="0" algn="l" defTabSz="914400" rtl="0" eaLnBrk="1" fontAlgn="auto" latinLnBrk="0" hangingPunct="1">
              <a:lnSpc>
                <a:spcPct val="100000"/>
              </a:lnSpc>
              <a:spcBef>
                <a:spcPts val="0"/>
              </a:spcBef>
              <a:spcAft>
                <a:spcPts val="0"/>
              </a:spcAft>
              <a:buClrTx/>
              <a:buSzTx/>
              <a:buFontTx/>
              <a:buNone/>
              <a:tabLst/>
              <a:defRPr/>
            </a:pPr>
            <a:endParaRPr lang="fr-CA" dirty="0">
              <a:hlinkClick r:id="rId3"/>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fr-CA" dirty="0">
              <a:hlinkClick r:id="rId3"/>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fr-CA" dirty="0">
              <a:hlinkClick r:id="rId3"/>
            </a:endParaRPr>
          </a:p>
          <a:p>
            <a:endParaRPr lang="fr-CA" dirty="0"/>
          </a:p>
        </p:txBody>
      </p:sp>
      <p:sp>
        <p:nvSpPr>
          <p:cNvPr id="4" name="Espace réservé du numéro de diapositive 3"/>
          <p:cNvSpPr>
            <a:spLocks noGrp="1"/>
          </p:cNvSpPr>
          <p:nvPr>
            <p:ph type="sldNum" sz="quarter" idx="10"/>
          </p:nvPr>
        </p:nvSpPr>
        <p:spPr/>
        <p:txBody>
          <a:bodyPr/>
          <a:lstStyle/>
          <a:p>
            <a:fld id="{22264FC2-7BC2-4647-830C-E3B2C3A739DB}" type="slidenum">
              <a:rPr lang="fr-CA" smtClean="0"/>
              <a:t>56</a:t>
            </a:fld>
            <a:endParaRPr lang="fr-CA"/>
          </a:p>
        </p:txBody>
      </p:sp>
    </p:spTree>
    <p:extLst>
      <p:ext uri="{BB962C8B-B14F-4D97-AF65-F5344CB8AC3E}">
        <p14:creationId xmlns:p14="http://schemas.microsoft.com/office/powerpoint/2010/main" val="4039904133"/>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en-US" sz="1200" kern="1200" dirty="0">
                <a:solidFill>
                  <a:schemeClr val="tx1"/>
                </a:solidFill>
                <a:latin typeface="+mn-lt"/>
                <a:ea typeface="+mn-ea"/>
                <a:cs typeface="+mn-cs"/>
              </a:rPr>
              <a:t>19.</a:t>
            </a:r>
            <a:r>
              <a:rPr lang="en-US" sz="1200" kern="1200" baseline="0" dirty="0">
                <a:solidFill>
                  <a:schemeClr val="tx1"/>
                </a:solidFill>
                <a:latin typeface="+mn-lt"/>
                <a:ea typeface="+mn-ea"/>
                <a:cs typeface="+mn-cs"/>
              </a:rPr>
              <a:t> </a:t>
            </a:r>
            <a:r>
              <a:rPr lang="en-US" sz="1200" kern="1200" dirty="0">
                <a:solidFill>
                  <a:schemeClr val="tx1"/>
                </a:solidFill>
                <a:latin typeface="+mn-lt"/>
                <a:ea typeface="+mn-ea"/>
                <a:cs typeface="+mn-cs"/>
              </a:rPr>
              <a:t>WHO, </a:t>
            </a:r>
            <a:r>
              <a:rPr lang="en-US" sz="1200" i="1" kern="1200" dirty="0">
                <a:solidFill>
                  <a:schemeClr val="tx1"/>
                </a:solidFill>
                <a:latin typeface="+mn-lt"/>
                <a:ea typeface="+mn-ea"/>
                <a:cs typeface="+mn-cs"/>
              </a:rPr>
              <a:t>Double-duty actions. Policy brief. 2017, Geneva: World Health Organization. https://apps.who.int/iris/bitstream/handle/10665/255414/WHO-NMH-NHD-17.2-eng.pdf?ua=1.</a:t>
            </a:r>
          </a:p>
          <a:p>
            <a:endParaRPr lang="en-US" sz="1200" i="1" kern="1200" dirty="0">
              <a:solidFill>
                <a:schemeClr val="tx1"/>
              </a:solidFill>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i="0" kern="1200" dirty="0">
                <a:solidFill>
                  <a:schemeClr val="tx1"/>
                </a:solidFill>
                <a:latin typeface="+mn-lt"/>
                <a:ea typeface="+mn-ea"/>
                <a:cs typeface="+mn-cs"/>
              </a:rPr>
              <a:t>94.</a:t>
            </a:r>
            <a:r>
              <a:rPr lang="en-US" sz="1200" i="0" kern="1200" baseline="0" dirty="0">
                <a:solidFill>
                  <a:schemeClr val="tx1"/>
                </a:solidFill>
                <a:latin typeface="+mn-lt"/>
                <a:ea typeface="+mn-ea"/>
                <a:cs typeface="+mn-cs"/>
              </a:rPr>
              <a:t> </a:t>
            </a:r>
            <a:r>
              <a:rPr lang="en-US" sz="1200" kern="1200" dirty="0">
                <a:solidFill>
                  <a:schemeClr val="tx1"/>
                </a:solidFill>
                <a:latin typeface="+mn-lt"/>
                <a:ea typeface="+mn-ea"/>
                <a:cs typeface="+mn-cs"/>
              </a:rPr>
              <a:t>WHO, </a:t>
            </a:r>
            <a:r>
              <a:rPr lang="en-US" sz="1200" i="1" kern="1200" dirty="0">
                <a:solidFill>
                  <a:schemeClr val="tx1"/>
                </a:solidFill>
                <a:latin typeface="+mn-lt"/>
                <a:ea typeface="+mn-ea"/>
                <a:cs typeface="+mn-cs"/>
              </a:rPr>
              <a:t>Global nutrition policy review: what does it take to scale up nutrition action? 2013, Geneva: World Health Organization; (http://apps.who.int/iris/bitstream/10665/84408/1/9789241505529_eng.pdf, accessed 2 February 2017).</a:t>
            </a:r>
          </a:p>
          <a:p>
            <a:endParaRPr lang="en-US" sz="1200" i="1" kern="1200" dirty="0">
              <a:solidFill>
                <a:schemeClr val="tx1"/>
              </a:solidFill>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fr-CA" sz="1200" kern="1200" dirty="0">
                <a:solidFill>
                  <a:schemeClr val="tx1"/>
                </a:solidFill>
                <a:latin typeface="+mn-lt"/>
                <a:ea typeface="+mn-ea"/>
                <a:cs typeface="+mn-cs"/>
              </a:rPr>
              <a:t>95.</a:t>
            </a:r>
            <a:r>
              <a:rPr lang="fr-CA" sz="1200" kern="1200" baseline="0" dirty="0">
                <a:solidFill>
                  <a:schemeClr val="tx1"/>
                </a:solidFill>
                <a:latin typeface="+mn-lt"/>
                <a:ea typeface="+mn-ea"/>
                <a:cs typeface="+mn-cs"/>
              </a:rPr>
              <a:t> </a:t>
            </a:r>
            <a:r>
              <a:rPr lang="fr-CA" sz="1200" kern="1200" dirty="0">
                <a:solidFill>
                  <a:schemeClr val="tx1"/>
                </a:solidFill>
                <a:latin typeface="+mn-lt"/>
                <a:ea typeface="+mn-ea"/>
                <a:cs typeface="+mn-cs"/>
              </a:rPr>
              <a:t>Santé Canada (2019), </a:t>
            </a:r>
            <a:r>
              <a:rPr lang="fr-CA" sz="1200" i="1" kern="1200" dirty="0">
                <a:solidFill>
                  <a:schemeClr val="tx1"/>
                </a:solidFill>
                <a:latin typeface="+mn-lt"/>
                <a:ea typeface="+mn-ea"/>
                <a:cs typeface="+mn-cs"/>
              </a:rPr>
              <a:t>Guide alimentaire canadien. Lignes directrices canadiennes en matière d’alimentation. https://guide-alimentaire.canada.ca/fr/directrices/ (consulté 12-2019).</a:t>
            </a:r>
          </a:p>
          <a:p>
            <a:endParaRPr lang="en-US" sz="1200" i="1" kern="1200" dirty="0">
              <a:solidFill>
                <a:schemeClr val="tx1"/>
              </a:solidFill>
              <a:latin typeface="+mn-lt"/>
              <a:ea typeface="+mn-ea"/>
              <a:cs typeface="+mn-cs"/>
            </a:endParaRPr>
          </a:p>
        </p:txBody>
      </p:sp>
      <p:sp>
        <p:nvSpPr>
          <p:cNvPr id="4" name="Espace réservé du numéro de diapositive 3"/>
          <p:cNvSpPr>
            <a:spLocks noGrp="1"/>
          </p:cNvSpPr>
          <p:nvPr>
            <p:ph type="sldNum" sz="quarter" idx="10"/>
          </p:nvPr>
        </p:nvSpPr>
        <p:spPr/>
        <p:txBody>
          <a:bodyPr/>
          <a:lstStyle/>
          <a:p>
            <a:fld id="{22264FC2-7BC2-4647-830C-E3B2C3A739DB}" type="slidenum">
              <a:rPr lang="fr-CA" smtClean="0"/>
              <a:t>57</a:t>
            </a:fld>
            <a:endParaRPr lang="fr-CA"/>
          </a:p>
        </p:txBody>
      </p:sp>
    </p:spTree>
    <p:extLst>
      <p:ext uri="{BB962C8B-B14F-4D97-AF65-F5344CB8AC3E}">
        <p14:creationId xmlns:p14="http://schemas.microsoft.com/office/powerpoint/2010/main" val="680481452"/>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en-US" sz="1200" kern="1200" dirty="0">
                <a:solidFill>
                  <a:schemeClr val="tx1"/>
                </a:solidFill>
                <a:latin typeface="+mn-lt"/>
                <a:ea typeface="+mn-ea"/>
                <a:cs typeface="+mn-cs"/>
              </a:rPr>
              <a:t>19.</a:t>
            </a:r>
            <a:r>
              <a:rPr lang="en-US" sz="1200" kern="1200" baseline="0" dirty="0">
                <a:solidFill>
                  <a:schemeClr val="tx1"/>
                </a:solidFill>
                <a:latin typeface="+mn-lt"/>
                <a:ea typeface="+mn-ea"/>
                <a:cs typeface="+mn-cs"/>
              </a:rPr>
              <a:t> </a:t>
            </a:r>
            <a:r>
              <a:rPr lang="en-US" sz="1200" kern="1200" dirty="0">
                <a:solidFill>
                  <a:schemeClr val="tx1"/>
                </a:solidFill>
                <a:latin typeface="+mn-lt"/>
                <a:ea typeface="+mn-ea"/>
                <a:cs typeface="+mn-cs"/>
              </a:rPr>
              <a:t>WHO, </a:t>
            </a:r>
            <a:r>
              <a:rPr lang="en-US" sz="1200" i="1" kern="1200" dirty="0">
                <a:solidFill>
                  <a:schemeClr val="tx1"/>
                </a:solidFill>
                <a:latin typeface="+mn-lt"/>
                <a:ea typeface="+mn-ea"/>
                <a:cs typeface="+mn-cs"/>
              </a:rPr>
              <a:t>Double-duty actions. Policy brief. 2017, Geneva: World Health Organization. https://apps.who.int/iris/bitstream/handle/10665/255414/WHO-NMH-NHD-17.2-eng.pdf?ua=1.</a:t>
            </a:r>
          </a:p>
          <a:p>
            <a:pPr marL="0" marR="0" lvl="0" indent="0" algn="l" defTabSz="914400" rtl="0" eaLnBrk="1" fontAlgn="auto" latinLnBrk="0" hangingPunct="1">
              <a:lnSpc>
                <a:spcPct val="100000"/>
              </a:lnSpc>
              <a:spcBef>
                <a:spcPts val="0"/>
              </a:spcBef>
              <a:spcAft>
                <a:spcPts val="0"/>
              </a:spcAft>
              <a:buClrTx/>
              <a:buSzTx/>
              <a:buFontTx/>
              <a:buNone/>
              <a:tabLst/>
              <a:defRPr/>
            </a:pPr>
            <a:endParaRPr lang="fr-CA" dirty="0"/>
          </a:p>
          <a:p>
            <a:endParaRPr lang="fr-CA" dirty="0"/>
          </a:p>
        </p:txBody>
      </p:sp>
      <p:sp>
        <p:nvSpPr>
          <p:cNvPr id="4" name="Espace réservé du numéro de diapositive 3"/>
          <p:cNvSpPr>
            <a:spLocks noGrp="1"/>
          </p:cNvSpPr>
          <p:nvPr>
            <p:ph type="sldNum" sz="quarter" idx="10"/>
          </p:nvPr>
        </p:nvSpPr>
        <p:spPr/>
        <p:txBody>
          <a:bodyPr/>
          <a:lstStyle/>
          <a:p>
            <a:fld id="{22264FC2-7BC2-4647-830C-E3B2C3A739DB}" type="slidenum">
              <a:rPr lang="fr-CA" smtClean="0"/>
              <a:t>58</a:t>
            </a:fld>
            <a:endParaRPr lang="fr-CA"/>
          </a:p>
        </p:txBody>
      </p:sp>
    </p:spTree>
    <p:extLst>
      <p:ext uri="{BB962C8B-B14F-4D97-AF65-F5344CB8AC3E}">
        <p14:creationId xmlns:p14="http://schemas.microsoft.com/office/powerpoint/2010/main" val="1201326953"/>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en-US" sz="1200" kern="1200" dirty="0">
                <a:solidFill>
                  <a:schemeClr val="tx1"/>
                </a:solidFill>
                <a:effectLst/>
                <a:latin typeface="+mn-lt"/>
                <a:ea typeface="+mn-ea"/>
                <a:cs typeface="+mn-cs"/>
              </a:rPr>
              <a:t>19. WHO, </a:t>
            </a:r>
            <a:r>
              <a:rPr lang="en-US" sz="1200" i="1" kern="1200" dirty="0">
                <a:solidFill>
                  <a:schemeClr val="tx1"/>
                </a:solidFill>
                <a:effectLst/>
                <a:latin typeface="+mn-lt"/>
                <a:ea typeface="+mn-ea"/>
                <a:cs typeface="+mn-cs"/>
              </a:rPr>
              <a:t>Double-duty actions. Policy brief. 2017, Geneva: World Health Organization. https://apps.who.int/iris/bitstream/handle/10665/255414/WHO-NMH-NHD-17.2-eng.pdf?ua=1.</a:t>
            </a:r>
            <a:endParaRPr lang="fr-CA" sz="1200" kern="1200" dirty="0">
              <a:solidFill>
                <a:schemeClr val="tx1"/>
              </a:solidFill>
              <a:effectLst/>
              <a:latin typeface="+mn-lt"/>
              <a:ea typeface="+mn-ea"/>
              <a:cs typeface="+mn-cs"/>
            </a:endParaRPr>
          </a:p>
          <a:p>
            <a:r>
              <a:rPr lang="fr-CA" sz="1200" kern="1200" dirty="0">
                <a:solidFill>
                  <a:schemeClr val="tx1"/>
                </a:solidFill>
                <a:effectLst/>
                <a:latin typeface="+mn-lt"/>
                <a:ea typeface="+mn-ea"/>
                <a:cs typeface="+mn-cs"/>
              </a:rPr>
              <a:t>31. OMS, </a:t>
            </a:r>
            <a:r>
              <a:rPr lang="fr-CA" sz="1200" i="1" kern="1200" dirty="0">
                <a:solidFill>
                  <a:schemeClr val="tx1"/>
                </a:solidFill>
                <a:effectLst/>
                <a:latin typeface="+mn-lt"/>
                <a:ea typeface="+mn-ea"/>
                <a:cs typeface="+mn-cs"/>
              </a:rPr>
              <a:t>Recommandations de l’OMS concernant les soins prénatals pour que la grossesse soit une expérience positive [WHO </a:t>
            </a:r>
            <a:r>
              <a:rPr lang="fr-CA" sz="1200" i="1" kern="1200" dirty="0" err="1">
                <a:solidFill>
                  <a:schemeClr val="tx1"/>
                </a:solidFill>
                <a:effectLst/>
                <a:latin typeface="+mn-lt"/>
                <a:ea typeface="+mn-ea"/>
                <a:cs typeface="+mn-cs"/>
              </a:rPr>
              <a:t>recommendations</a:t>
            </a:r>
            <a:r>
              <a:rPr lang="fr-CA" sz="1200" i="1" kern="1200" dirty="0">
                <a:solidFill>
                  <a:schemeClr val="tx1"/>
                </a:solidFill>
                <a:effectLst/>
                <a:latin typeface="+mn-lt"/>
                <a:ea typeface="+mn-ea"/>
                <a:cs typeface="+mn-cs"/>
              </a:rPr>
              <a:t> on </a:t>
            </a:r>
            <a:r>
              <a:rPr lang="fr-CA" sz="1200" i="1" kern="1200" dirty="0" err="1">
                <a:solidFill>
                  <a:schemeClr val="tx1"/>
                </a:solidFill>
                <a:effectLst/>
                <a:latin typeface="+mn-lt"/>
                <a:ea typeface="+mn-ea"/>
                <a:cs typeface="+mn-cs"/>
              </a:rPr>
              <a:t>antenatal</a:t>
            </a:r>
            <a:r>
              <a:rPr lang="fr-CA" sz="1200" i="1" kern="1200" dirty="0">
                <a:solidFill>
                  <a:schemeClr val="tx1"/>
                </a:solidFill>
                <a:effectLst/>
                <a:latin typeface="+mn-lt"/>
                <a:ea typeface="+mn-ea"/>
                <a:cs typeface="+mn-cs"/>
              </a:rPr>
              <a:t> care for a positive </a:t>
            </a:r>
            <a:r>
              <a:rPr lang="fr-CA" sz="1200" i="1" kern="1200" dirty="0" err="1">
                <a:solidFill>
                  <a:schemeClr val="tx1"/>
                </a:solidFill>
                <a:effectLst/>
                <a:latin typeface="+mn-lt"/>
                <a:ea typeface="+mn-ea"/>
                <a:cs typeface="+mn-cs"/>
              </a:rPr>
              <a:t>pregnancy</a:t>
            </a:r>
            <a:r>
              <a:rPr lang="fr-CA" sz="1200" i="1" kern="1200" dirty="0">
                <a:solidFill>
                  <a:schemeClr val="tx1"/>
                </a:solidFill>
                <a:effectLst/>
                <a:latin typeface="+mn-lt"/>
                <a:ea typeface="+mn-ea"/>
                <a:cs typeface="+mn-cs"/>
              </a:rPr>
              <a:t> </a:t>
            </a:r>
            <a:r>
              <a:rPr lang="fr-CA" sz="1200" i="1" kern="1200" dirty="0" err="1">
                <a:solidFill>
                  <a:schemeClr val="tx1"/>
                </a:solidFill>
                <a:effectLst/>
                <a:latin typeface="+mn-lt"/>
                <a:ea typeface="+mn-ea"/>
                <a:cs typeface="+mn-cs"/>
              </a:rPr>
              <a:t>experience</a:t>
            </a:r>
            <a:r>
              <a:rPr lang="fr-CA" sz="1200" i="1" kern="1200" dirty="0">
                <a:solidFill>
                  <a:schemeClr val="tx1"/>
                </a:solidFill>
                <a:effectLst/>
                <a:latin typeface="+mn-lt"/>
                <a:ea typeface="+mn-ea"/>
                <a:cs typeface="+mn-cs"/>
              </a:rPr>
              <a:t>]. 2017, Genève: Organisation mondiale de la Santé ; Licence : CC BY-NC-SA 3.0 IGO. https://www.who.int/reproductivehealth/publications/maternal_perinatal_health/anc-positive-pregnancy-experience/fr/.</a:t>
            </a:r>
            <a:endParaRPr lang="fr-CA" sz="1200" kern="1200" dirty="0">
              <a:solidFill>
                <a:schemeClr val="tx1"/>
              </a:solidFill>
              <a:effectLst/>
              <a:latin typeface="+mn-lt"/>
              <a:ea typeface="+mn-ea"/>
              <a:cs typeface="+mn-cs"/>
            </a:endParaRPr>
          </a:p>
          <a:p>
            <a:endParaRPr lang="fr-CA" dirty="0"/>
          </a:p>
        </p:txBody>
      </p:sp>
      <p:sp>
        <p:nvSpPr>
          <p:cNvPr id="4" name="Espace réservé du numéro de diapositive 3"/>
          <p:cNvSpPr>
            <a:spLocks noGrp="1"/>
          </p:cNvSpPr>
          <p:nvPr>
            <p:ph type="sldNum" sz="quarter" idx="10"/>
          </p:nvPr>
        </p:nvSpPr>
        <p:spPr/>
        <p:txBody>
          <a:bodyPr/>
          <a:lstStyle/>
          <a:p>
            <a:fld id="{22264FC2-7BC2-4647-830C-E3B2C3A739DB}" type="slidenum">
              <a:rPr lang="fr-CA" smtClean="0"/>
              <a:t>59</a:t>
            </a:fld>
            <a:endParaRPr lang="fr-CA"/>
          </a:p>
        </p:txBody>
      </p:sp>
    </p:spTree>
    <p:extLst>
      <p:ext uri="{BB962C8B-B14F-4D97-AF65-F5344CB8AC3E}">
        <p14:creationId xmlns:p14="http://schemas.microsoft.com/office/powerpoint/2010/main" val="3615863730"/>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en-US" sz="1200" kern="1200" dirty="0">
                <a:solidFill>
                  <a:schemeClr val="tx1"/>
                </a:solidFill>
                <a:effectLst/>
                <a:latin typeface="+mn-lt"/>
                <a:ea typeface="+mn-ea"/>
                <a:cs typeface="+mn-cs"/>
              </a:rPr>
              <a:t>19. WHO, </a:t>
            </a:r>
            <a:r>
              <a:rPr lang="en-US" sz="1200" i="1" kern="1200" dirty="0">
                <a:solidFill>
                  <a:schemeClr val="tx1"/>
                </a:solidFill>
                <a:effectLst/>
                <a:latin typeface="+mn-lt"/>
                <a:ea typeface="+mn-ea"/>
                <a:cs typeface="+mn-cs"/>
              </a:rPr>
              <a:t>Double-duty actions. Policy brief. 2017, Geneva: World Health Organization. https://apps.who.int/iris/bitstream/handle/10665/255414/WHO-NMH-NHD-17.2-eng.pdf?ua=1.</a:t>
            </a:r>
            <a:endParaRPr lang="fr-CA" sz="1200" kern="1200" dirty="0">
              <a:solidFill>
                <a:schemeClr val="tx1"/>
              </a:solidFill>
              <a:effectLst/>
              <a:latin typeface="+mn-lt"/>
              <a:ea typeface="+mn-ea"/>
              <a:cs typeface="+mn-cs"/>
            </a:endParaRPr>
          </a:p>
          <a:p>
            <a:r>
              <a:rPr lang="fr-CA" sz="1200" kern="1200" dirty="0">
                <a:solidFill>
                  <a:schemeClr val="tx1"/>
                </a:solidFill>
                <a:effectLst/>
                <a:latin typeface="+mn-lt"/>
                <a:ea typeface="+mn-ea"/>
                <a:cs typeface="+mn-cs"/>
              </a:rPr>
              <a:t>31. OMS, </a:t>
            </a:r>
            <a:r>
              <a:rPr lang="fr-CA" sz="1200" i="1" kern="1200" dirty="0">
                <a:solidFill>
                  <a:schemeClr val="tx1"/>
                </a:solidFill>
                <a:effectLst/>
                <a:latin typeface="+mn-lt"/>
                <a:ea typeface="+mn-ea"/>
                <a:cs typeface="+mn-cs"/>
              </a:rPr>
              <a:t>Recommandations de l’OMS concernant les soins prénatals pour que la grossesse soit une expérience positive [WHO </a:t>
            </a:r>
            <a:r>
              <a:rPr lang="fr-CA" sz="1200" i="1" kern="1200" dirty="0" err="1">
                <a:solidFill>
                  <a:schemeClr val="tx1"/>
                </a:solidFill>
                <a:effectLst/>
                <a:latin typeface="+mn-lt"/>
                <a:ea typeface="+mn-ea"/>
                <a:cs typeface="+mn-cs"/>
              </a:rPr>
              <a:t>recommendations</a:t>
            </a:r>
            <a:r>
              <a:rPr lang="fr-CA" sz="1200" i="1" kern="1200" dirty="0">
                <a:solidFill>
                  <a:schemeClr val="tx1"/>
                </a:solidFill>
                <a:effectLst/>
                <a:latin typeface="+mn-lt"/>
                <a:ea typeface="+mn-ea"/>
                <a:cs typeface="+mn-cs"/>
              </a:rPr>
              <a:t> on </a:t>
            </a:r>
            <a:r>
              <a:rPr lang="fr-CA" sz="1200" i="1" kern="1200" dirty="0" err="1">
                <a:solidFill>
                  <a:schemeClr val="tx1"/>
                </a:solidFill>
                <a:effectLst/>
                <a:latin typeface="+mn-lt"/>
                <a:ea typeface="+mn-ea"/>
                <a:cs typeface="+mn-cs"/>
              </a:rPr>
              <a:t>antenatal</a:t>
            </a:r>
            <a:r>
              <a:rPr lang="fr-CA" sz="1200" i="1" kern="1200" dirty="0">
                <a:solidFill>
                  <a:schemeClr val="tx1"/>
                </a:solidFill>
                <a:effectLst/>
                <a:latin typeface="+mn-lt"/>
                <a:ea typeface="+mn-ea"/>
                <a:cs typeface="+mn-cs"/>
              </a:rPr>
              <a:t> care for a positive </a:t>
            </a:r>
            <a:r>
              <a:rPr lang="fr-CA" sz="1200" i="1" kern="1200" dirty="0" err="1">
                <a:solidFill>
                  <a:schemeClr val="tx1"/>
                </a:solidFill>
                <a:effectLst/>
                <a:latin typeface="+mn-lt"/>
                <a:ea typeface="+mn-ea"/>
                <a:cs typeface="+mn-cs"/>
              </a:rPr>
              <a:t>pregnancy</a:t>
            </a:r>
            <a:r>
              <a:rPr lang="fr-CA" sz="1200" i="1" kern="1200" dirty="0">
                <a:solidFill>
                  <a:schemeClr val="tx1"/>
                </a:solidFill>
                <a:effectLst/>
                <a:latin typeface="+mn-lt"/>
                <a:ea typeface="+mn-ea"/>
                <a:cs typeface="+mn-cs"/>
              </a:rPr>
              <a:t> </a:t>
            </a:r>
            <a:r>
              <a:rPr lang="fr-CA" sz="1200" i="1" kern="1200" dirty="0" err="1">
                <a:solidFill>
                  <a:schemeClr val="tx1"/>
                </a:solidFill>
                <a:effectLst/>
                <a:latin typeface="+mn-lt"/>
                <a:ea typeface="+mn-ea"/>
                <a:cs typeface="+mn-cs"/>
              </a:rPr>
              <a:t>experience</a:t>
            </a:r>
            <a:r>
              <a:rPr lang="fr-CA" sz="1200" i="1" kern="1200" dirty="0">
                <a:solidFill>
                  <a:schemeClr val="tx1"/>
                </a:solidFill>
                <a:effectLst/>
                <a:latin typeface="+mn-lt"/>
                <a:ea typeface="+mn-ea"/>
                <a:cs typeface="+mn-cs"/>
              </a:rPr>
              <a:t>]. 2017, Genève: Organisation mondiale de la Santé ; Licence : CC BY-NC-SA 3.0 IGO. https://www.who.int/reproductivehealth/publications/maternal_perinatal_health/anc-positive-pregnancy-experience/fr/.</a:t>
            </a:r>
            <a:endParaRPr lang="fr-CA" sz="1200" kern="1200" dirty="0">
              <a:solidFill>
                <a:schemeClr val="tx1"/>
              </a:solidFill>
              <a:effectLst/>
              <a:latin typeface="+mn-lt"/>
              <a:ea typeface="+mn-ea"/>
              <a:cs typeface="+mn-cs"/>
            </a:endParaRPr>
          </a:p>
          <a:p>
            <a:r>
              <a:rPr lang="fr-CA" sz="1200" kern="1200" dirty="0">
                <a:solidFill>
                  <a:schemeClr val="tx1"/>
                </a:solidFill>
                <a:effectLst/>
                <a:latin typeface="+mn-lt"/>
                <a:ea typeface="+mn-ea"/>
                <a:cs typeface="+mn-cs"/>
              </a:rPr>
              <a:t>56. UNICEF Canada </a:t>
            </a:r>
            <a:r>
              <a:rPr lang="fr-CA" sz="1200" i="1" kern="1200" dirty="0">
                <a:solidFill>
                  <a:schemeClr val="tx1"/>
                </a:solidFill>
                <a:effectLst/>
                <a:latin typeface="+mn-lt"/>
                <a:ea typeface="+mn-ea"/>
                <a:cs typeface="+mn-cs"/>
              </a:rPr>
              <a:t>Malnutrition. https://www.unicef.ca/fr/malnutrition?ea_tracking_id=19DIAQ08OTE&amp;amp;amp%3B19DIAQ02OTE=&amp;amp;amp%3Bgclid=Cj0KCQiAq97uBRCwARIsADTziybIW61EyKBx_bxWMn_GgaaBK_WvNzM5HGomDVQTv-C5eVEY-vy02o0aAra4EALw_wcB (consulté 11-2019).</a:t>
            </a:r>
            <a:endParaRPr lang="fr-CA" sz="1200" kern="1200" dirty="0">
              <a:solidFill>
                <a:schemeClr val="tx1"/>
              </a:solidFill>
              <a:effectLst/>
              <a:latin typeface="+mn-lt"/>
              <a:ea typeface="+mn-ea"/>
              <a:cs typeface="+mn-cs"/>
            </a:endParaRPr>
          </a:p>
          <a:p>
            <a:endParaRPr lang="fr-CA" dirty="0"/>
          </a:p>
        </p:txBody>
      </p:sp>
      <p:sp>
        <p:nvSpPr>
          <p:cNvPr id="4" name="Espace réservé du numéro de diapositive 3"/>
          <p:cNvSpPr>
            <a:spLocks noGrp="1"/>
          </p:cNvSpPr>
          <p:nvPr>
            <p:ph type="sldNum" sz="quarter" idx="10"/>
          </p:nvPr>
        </p:nvSpPr>
        <p:spPr/>
        <p:txBody>
          <a:bodyPr/>
          <a:lstStyle/>
          <a:p>
            <a:fld id="{22264FC2-7BC2-4647-830C-E3B2C3A739DB}" type="slidenum">
              <a:rPr lang="fr-CA" smtClean="0"/>
              <a:t>60</a:t>
            </a:fld>
            <a:endParaRPr lang="fr-CA"/>
          </a:p>
        </p:txBody>
      </p:sp>
    </p:spTree>
    <p:extLst>
      <p:ext uri="{BB962C8B-B14F-4D97-AF65-F5344CB8AC3E}">
        <p14:creationId xmlns:p14="http://schemas.microsoft.com/office/powerpoint/2010/main" val="3356359772"/>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en-US" sz="1200" kern="1200" dirty="0">
                <a:solidFill>
                  <a:schemeClr val="tx1"/>
                </a:solidFill>
                <a:effectLst/>
                <a:latin typeface="+mn-lt"/>
                <a:ea typeface="+mn-ea"/>
                <a:cs typeface="+mn-cs"/>
              </a:rPr>
              <a:t>19. WHO, </a:t>
            </a:r>
            <a:r>
              <a:rPr lang="en-US" sz="1200" i="1" kern="1200" dirty="0">
                <a:solidFill>
                  <a:schemeClr val="tx1"/>
                </a:solidFill>
                <a:effectLst/>
                <a:latin typeface="+mn-lt"/>
                <a:ea typeface="+mn-ea"/>
                <a:cs typeface="+mn-cs"/>
              </a:rPr>
              <a:t>Double-duty actions. Policy brief. 2017, Geneva: World Health Organization. https://apps.who.int/iris/bitstream/handle/10665/255414/WHO-NMH-NHD-17.2-eng.pdf?ua=1.</a:t>
            </a:r>
            <a:endParaRPr lang="fr-CA" sz="1200" kern="1200" dirty="0">
              <a:solidFill>
                <a:schemeClr val="tx1"/>
              </a:solidFill>
              <a:effectLst/>
              <a:latin typeface="+mn-lt"/>
              <a:ea typeface="+mn-ea"/>
              <a:cs typeface="+mn-cs"/>
            </a:endParaRPr>
          </a:p>
          <a:p>
            <a:r>
              <a:rPr lang="fr-CA" sz="1200" kern="1200" dirty="0">
                <a:solidFill>
                  <a:schemeClr val="tx1"/>
                </a:solidFill>
                <a:effectLst/>
                <a:latin typeface="+mn-lt"/>
                <a:ea typeface="+mn-ea"/>
                <a:cs typeface="+mn-cs"/>
              </a:rPr>
              <a:t>31. OMS, </a:t>
            </a:r>
            <a:r>
              <a:rPr lang="fr-CA" sz="1200" i="1" kern="1200" dirty="0">
                <a:solidFill>
                  <a:schemeClr val="tx1"/>
                </a:solidFill>
                <a:effectLst/>
                <a:latin typeface="+mn-lt"/>
                <a:ea typeface="+mn-ea"/>
                <a:cs typeface="+mn-cs"/>
              </a:rPr>
              <a:t>Recommandations de l’OMS concernant les soins prénatals pour que la grossesse soit une expérience positive [WHO </a:t>
            </a:r>
            <a:r>
              <a:rPr lang="fr-CA" sz="1200" i="1" kern="1200" dirty="0" err="1">
                <a:solidFill>
                  <a:schemeClr val="tx1"/>
                </a:solidFill>
                <a:effectLst/>
                <a:latin typeface="+mn-lt"/>
                <a:ea typeface="+mn-ea"/>
                <a:cs typeface="+mn-cs"/>
              </a:rPr>
              <a:t>recommendations</a:t>
            </a:r>
            <a:r>
              <a:rPr lang="fr-CA" sz="1200" i="1" kern="1200" dirty="0">
                <a:solidFill>
                  <a:schemeClr val="tx1"/>
                </a:solidFill>
                <a:effectLst/>
                <a:latin typeface="+mn-lt"/>
                <a:ea typeface="+mn-ea"/>
                <a:cs typeface="+mn-cs"/>
              </a:rPr>
              <a:t> on </a:t>
            </a:r>
            <a:r>
              <a:rPr lang="fr-CA" sz="1200" i="1" kern="1200" dirty="0" err="1">
                <a:solidFill>
                  <a:schemeClr val="tx1"/>
                </a:solidFill>
                <a:effectLst/>
                <a:latin typeface="+mn-lt"/>
                <a:ea typeface="+mn-ea"/>
                <a:cs typeface="+mn-cs"/>
              </a:rPr>
              <a:t>antenatal</a:t>
            </a:r>
            <a:r>
              <a:rPr lang="fr-CA" sz="1200" i="1" kern="1200" dirty="0">
                <a:solidFill>
                  <a:schemeClr val="tx1"/>
                </a:solidFill>
                <a:effectLst/>
                <a:latin typeface="+mn-lt"/>
                <a:ea typeface="+mn-ea"/>
                <a:cs typeface="+mn-cs"/>
              </a:rPr>
              <a:t> care for a positive </a:t>
            </a:r>
            <a:r>
              <a:rPr lang="fr-CA" sz="1200" i="1" kern="1200" dirty="0" err="1">
                <a:solidFill>
                  <a:schemeClr val="tx1"/>
                </a:solidFill>
                <a:effectLst/>
                <a:latin typeface="+mn-lt"/>
                <a:ea typeface="+mn-ea"/>
                <a:cs typeface="+mn-cs"/>
              </a:rPr>
              <a:t>pregnancy</a:t>
            </a:r>
            <a:r>
              <a:rPr lang="fr-CA" sz="1200" i="1" kern="1200" dirty="0">
                <a:solidFill>
                  <a:schemeClr val="tx1"/>
                </a:solidFill>
                <a:effectLst/>
                <a:latin typeface="+mn-lt"/>
                <a:ea typeface="+mn-ea"/>
                <a:cs typeface="+mn-cs"/>
              </a:rPr>
              <a:t> </a:t>
            </a:r>
            <a:r>
              <a:rPr lang="fr-CA" sz="1200" i="1" kern="1200" dirty="0" err="1">
                <a:solidFill>
                  <a:schemeClr val="tx1"/>
                </a:solidFill>
                <a:effectLst/>
                <a:latin typeface="+mn-lt"/>
                <a:ea typeface="+mn-ea"/>
                <a:cs typeface="+mn-cs"/>
              </a:rPr>
              <a:t>experience</a:t>
            </a:r>
            <a:r>
              <a:rPr lang="fr-CA" sz="1200" i="1" kern="1200" dirty="0">
                <a:solidFill>
                  <a:schemeClr val="tx1"/>
                </a:solidFill>
                <a:effectLst/>
                <a:latin typeface="+mn-lt"/>
                <a:ea typeface="+mn-ea"/>
                <a:cs typeface="+mn-cs"/>
              </a:rPr>
              <a:t>]. 2017, Genève: Organisation mondiale de la Santé ; Licence : CC BY-NC-SA 3.0 IGO. https://www.who.int/reproductivehealth/publications/maternal_perinatal_health/anc-positive-pregnancy-experience/fr/.</a:t>
            </a:r>
            <a:endParaRPr lang="fr-CA" sz="1200" kern="1200" dirty="0">
              <a:solidFill>
                <a:schemeClr val="tx1"/>
              </a:solidFill>
              <a:effectLst/>
              <a:latin typeface="+mn-lt"/>
              <a:ea typeface="+mn-ea"/>
              <a:cs typeface="+mn-cs"/>
            </a:endParaRPr>
          </a:p>
          <a:p>
            <a:r>
              <a:rPr lang="fr-CA" sz="1200" kern="1200" dirty="0">
                <a:solidFill>
                  <a:schemeClr val="tx1"/>
                </a:solidFill>
                <a:effectLst/>
                <a:latin typeface="+mn-lt"/>
                <a:ea typeface="+mn-ea"/>
                <a:cs typeface="+mn-cs"/>
              </a:rPr>
              <a:t>96. Gouvernement du Canada (2019), </a:t>
            </a:r>
            <a:r>
              <a:rPr lang="fr-CA" sz="1200" i="1" kern="1200" dirty="0">
                <a:solidFill>
                  <a:schemeClr val="tx1"/>
                </a:solidFill>
                <a:effectLst/>
                <a:latin typeface="+mn-lt"/>
                <a:ea typeface="+mn-ea"/>
                <a:cs typeface="+mn-cs"/>
              </a:rPr>
              <a:t>Protéger, promouvoir et soutenir l'allaitement maternel : recommandation canadienne et les dix conditions pour le succès de l’allaitement maternel. Publications-Vie saine. https://www.canada.ca/fr/sante-publique/services/publications/vie-saine/allaitement-maternel-feuillet-information.html (consulté 11-2019).</a:t>
            </a:r>
            <a:endParaRPr lang="fr-CA" sz="1200" kern="1200" dirty="0">
              <a:solidFill>
                <a:schemeClr val="tx1"/>
              </a:solidFill>
              <a:effectLst/>
              <a:latin typeface="+mn-lt"/>
              <a:ea typeface="+mn-ea"/>
              <a:cs typeface="+mn-cs"/>
            </a:endParaRPr>
          </a:p>
          <a:p>
            <a:r>
              <a:rPr lang="fr-CA" sz="1200" kern="1200" dirty="0">
                <a:solidFill>
                  <a:schemeClr val="tx1"/>
                </a:solidFill>
                <a:effectLst/>
                <a:latin typeface="+mn-lt"/>
                <a:ea typeface="+mn-ea"/>
                <a:cs typeface="+mn-cs"/>
              </a:rPr>
              <a:t>62. OMS (2018), </a:t>
            </a:r>
            <a:r>
              <a:rPr lang="fr-CA" sz="1200" i="1" kern="1200" dirty="0">
                <a:solidFill>
                  <a:schemeClr val="tx1"/>
                </a:solidFill>
                <a:effectLst/>
                <a:latin typeface="+mn-lt"/>
                <a:ea typeface="+mn-ea"/>
                <a:cs typeface="+mn-cs"/>
              </a:rPr>
              <a:t>Alimentation du nourrisson et du jeune enfant. https://www.who.int/fr/news-room/fact-sheets/detail/infant-and-young-child-feeding (consulté 11-2019).</a:t>
            </a:r>
            <a:endParaRPr lang="fr-CA" sz="1200" kern="1200" dirty="0">
              <a:solidFill>
                <a:schemeClr val="tx1"/>
              </a:solidFill>
              <a:effectLst/>
              <a:latin typeface="+mn-lt"/>
              <a:ea typeface="+mn-ea"/>
              <a:cs typeface="+mn-cs"/>
            </a:endParaRPr>
          </a:p>
          <a:p>
            <a:endParaRPr lang="fr-CA" dirty="0"/>
          </a:p>
        </p:txBody>
      </p:sp>
      <p:sp>
        <p:nvSpPr>
          <p:cNvPr id="4" name="Espace réservé du numéro de diapositive 3"/>
          <p:cNvSpPr>
            <a:spLocks noGrp="1"/>
          </p:cNvSpPr>
          <p:nvPr>
            <p:ph type="sldNum" sz="quarter" idx="10"/>
          </p:nvPr>
        </p:nvSpPr>
        <p:spPr/>
        <p:txBody>
          <a:bodyPr/>
          <a:lstStyle/>
          <a:p>
            <a:fld id="{22264FC2-7BC2-4647-830C-E3B2C3A739DB}" type="slidenum">
              <a:rPr lang="fr-CA" smtClean="0"/>
              <a:t>61</a:t>
            </a:fld>
            <a:endParaRPr lang="fr-CA"/>
          </a:p>
        </p:txBody>
      </p:sp>
    </p:spTree>
    <p:extLst>
      <p:ext uri="{BB962C8B-B14F-4D97-AF65-F5344CB8AC3E}">
        <p14:creationId xmlns:p14="http://schemas.microsoft.com/office/powerpoint/2010/main" val="2468564920"/>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CA" sz="1200" i="1" kern="1200" dirty="0">
                <a:solidFill>
                  <a:schemeClr val="tx1"/>
                </a:solidFill>
                <a:effectLst/>
                <a:latin typeface="+mn-lt"/>
                <a:ea typeface="+mn-ea"/>
                <a:cs typeface="+mn-cs"/>
              </a:rPr>
              <a:t>97. Allaitement maternel : Synthèse, in Encyclopédie sur le développement des jeunes enfants [en ligne]. http://www.enfant-encyclopedie.com/allaitement-maternel/synthese. Actualisé : Juin 2017. (Consulté 11-2019), B.M. Tremblay RE, Peters </a:t>
            </a:r>
            <a:r>
              <a:rPr lang="fr-CA" sz="1200" i="1" kern="1200" dirty="0" err="1">
                <a:solidFill>
                  <a:schemeClr val="tx1"/>
                </a:solidFill>
                <a:effectLst/>
                <a:latin typeface="+mn-lt"/>
                <a:ea typeface="+mn-ea"/>
                <a:cs typeface="+mn-cs"/>
              </a:rPr>
              <a:t>RDeV</a:t>
            </a:r>
            <a:r>
              <a:rPr lang="fr-CA" sz="1200" i="1" kern="1200" dirty="0">
                <a:solidFill>
                  <a:schemeClr val="tx1"/>
                </a:solidFill>
                <a:effectLst/>
                <a:latin typeface="+mn-lt"/>
                <a:ea typeface="+mn-ea"/>
                <a:cs typeface="+mn-cs"/>
              </a:rPr>
              <a:t>,, Editor.</a:t>
            </a:r>
            <a:endParaRPr lang="fr-CA" sz="1200" kern="1200" dirty="0">
              <a:solidFill>
                <a:schemeClr val="tx1"/>
              </a:solidFill>
              <a:effectLst/>
              <a:latin typeface="+mn-lt"/>
              <a:ea typeface="+mn-ea"/>
              <a:cs typeface="+mn-cs"/>
            </a:endParaRPr>
          </a:p>
        </p:txBody>
      </p:sp>
      <p:sp>
        <p:nvSpPr>
          <p:cNvPr id="4" name="Espace réservé du numéro de diapositive 3"/>
          <p:cNvSpPr>
            <a:spLocks noGrp="1"/>
          </p:cNvSpPr>
          <p:nvPr>
            <p:ph type="sldNum" sz="quarter" idx="10"/>
          </p:nvPr>
        </p:nvSpPr>
        <p:spPr/>
        <p:txBody>
          <a:bodyPr/>
          <a:lstStyle/>
          <a:p>
            <a:fld id="{22264FC2-7BC2-4647-830C-E3B2C3A739DB}" type="slidenum">
              <a:rPr lang="fr-CA" smtClean="0"/>
              <a:t>62</a:t>
            </a:fld>
            <a:endParaRPr lang="fr-CA"/>
          </a:p>
        </p:txBody>
      </p:sp>
    </p:spTree>
    <p:extLst>
      <p:ext uri="{BB962C8B-B14F-4D97-AF65-F5344CB8AC3E}">
        <p14:creationId xmlns:p14="http://schemas.microsoft.com/office/powerpoint/2010/main" val="423130003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latin typeface="+mn-lt"/>
                <a:ea typeface="+mn-ea"/>
                <a:cs typeface="+mn-cs"/>
              </a:rPr>
              <a:t>7. </a:t>
            </a:r>
            <a:r>
              <a:rPr lang="en-US" sz="1200" kern="1200" dirty="0" err="1">
                <a:solidFill>
                  <a:schemeClr val="tx1"/>
                </a:solidFill>
                <a:latin typeface="+mn-lt"/>
                <a:ea typeface="+mn-ea"/>
                <a:cs typeface="+mn-cs"/>
              </a:rPr>
              <a:t>Mattei</a:t>
            </a:r>
            <a:r>
              <a:rPr lang="en-US" sz="1200" kern="1200" dirty="0">
                <a:solidFill>
                  <a:schemeClr val="tx1"/>
                </a:solidFill>
                <a:latin typeface="+mn-lt"/>
                <a:ea typeface="+mn-ea"/>
                <a:cs typeface="+mn-cs"/>
              </a:rPr>
              <a:t>, D. and A. </a:t>
            </a:r>
            <a:r>
              <a:rPr lang="en-US" sz="1200" kern="1200" dirty="0" err="1">
                <a:solidFill>
                  <a:schemeClr val="tx1"/>
                </a:solidFill>
                <a:latin typeface="+mn-lt"/>
                <a:ea typeface="+mn-ea"/>
                <a:cs typeface="+mn-cs"/>
              </a:rPr>
              <a:t>Pietrobelli</a:t>
            </a:r>
            <a:r>
              <a:rPr lang="en-US" sz="1200" kern="1200" dirty="0">
                <a:solidFill>
                  <a:schemeClr val="tx1"/>
                </a:solidFill>
                <a:latin typeface="+mn-lt"/>
                <a:ea typeface="+mn-ea"/>
                <a:cs typeface="+mn-cs"/>
              </a:rPr>
              <a:t> (2019), </a:t>
            </a:r>
            <a:r>
              <a:rPr lang="en-US" sz="1200" i="1" kern="1200" dirty="0">
                <a:solidFill>
                  <a:schemeClr val="tx1"/>
                </a:solidFill>
                <a:latin typeface="+mn-lt"/>
                <a:ea typeface="+mn-ea"/>
                <a:cs typeface="+mn-cs"/>
              </a:rPr>
              <a:t>Micronutrients and Brain Development. </a:t>
            </a:r>
            <a:r>
              <a:rPr lang="en-US" sz="1200" i="1" kern="1200" dirty="0" err="1">
                <a:solidFill>
                  <a:schemeClr val="tx1"/>
                </a:solidFill>
                <a:latin typeface="+mn-lt"/>
                <a:ea typeface="+mn-ea"/>
                <a:cs typeface="+mn-cs"/>
              </a:rPr>
              <a:t>Curr</a:t>
            </a:r>
            <a:r>
              <a:rPr lang="en-US" sz="1200" i="1" kern="1200" dirty="0">
                <a:solidFill>
                  <a:schemeClr val="tx1"/>
                </a:solidFill>
                <a:latin typeface="+mn-lt"/>
                <a:ea typeface="+mn-ea"/>
                <a:cs typeface="+mn-cs"/>
              </a:rPr>
              <a:t> </a:t>
            </a:r>
            <a:r>
              <a:rPr lang="en-US" sz="1200" i="1" kern="1200" dirty="0" err="1">
                <a:solidFill>
                  <a:schemeClr val="tx1"/>
                </a:solidFill>
                <a:latin typeface="+mn-lt"/>
                <a:ea typeface="+mn-ea"/>
                <a:cs typeface="+mn-cs"/>
              </a:rPr>
              <a:t>Nutr</a:t>
            </a:r>
            <a:r>
              <a:rPr lang="en-US" sz="1200" i="1" kern="1200" dirty="0">
                <a:solidFill>
                  <a:schemeClr val="tx1"/>
                </a:solidFill>
                <a:latin typeface="+mn-lt"/>
                <a:ea typeface="+mn-ea"/>
                <a:cs typeface="+mn-cs"/>
              </a:rPr>
              <a:t> Rep,</a:t>
            </a:r>
            <a:r>
              <a:rPr lang="en-US" sz="1200" b="1" i="1" kern="1200" dirty="0">
                <a:solidFill>
                  <a:schemeClr val="tx1"/>
                </a:solidFill>
                <a:latin typeface="+mn-lt"/>
                <a:ea typeface="+mn-ea"/>
                <a:cs typeface="+mn-cs"/>
              </a:rPr>
              <a:t>8(2): p. 99-107.</a:t>
            </a:r>
          </a:p>
          <a:p>
            <a:endParaRPr lang="fr-CA" dirty="0"/>
          </a:p>
        </p:txBody>
      </p:sp>
      <p:sp>
        <p:nvSpPr>
          <p:cNvPr id="4" name="Espace réservé du numéro de diapositive 3"/>
          <p:cNvSpPr>
            <a:spLocks noGrp="1"/>
          </p:cNvSpPr>
          <p:nvPr>
            <p:ph type="sldNum" sz="quarter" idx="10"/>
          </p:nvPr>
        </p:nvSpPr>
        <p:spPr/>
        <p:txBody>
          <a:bodyPr/>
          <a:lstStyle/>
          <a:p>
            <a:fld id="{22264FC2-7BC2-4647-830C-E3B2C3A739DB}" type="slidenum">
              <a:rPr lang="fr-CA" smtClean="0"/>
              <a:t>9</a:t>
            </a:fld>
            <a:endParaRPr lang="fr-CA"/>
          </a:p>
        </p:txBody>
      </p:sp>
    </p:spTree>
    <p:extLst>
      <p:ext uri="{BB962C8B-B14F-4D97-AF65-F5344CB8AC3E}">
        <p14:creationId xmlns:p14="http://schemas.microsoft.com/office/powerpoint/2010/main" val="3533935764"/>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en-US" sz="1200" kern="1200" dirty="0">
                <a:solidFill>
                  <a:schemeClr val="tx1"/>
                </a:solidFill>
                <a:effectLst/>
                <a:latin typeface="+mn-lt"/>
                <a:ea typeface="+mn-ea"/>
                <a:cs typeface="+mn-cs"/>
              </a:rPr>
              <a:t>19. WHO, </a:t>
            </a:r>
            <a:r>
              <a:rPr lang="en-US" sz="1200" i="1" kern="1200" dirty="0">
                <a:solidFill>
                  <a:schemeClr val="tx1"/>
                </a:solidFill>
                <a:effectLst/>
                <a:latin typeface="+mn-lt"/>
                <a:ea typeface="+mn-ea"/>
                <a:cs typeface="+mn-cs"/>
              </a:rPr>
              <a:t>Double-duty actions. Policy brief. 2017, Geneva: World Health Organization. https://apps.who.int/iris/bitstream/handle/10665/255414/WHO-NMH-NHD-17.2-eng.pdf?ua=1.</a:t>
            </a:r>
            <a:endParaRPr lang="fr-CA" sz="1200" kern="1200" dirty="0">
              <a:solidFill>
                <a:schemeClr val="tx1"/>
              </a:solidFill>
              <a:effectLst/>
              <a:latin typeface="+mn-lt"/>
              <a:ea typeface="+mn-ea"/>
              <a:cs typeface="+mn-cs"/>
            </a:endParaRPr>
          </a:p>
          <a:p>
            <a:r>
              <a:rPr lang="en-US" sz="1200" i="1" kern="1200" dirty="0">
                <a:solidFill>
                  <a:schemeClr val="tx1"/>
                </a:solidFill>
                <a:effectLst/>
                <a:latin typeface="+mn-lt"/>
                <a:ea typeface="+mn-ea"/>
                <a:cs typeface="+mn-cs"/>
              </a:rPr>
              <a:t>98. </a:t>
            </a:r>
            <a:r>
              <a:rPr lang="en-US" sz="1200" kern="1200" dirty="0">
                <a:solidFill>
                  <a:schemeClr val="tx1"/>
                </a:solidFill>
                <a:effectLst/>
                <a:latin typeface="+mn-lt"/>
                <a:ea typeface="+mn-ea"/>
                <a:cs typeface="+mn-cs"/>
              </a:rPr>
              <a:t>Pearce, J. and S. Langley-Evans (2013), </a:t>
            </a:r>
            <a:r>
              <a:rPr lang="en-US" sz="1200" i="1" kern="1200" dirty="0">
                <a:solidFill>
                  <a:schemeClr val="tx1"/>
                </a:solidFill>
                <a:effectLst/>
                <a:latin typeface="+mn-lt"/>
                <a:ea typeface="+mn-ea"/>
                <a:cs typeface="+mn-cs"/>
              </a:rPr>
              <a:t>The types of food introduced during complementary feeding and obesity risk: a systematic review. . </a:t>
            </a:r>
            <a:r>
              <a:rPr lang="en-US" sz="1200" i="1" kern="1200" dirty="0" err="1">
                <a:solidFill>
                  <a:schemeClr val="tx1"/>
                </a:solidFill>
                <a:effectLst/>
                <a:latin typeface="+mn-lt"/>
                <a:ea typeface="+mn-ea"/>
                <a:cs typeface="+mn-cs"/>
              </a:rPr>
              <a:t>Int</a:t>
            </a:r>
            <a:r>
              <a:rPr lang="en-US" sz="1200" i="1" kern="1200" dirty="0">
                <a:solidFill>
                  <a:schemeClr val="tx1"/>
                </a:solidFill>
                <a:effectLst/>
                <a:latin typeface="+mn-lt"/>
                <a:ea typeface="+mn-ea"/>
                <a:cs typeface="+mn-cs"/>
              </a:rPr>
              <a:t> J </a:t>
            </a:r>
            <a:r>
              <a:rPr lang="en-US" sz="1200" i="1" kern="1200" dirty="0" err="1">
                <a:solidFill>
                  <a:schemeClr val="tx1"/>
                </a:solidFill>
                <a:effectLst/>
                <a:latin typeface="+mn-lt"/>
                <a:ea typeface="+mn-ea"/>
                <a:cs typeface="+mn-cs"/>
              </a:rPr>
              <a:t>Obes</a:t>
            </a:r>
            <a:r>
              <a:rPr lang="en-US" sz="1200" i="1" kern="1200" dirty="0">
                <a:solidFill>
                  <a:schemeClr val="tx1"/>
                </a:solidFill>
                <a:effectLst/>
                <a:latin typeface="+mn-lt"/>
                <a:ea typeface="+mn-ea"/>
                <a:cs typeface="+mn-cs"/>
              </a:rPr>
              <a:t> (</a:t>
            </a:r>
            <a:r>
              <a:rPr lang="en-US" sz="1200" i="1" kern="1200" dirty="0" err="1">
                <a:solidFill>
                  <a:schemeClr val="tx1"/>
                </a:solidFill>
                <a:effectLst/>
                <a:latin typeface="+mn-lt"/>
                <a:ea typeface="+mn-ea"/>
                <a:cs typeface="+mn-cs"/>
              </a:rPr>
              <a:t>Lond</a:t>
            </a:r>
            <a:r>
              <a:rPr lang="en-US" sz="1200" i="1" kern="1200" dirty="0">
                <a:solidFill>
                  <a:schemeClr val="tx1"/>
                </a:solidFill>
                <a:effectLst/>
                <a:latin typeface="+mn-lt"/>
                <a:ea typeface="+mn-ea"/>
                <a:cs typeface="+mn-cs"/>
              </a:rPr>
              <a:t>),</a:t>
            </a:r>
            <a:r>
              <a:rPr lang="en-US" sz="1200" b="1" i="1" kern="1200" dirty="0">
                <a:solidFill>
                  <a:schemeClr val="tx1"/>
                </a:solidFill>
                <a:effectLst/>
                <a:latin typeface="+mn-lt"/>
                <a:ea typeface="+mn-ea"/>
                <a:cs typeface="+mn-cs"/>
              </a:rPr>
              <a:t>37(4): p. 477-485.</a:t>
            </a:r>
            <a:endParaRPr lang="fr-CA" sz="1200" kern="1200" dirty="0">
              <a:solidFill>
                <a:schemeClr val="tx1"/>
              </a:solidFill>
              <a:effectLst/>
              <a:latin typeface="+mn-lt"/>
              <a:ea typeface="+mn-ea"/>
              <a:cs typeface="+mn-cs"/>
            </a:endParaRPr>
          </a:p>
          <a:p>
            <a:r>
              <a:rPr lang="en-US" sz="1200" i="1" kern="1200" dirty="0">
                <a:solidFill>
                  <a:schemeClr val="tx1"/>
                </a:solidFill>
                <a:effectLst/>
                <a:latin typeface="+mn-lt"/>
                <a:ea typeface="+mn-ea"/>
                <a:cs typeface="+mn-cs"/>
              </a:rPr>
              <a:t>99. </a:t>
            </a:r>
            <a:r>
              <a:rPr lang="en-US" sz="1200" kern="1200" dirty="0" err="1">
                <a:solidFill>
                  <a:schemeClr val="tx1"/>
                </a:solidFill>
                <a:effectLst/>
                <a:latin typeface="+mn-lt"/>
                <a:ea typeface="+mn-ea"/>
                <a:cs typeface="+mn-cs"/>
              </a:rPr>
              <a:t>Bhutta</a:t>
            </a:r>
            <a:r>
              <a:rPr lang="en-US" sz="1200" kern="1200" dirty="0">
                <a:solidFill>
                  <a:schemeClr val="tx1"/>
                </a:solidFill>
                <a:effectLst/>
                <a:latin typeface="+mn-lt"/>
                <a:ea typeface="+mn-ea"/>
                <a:cs typeface="+mn-cs"/>
              </a:rPr>
              <a:t>, Z., et al. (2013), </a:t>
            </a:r>
            <a:r>
              <a:rPr lang="en-US" sz="1200" i="1" kern="1200" dirty="0">
                <a:solidFill>
                  <a:schemeClr val="tx1"/>
                </a:solidFill>
                <a:effectLst/>
                <a:latin typeface="+mn-lt"/>
                <a:ea typeface="+mn-ea"/>
                <a:cs typeface="+mn-cs"/>
              </a:rPr>
              <a:t>Evidence-based interventions for improvement of maternal and child nutrition: what can be done and at what cost? . Lancet,</a:t>
            </a:r>
            <a:r>
              <a:rPr lang="en-US" sz="1200" b="1" i="1" kern="1200" dirty="0">
                <a:solidFill>
                  <a:schemeClr val="tx1"/>
                </a:solidFill>
                <a:effectLst/>
                <a:latin typeface="+mn-lt"/>
                <a:ea typeface="+mn-ea"/>
                <a:cs typeface="+mn-cs"/>
              </a:rPr>
              <a:t>382(9890): p. 452-477.</a:t>
            </a:r>
            <a:endParaRPr lang="fr-CA" sz="1200" kern="1200" dirty="0">
              <a:solidFill>
                <a:schemeClr val="tx1"/>
              </a:solidFill>
              <a:effectLst/>
              <a:latin typeface="+mn-lt"/>
              <a:ea typeface="+mn-ea"/>
              <a:cs typeface="+mn-cs"/>
            </a:endParaRPr>
          </a:p>
          <a:p>
            <a:r>
              <a:rPr lang="en-US" sz="1200" i="1" kern="1200" dirty="0">
                <a:solidFill>
                  <a:schemeClr val="tx1"/>
                </a:solidFill>
                <a:effectLst/>
                <a:latin typeface="+mn-lt"/>
                <a:ea typeface="+mn-ea"/>
                <a:cs typeface="+mn-cs"/>
              </a:rPr>
              <a:t>100. </a:t>
            </a:r>
            <a:r>
              <a:rPr lang="en-US" sz="1200" kern="1200" dirty="0" err="1">
                <a:solidFill>
                  <a:schemeClr val="tx1"/>
                </a:solidFill>
                <a:effectLst/>
                <a:latin typeface="+mn-lt"/>
                <a:ea typeface="+mn-ea"/>
                <a:cs typeface="+mn-cs"/>
              </a:rPr>
              <a:t>Mennella</a:t>
            </a:r>
            <a:r>
              <a:rPr lang="en-US" sz="1200" kern="1200" dirty="0">
                <a:solidFill>
                  <a:schemeClr val="tx1"/>
                </a:solidFill>
                <a:effectLst/>
                <a:latin typeface="+mn-lt"/>
                <a:ea typeface="+mn-ea"/>
                <a:cs typeface="+mn-cs"/>
              </a:rPr>
              <a:t>, J. and J. </a:t>
            </a:r>
            <a:r>
              <a:rPr lang="en-US" sz="1200" kern="1200" dirty="0" err="1">
                <a:solidFill>
                  <a:schemeClr val="tx1"/>
                </a:solidFill>
                <a:effectLst/>
                <a:latin typeface="+mn-lt"/>
                <a:ea typeface="+mn-ea"/>
                <a:cs typeface="+mn-cs"/>
              </a:rPr>
              <a:t>Trabulsi</a:t>
            </a:r>
            <a:r>
              <a:rPr lang="en-US" sz="1200" kern="1200" dirty="0">
                <a:solidFill>
                  <a:schemeClr val="tx1"/>
                </a:solidFill>
                <a:effectLst/>
                <a:latin typeface="+mn-lt"/>
                <a:ea typeface="+mn-ea"/>
                <a:cs typeface="+mn-cs"/>
              </a:rPr>
              <a:t> (2012), </a:t>
            </a:r>
            <a:r>
              <a:rPr lang="en-US" sz="1200" i="1" kern="1200" dirty="0">
                <a:solidFill>
                  <a:schemeClr val="tx1"/>
                </a:solidFill>
                <a:effectLst/>
                <a:latin typeface="+mn-lt"/>
                <a:ea typeface="+mn-ea"/>
                <a:cs typeface="+mn-cs"/>
              </a:rPr>
              <a:t>Complementary foods and flavor experiences: setting the foundation. </a:t>
            </a:r>
            <a:r>
              <a:rPr lang="en-CA" sz="1200" i="1" kern="1200" dirty="0">
                <a:solidFill>
                  <a:schemeClr val="tx1"/>
                </a:solidFill>
                <a:effectLst/>
                <a:latin typeface="+mn-lt"/>
                <a:ea typeface="+mn-ea"/>
                <a:cs typeface="+mn-cs"/>
              </a:rPr>
              <a:t>Ann </a:t>
            </a:r>
            <a:r>
              <a:rPr lang="en-CA" sz="1200" i="1" kern="1200" dirty="0" err="1">
                <a:solidFill>
                  <a:schemeClr val="tx1"/>
                </a:solidFill>
                <a:effectLst/>
                <a:latin typeface="+mn-lt"/>
                <a:ea typeface="+mn-ea"/>
                <a:cs typeface="+mn-cs"/>
              </a:rPr>
              <a:t>Nutr</a:t>
            </a:r>
            <a:r>
              <a:rPr lang="en-CA" sz="1200" i="1" kern="1200" dirty="0">
                <a:solidFill>
                  <a:schemeClr val="tx1"/>
                </a:solidFill>
                <a:effectLst/>
                <a:latin typeface="+mn-lt"/>
                <a:ea typeface="+mn-ea"/>
                <a:cs typeface="+mn-cs"/>
              </a:rPr>
              <a:t> Metab.,</a:t>
            </a:r>
            <a:r>
              <a:rPr lang="en-CA" sz="1200" b="1" i="1" kern="1200" dirty="0">
                <a:solidFill>
                  <a:schemeClr val="tx1"/>
                </a:solidFill>
                <a:effectLst/>
                <a:latin typeface="+mn-lt"/>
                <a:ea typeface="+mn-ea"/>
                <a:cs typeface="+mn-cs"/>
              </a:rPr>
              <a:t>60 (Suppl. 2): p. 40-50.</a:t>
            </a:r>
            <a:endParaRPr lang="fr-CA" sz="1200" kern="1200" dirty="0">
              <a:solidFill>
                <a:schemeClr val="tx1"/>
              </a:solidFill>
              <a:effectLst/>
              <a:latin typeface="+mn-lt"/>
              <a:ea typeface="+mn-ea"/>
              <a:cs typeface="+mn-cs"/>
            </a:endParaRPr>
          </a:p>
        </p:txBody>
      </p:sp>
      <p:sp>
        <p:nvSpPr>
          <p:cNvPr id="4" name="Espace réservé du numéro de diapositive 3"/>
          <p:cNvSpPr>
            <a:spLocks noGrp="1"/>
          </p:cNvSpPr>
          <p:nvPr>
            <p:ph type="sldNum" sz="quarter" idx="10"/>
          </p:nvPr>
        </p:nvSpPr>
        <p:spPr/>
        <p:txBody>
          <a:bodyPr/>
          <a:lstStyle/>
          <a:p>
            <a:fld id="{22264FC2-7BC2-4647-830C-E3B2C3A739DB}" type="slidenum">
              <a:rPr lang="fr-CA" smtClean="0"/>
              <a:t>63</a:t>
            </a:fld>
            <a:endParaRPr lang="fr-CA"/>
          </a:p>
        </p:txBody>
      </p:sp>
    </p:spTree>
    <p:extLst>
      <p:ext uri="{BB962C8B-B14F-4D97-AF65-F5344CB8AC3E}">
        <p14:creationId xmlns:p14="http://schemas.microsoft.com/office/powerpoint/2010/main" val="1579366316"/>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CA" sz="1200" kern="1200" dirty="0">
                <a:solidFill>
                  <a:schemeClr val="tx1"/>
                </a:solidFill>
                <a:effectLst/>
                <a:latin typeface="+mn-lt"/>
                <a:ea typeface="+mn-ea"/>
                <a:cs typeface="+mn-cs"/>
              </a:rPr>
              <a:t>62. OMS (2018), </a:t>
            </a:r>
            <a:r>
              <a:rPr lang="fr-CA" sz="1200" i="1" kern="1200" dirty="0">
                <a:solidFill>
                  <a:schemeClr val="tx1"/>
                </a:solidFill>
                <a:effectLst/>
                <a:latin typeface="+mn-lt"/>
                <a:ea typeface="+mn-ea"/>
                <a:cs typeface="+mn-cs"/>
              </a:rPr>
              <a:t>Alimentation du nourrisson et du jeune enfant. https://www.who.int/fr/news-room/fact-sheets/detail/infant-and-young-child-feeding (consulté 11-2019).</a:t>
            </a:r>
            <a:endParaRPr lang="fr-CA" sz="1200" kern="1200" dirty="0">
              <a:solidFill>
                <a:schemeClr val="tx1"/>
              </a:solidFill>
              <a:effectLst/>
              <a:latin typeface="+mn-lt"/>
              <a:ea typeface="+mn-ea"/>
              <a:cs typeface="+mn-cs"/>
            </a:endParaRPr>
          </a:p>
          <a:p>
            <a:r>
              <a:rPr lang="fr-CA" sz="1200" kern="1200" dirty="0">
                <a:solidFill>
                  <a:schemeClr val="tx1"/>
                </a:solidFill>
                <a:effectLst/>
                <a:latin typeface="+mn-lt"/>
                <a:ea typeface="+mn-ea"/>
                <a:cs typeface="+mn-cs"/>
              </a:rPr>
              <a:t>101. </a:t>
            </a:r>
            <a:r>
              <a:rPr lang="fr-CA" sz="1200" kern="1200" dirty="0" err="1">
                <a:solidFill>
                  <a:schemeClr val="tx1"/>
                </a:solidFill>
                <a:effectLst/>
                <a:latin typeface="+mn-lt"/>
                <a:ea typeface="+mn-ea"/>
                <a:cs typeface="+mn-cs"/>
              </a:rPr>
              <a:t>Lauzière</a:t>
            </a:r>
            <a:r>
              <a:rPr lang="fr-CA" sz="1200" kern="1200" dirty="0">
                <a:solidFill>
                  <a:schemeClr val="tx1"/>
                </a:solidFill>
                <a:effectLst/>
                <a:latin typeface="+mn-lt"/>
                <a:ea typeface="+mn-ea"/>
                <a:cs typeface="+mn-cs"/>
              </a:rPr>
              <a:t>, J., et al., </a:t>
            </a:r>
            <a:r>
              <a:rPr lang="fr-CA" sz="1200" i="1" kern="1200" dirty="0">
                <a:solidFill>
                  <a:schemeClr val="tx1"/>
                </a:solidFill>
                <a:effectLst/>
                <a:latin typeface="+mn-lt"/>
                <a:ea typeface="+mn-ea"/>
                <a:cs typeface="+mn-cs"/>
              </a:rPr>
              <a:t>Nourrissons, in Manuel de nutrition clinique en ligne. Révision 2016, Ordre professionnel des diététistes du Québec: Montréal </a:t>
            </a:r>
            <a:endParaRPr lang="fr-CA" sz="1200" kern="1200" dirty="0">
              <a:solidFill>
                <a:schemeClr val="tx1"/>
              </a:solidFill>
              <a:effectLst/>
              <a:latin typeface="+mn-lt"/>
              <a:ea typeface="+mn-ea"/>
              <a:cs typeface="+mn-cs"/>
            </a:endParaRPr>
          </a:p>
          <a:p>
            <a:r>
              <a:rPr lang="fr-CA" sz="1200" kern="1200" dirty="0">
                <a:solidFill>
                  <a:schemeClr val="tx1"/>
                </a:solidFill>
                <a:effectLst/>
                <a:latin typeface="+mn-lt"/>
                <a:ea typeface="+mn-ea"/>
                <a:cs typeface="+mn-cs"/>
              </a:rPr>
              <a:t>102. Doré, N. and D. Le </a:t>
            </a:r>
            <a:r>
              <a:rPr lang="fr-CA" sz="1200" kern="1200" dirty="0" err="1">
                <a:solidFill>
                  <a:schemeClr val="tx1"/>
                </a:solidFill>
                <a:effectLst/>
                <a:latin typeface="+mn-lt"/>
                <a:ea typeface="+mn-ea"/>
                <a:cs typeface="+mn-cs"/>
              </a:rPr>
              <a:t>Hénaff</a:t>
            </a:r>
            <a:r>
              <a:rPr lang="fr-CA" sz="1200" kern="1200" dirty="0">
                <a:solidFill>
                  <a:schemeClr val="tx1"/>
                </a:solidFill>
                <a:effectLst/>
                <a:latin typeface="+mn-lt"/>
                <a:ea typeface="+mn-ea"/>
                <a:cs typeface="+mn-cs"/>
              </a:rPr>
              <a:t>, Mieux vivre avec notre enfant de la grossesse à deux ans: guide pratique pour les pour les parents. Québec, Institut national de santé publique du Québec, 2020. 840 pages.</a:t>
            </a:r>
          </a:p>
          <a:p>
            <a:endParaRPr lang="fr-CA" dirty="0"/>
          </a:p>
        </p:txBody>
      </p:sp>
      <p:sp>
        <p:nvSpPr>
          <p:cNvPr id="4" name="Espace réservé du numéro de diapositive 3"/>
          <p:cNvSpPr>
            <a:spLocks noGrp="1"/>
          </p:cNvSpPr>
          <p:nvPr>
            <p:ph type="sldNum" sz="quarter" idx="10"/>
          </p:nvPr>
        </p:nvSpPr>
        <p:spPr/>
        <p:txBody>
          <a:bodyPr/>
          <a:lstStyle/>
          <a:p>
            <a:fld id="{22264FC2-7BC2-4647-830C-E3B2C3A739DB}" type="slidenum">
              <a:rPr lang="fr-CA" smtClean="0"/>
              <a:t>64</a:t>
            </a:fld>
            <a:endParaRPr lang="fr-CA"/>
          </a:p>
        </p:txBody>
      </p:sp>
    </p:spTree>
    <p:extLst>
      <p:ext uri="{BB962C8B-B14F-4D97-AF65-F5344CB8AC3E}">
        <p14:creationId xmlns:p14="http://schemas.microsoft.com/office/powerpoint/2010/main" val="379578559"/>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CA" sz="1200" kern="1200" dirty="0">
                <a:solidFill>
                  <a:schemeClr val="tx1"/>
                </a:solidFill>
                <a:effectLst/>
                <a:latin typeface="+mn-lt"/>
                <a:ea typeface="+mn-ea"/>
                <a:cs typeface="+mn-cs"/>
              </a:rPr>
              <a:t>62. OMS (2018), </a:t>
            </a:r>
            <a:r>
              <a:rPr lang="fr-CA" sz="1200" i="1" kern="1200" dirty="0">
                <a:solidFill>
                  <a:schemeClr val="tx1"/>
                </a:solidFill>
                <a:effectLst/>
                <a:latin typeface="+mn-lt"/>
                <a:ea typeface="+mn-ea"/>
                <a:cs typeface="+mn-cs"/>
              </a:rPr>
              <a:t>Alimentation du nourrisson et du jeune enfant. https://www.who.int/fr/news-room/fact-sheets/detail/infant-and-young-child-feeding (consulté 11-2019).</a:t>
            </a:r>
            <a:endParaRPr lang="fr-CA" sz="1200" kern="1200" dirty="0">
              <a:solidFill>
                <a:schemeClr val="tx1"/>
              </a:solidFill>
              <a:effectLst/>
              <a:latin typeface="+mn-lt"/>
              <a:ea typeface="+mn-ea"/>
              <a:cs typeface="+mn-cs"/>
            </a:endParaRPr>
          </a:p>
          <a:p>
            <a:r>
              <a:rPr lang="fr-CA" sz="1200" kern="1200" dirty="0">
                <a:solidFill>
                  <a:schemeClr val="tx1"/>
                </a:solidFill>
                <a:effectLst/>
                <a:latin typeface="+mn-lt"/>
                <a:ea typeface="+mn-ea"/>
                <a:cs typeface="+mn-cs"/>
              </a:rPr>
              <a:t>101. </a:t>
            </a:r>
            <a:r>
              <a:rPr lang="fr-CA" sz="1200" kern="1200" dirty="0" err="1">
                <a:solidFill>
                  <a:schemeClr val="tx1"/>
                </a:solidFill>
                <a:effectLst/>
                <a:latin typeface="+mn-lt"/>
                <a:ea typeface="+mn-ea"/>
                <a:cs typeface="+mn-cs"/>
              </a:rPr>
              <a:t>Lauzière</a:t>
            </a:r>
            <a:r>
              <a:rPr lang="fr-CA" sz="1200" kern="1200" dirty="0">
                <a:solidFill>
                  <a:schemeClr val="tx1"/>
                </a:solidFill>
                <a:effectLst/>
                <a:latin typeface="+mn-lt"/>
                <a:ea typeface="+mn-ea"/>
                <a:cs typeface="+mn-cs"/>
              </a:rPr>
              <a:t>, J., et al., </a:t>
            </a:r>
            <a:r>
              <a:rPr lang="fr-CA" sz="1200" i="1" kern="1200" dirty="0">
                <a:solidFill>
                  <a:schemeClr val="tx1"/>
                </a:solidFill>
                <a:effectLst/>
                <a:latin typeface="+mn-lt"/>
                <a:ea typeface="+mn-ea"/>
                <a:cs typeface="+mn-cs"/>
              </a:rPr>
              <a:t>Nourrissons, in Manuel de nutrition clinique en ligne. Révision 2016, Ordre professionnel des diététistes du Québec: Montréal </a:t>
            </a:r>
            <a:endParaRPr lang="fr-CA" sz="1200" kern="1200" dirty="0">
              <a:solidFill>
                <a:schemeClr val="tx1"/>
              </a:solidFill>
              <a:effectLst/>
              <a:latin typeface="+mn-lt"/>
              <a:ea typeface="+mn-ea"/>
              <a:cs typeface="+mn-cs"/>
            </a:endParaRPr>
          </a:p>
          <a:p>
            <a:r>
              <a:rPr lang="fr-CA" sz="1200" kern="1200" dirty="0">
                <a:solidFill>
                  <a:schemeClr val="tx1"/>
                </a:solidFill>
                <a:effectLst/>
                <a:latin typeface="+mn-lt"/>
                <a:ea typeface="+mn-ea"/>
                <a:cs typeface="+mn-cs"/>
              </a:rPr>
              <a:t>102. Doré, N. and D. Le </a:t>
            </a:r>
            <a:r>
              <a:rPr lang="fr-CA" sz="1200" kern="1200" dirty="0" err="1">
                <a:solidFill>
                  <a:schemeClr val="tx1"/>
                </a:solidFill>
                <a:effectLst/>
                <a:latin typeface="+mn-lt"/>
                <a:ea typeface="+mn-ea"/>
                <a:cs typeface="+mn-cs"/>
              </a:rPr>
              <a:t>Hénaff</a:t>
            </a:r>
            <a:r>
              <a:rPr lang="fr-CA" sz="1200" kern="1200" dirty="0">
                <a:solidFill>
                  <a:schemeClr val="tx1"/>
                </a:solidFill>
                <a:effectLst/>
                <a:latin typeface="+mn-lt"/>
                <a:ea typeface="+mn-ea"/>
                <a:cs typeface="+mn-cs"/>
              </a:rPr>
              <a:t>, Mieux vivre avec notre enfant de la grossesse à deux ans: guide pratique pour les pour les parents. Québec, Institut national de santé publique du Québec, 2020. 840 pages.</a:t>
            </a:r>
          </a:p>
          <a:p>
            <a:endParaRPr lang="fr-CA" sz="1200" i="1" kern="1200" dirty="0">
              <a:solidFill>
                <a:schemeClr val="tx1"/>
              </a:solidFill>
              <a:latin typeface="+mn-lt"/>
              <a:ea typeface="+mn-ea"/>
              <a:cs typeface="+mn-cs"/>
            </a:endParaRPr>
          </a:p>
          <a:p>
            <a:endParaRPr lang="fr-CA" dirty="0"/>
          </a:p>
        </p:txBody>
      </p:sp>
      <p:sp>
        <p:nvSpPr>
          <p:cNvPr id="4" name="Espace réservé du numéro de diapositive 3"/>
          <p:cNvSpPr>
            <a:spLocks noGrp="1"/>
          </p:cNvSpPr>
          <p:nvPr>
            <p:ph type="sldNum" sz="quarter" idx="10"/>
          </p:nvPr>
        </p:nvSpPr>
        <p:spPr/>
        <p:txBody>
          <a:bodyPr/>
          <a:lstStyle/>
          <a:p>
            <a:fld id="{22264FC2-7BC2-4647-830C-E3B2C3A739DB}" type="slidenum">
              <a:rPr lang="fr-CA" smtClean="0"/>
              <a:t>65</a:t>
            </a:fld>
            <a:endParaRPr lang="fr-CA"/>
          </a:p>
        </p:txBody>
      </p:sp>
    </p:spTree>
    <p:extLst>
      <p:ext uri="{BB962C8B-B14F-4D97-AF65-F5344CB8AC3E}">
        <p14:creationId xmlns:p14="http://schemas.microsoft.com/office/powerpoint/2010/main" val="379578559"/>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en-CA" sz="1200" kern="1200" dirty="0">
                <a:solidFill>
                  <a:schemeClr val="tx1"/>
                </a:solidFill>
                <a:effectLst/>
                <a:latin typeface="+mn-lt"/>
                <a:ea typeface="+mn-ea"/>
                <a:cs typeface="+mn-cs"/>
              </a:rPr>
              <a:t>19. WHO, </a:t>
            </a:r>
            <a:r>
              <a:rPr lang="en-CA" sz="1200" i="1" kern="1200" dirty="0">
                <a:solidFill>
                  <a:schemeClr val="tx1"/>
                </a:solidFill>
                <a:effectLst/>
                <a:latin typeface="+mn-lt"/>
                <a:ea typeface="+mn-ea"/>
                <a:cs typeface="+mn-cs"/>
              </a:rPr>
              <a:t>Double-duty actions. </a:t>
            </a:r>
            <a:r>
              <a:rPr lang="en-US" sz="1200" i="1" kern="1200" dirty="0">
                <a:solidFill>
                  <a:schemeClr val="tx1"/>
                </a:solidFill>
                <a:effectLst/>
                <a:latin typeface="+mn-lt"/>
                <a:ea typeface="+mn-ea"/>
                <a:cs typeface="+mn-cs"/>
              </a:rPr>
              <a:t>Policy brief. 2017, Geneva: World Health Organization. https://apps.who.int/iris/bitstream/handle/10665/255414/WHO-NMH-NHD-17.2-eng.pdf?ua=1.</a:t>
            </a:r>
            <a:endParaRPr lang="fr-CA"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103. WHO </a:t>
            </a:r>
            <a:r>
              <a:rPr lang="en-US" sz="1200" i="1" kern="1200" dirty="0">
                <a:solidFill>
                  <a:schemeClr val="tx1"/>
                </a:solidFill>
                <a:effectLst/>
                <a:latin typeface="+mn-lt"/>
                <a:ea typeface="+mn-ea"/>
                <a:cs typeface="+mn-cs"/>
              </a:rPr>
              <a:t>Nutrition-friendly schools initiative (NFSI)(http://www.who.int/nutrition/topics/nutrition_friendly_schools_initiative/en/, accessed 2 February 2017).</a:t>
            </a:r>
            <a:endParaRPr lang="fr-CA" sz="1200" kern="1200" dirty="0">
              <a:solidFill>
                <a:schemeClr val="tx1"/>
              </a:solidFill>
              <a:effectLst/>
              <a:latin typeface="+mn-lt"/>
              <a:ea typeface="+mn-ea"/>
              <a:cs typeface="+mn-cs"/>
            </a:endParaRPr>
          </a:p>
          <a:p>
            <a:r>
              <a:rPr lang="en-US" sz="1200" i="1" kern="1200" dirty="0">
                <a:solidFill>
                  <a:schemeClr val="tx1"/>
                </a:solidFill>
                <a:effectLst/>
                <a:latin typeface="+mn-lt"/>
                <a:ea typeface="+mn-ea"/>
                <a:cs typeface="+mn-cs"/>
              </a:rPr>
              <a:t>104. </a:t>
            </a:r>
            <a:r>
              <a:rPr lang="en-US" sz="1200" kern="1200" dirty="0" err="1">
                <a:solidFill>
                  <a:schemeClr val="tx1"/>
                </a:solidFill>
                <a:effectLst/>
                <a:latin typeface="+mn-lt"/>
                <a:ea typeface="+mn-ea"/>
                <a:cs typeface="+mn-cs"/>
              </a:rPr>
              <a:t>Niebylski</a:t>
            </a:r>
            <a:r>
              <a:rPr lang="en-US" sz="1200" kern="1200" dirty="0">
                <a:solidFill>
                  <a:schemeClr val="tx1"/>
                </a:solidFill>
                <a:effectLst/>
                <a:latin typeface="+mn-lt"/>
                <a:ea typeface="+mn-ea"/>
                <a:cs typeface="+mn-cs"/>
              </a:rPr>
              <a:t>, M., et al. (2014), </a:t>
            </a:r>
            <a:r>
              <a:rPr lang="en-US" sz="1200" i="1" kern="1200" dirty="0">
                <a:solidFill>
                  <a:schemeClr val="tx1"/>
                </a:solidFill>
                <a:effectLst/>
                <a:latin typeface="+mn-lt"/>
                <a:ea typeface="+mn-ea"/>
                <a:cs typeface="+mn-cs"/>
              </a:rPr>
              <a:t>Healthy food procurement policies and their impact (a review). </a:t>
            </a:r>
            <a:r>
              <a:rPr lang="fr-CA" sz="1200" i="1" kern="1200" dirty="0">
                <a:solidFill>
                  <a:schemeClr val="tx1"/>
                </a:solidFill>
                <a:effectLst/>
                <a:latin typeface="+mn-lt"/>
                <a:ea typeface="+mn-ea"/>
                <a:cs typeface="+mn-cs"/>
              </a:rPr>
              <a:t>Int J Environ </a:t>
            </a:r>
            <a:r>
              <a:rPr lang="fr-CA" sz="1200" i="1" kern="1200" dirty="0" err="1">
                <a:solidFill>
                  <a:schemeClr val="tx1"/>
                </a:solidFill>
                <a:effectLst/>
                <a:latin typeface="+mn-lt"/>
                <a:ea typeface="+mn-ea"/>
                <a:cs typeface="+mn-cs"/>
              </a:rPr>
              <a:t>Res</a:t>
            </a:r>
            <a:r>
              <a:rPr lang="fr-CA" sz="1200" i="1" kern="1200" dirty="0">
                <a:solidFill>
                  <a:schemeClr val="tx1"/>
                </a:solidFill>
                <a:effectLst/>
                <a:latin typeface="+mn-lt"/>
                <a:ea typeface="+mn-ea"/>
                <a:cs typeface="+mn-cs"/>
              </a:rPr>
              <a:t> Public Health,</a:t>
            </a:r>
            <a:r>
              <a:rPr lang="fr-CA" sz="1200" b="1" i="1" kern="1200" dirty="0">
                <a:solidFill>
                  <a:schemeClr val="tx1"/>
                </a:solidFill>
                <a:effectLst/>
                <a:latin typeface="+mn-lt"/>
                <a:ea typeface="+mn-ea"/>
                <a:cs typeface="+mn-cs"/>
              </a:rPr>
              <a:t>11(3): p. 2608-2627.</a:t>
            </a:r>
            <a:endParaRPr lang="fr-CA" sz="1200" kern="1200" dirty="0">
              <a:solidFill>
                <a:schemeClr val="tx1"/>
              </a:solidFill>
              <a:effectLst/>
              <a:latin typeface="+mn-lt"/>
              <a:ea typeface="+mn-ea"/>
              <a:cs typeface="+mn-cs"/>
            </a:endParaRPr>
          </a:p>
          <a:p>
            <a:r>
              <a:rPr lang="fr-CA" sz="1200" kern="1200" dirty="0">
                <a:solidFill>
                  <a:schemeClr val="tx1"/>
                </a:solidFill>
                <a:effectLst/>
                <a:latin typeface="+mn-lt"/>
                <a:ea typeface="+mn-ea"/>
                <a:cs typeface="+mn-cs"/>
              </a:rPr>
              <a:t>Mais aussi: </a:t>
            </a:r>
          </a:p>
          <a:p>
            <a:r>
              <a:rPr lang="fr-CA" sz="1200" kern="1200" dirty="0">
                <a:solidFill>
                  <a:schemeClr val="tx1"/>
                </a:solidFill>
                <a:effectLst/>
                <a:latin typeface="+mn-lt"/>
                <a:ea typeface="+mn-ea"/>
                <a:cs typeface="+mn-cs"/>
              </a:rPr>
              <a:t>105. OMS (2012), </a:t>
            </a:r>
            <a:r>
              <a:rPr lang="fr-CA" sz="1200" i="1" kern="1200" dirty="0">
                <a:solidFill>
                  <a:schemeClr val="tx1"/>
                </a:solidFill>
                <a:effectLst/>
                <a:latin typeface="+mn-lt"/>
                <a:ea typeface="+mn-ea"/>
                <a:cs typeface="+mn-cs"/>
              </a:rPr>
              <a:t>Prévenir les grossesses précoces et leurs conséquences en matière de santé reproductive chez les adolescentes dans les pays en développement : les faits. https://apps.who.int/iris/bitstream/handle/10665/75466/WHO_FWC_MCA_12.02_fre.pdf;jsessionid=F20E9DC69E19330956399ACA498F24BB?sequence=1 (consulté 12-2019).</a:t>
            </a:r>
            <a:endParaRPr lang="fr-CA" sz="1200" kern="1200" dirty="0">
              <a:solidFill>
                <a:schemeClr val="tx1"/>
              </a:solidFill>
              <a:effectLst/>
              <a:latin typeface="+mn-lt"/>
              <a:ea typeface="+mn-ea"/>
              <a:cs typeface="+mn-cs"/>
            </a:endParaRPr>
          </a:p>
          <a:p>
            <a:endParaRPr lang="fr-CA" sz="1200" kern="1200" dirty="0">
              <a:solidFill>
                <a:schemeClr val="tx1"/>
              </a:solidFill>
              <a:effectLst/>
              <a:latin typeface="+mn-lt"/>
              <a:ea typeface="+mn-ea"/>
              <a:cs typeface="+mn-cs"/>
            </a:endParaRPr>
          </a:p>
          <a:p>
            <a:endParaRPr lang="fr-CA" sz="1200" kern="1200" dirty="0">
              <a:solidFill>
                <a:schemeClr val="tx1"/>
              </a:solidFill>
              <a:effectLst/>
              <a:latin typeface="+mn-lt"/>
              <a:ea typeface="+mn-ea"/>
              <a:cs typeface="+mn-cs"/>
            </a:endParaRPr>
          </a:p>
          <a:p>
            <a:endParaRPr lang="en-US" sz="1200" i="1" kern="1200" dirty="0">
              <a:solidFill>
                <a:schemeClr val="tx1"/>
              </a:solidFill>
              <a:latin typeface="+mn-lt"/>
              <a:ea typeface="+mn-ea"/>
              <a:cs typeface="+mn-cs"/>
            </a:endParaRPr>
          </a:p>
        </p:txBody>
      </p:sp>
      <p:sp>
        <p:nvSpPr>
          <p:cNvPr id="4" name="Espace réservé du numéro de diapositive 3"/>
          <p:cNvSpPr>
            <a:spLocks noGrp="1"/>
          </p:cNvSpPr>
          <p:nvPr>
            <p:ph type="sldNum" sz="quarter" idx="10"/>
          </p:nvPr>
        </p:nvSpPr>
        <p:spPr/>
        <p:txBody>
          <a:bodyPr/>
          <a:lstStyle/>
          <a:p>
            <a:fld id="{22264FC2-7BC2-4647-830C-E3B2C3A739DB}" type="slidenum">
              <a:rPr lang="fr-CA" smtClean="0"/>
              <a:t>66</a:t>
            </a:fld>
            <a:endParaRPr lang="fr-CA"/>
          </a:p>
        </p:txBody>
      </p:sp>
    </p:spTree>
    <p:extLst>
      <p:ext uri="{BB962C8B-B14F-4D97-AF65-F5344CB8AC3E}">
        <p14:creationId xmlns:p14="http://schemas.microsoft.com/office/powerpoint/2010/main" val="2667181628"/>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en-US" sz="1200" kern="1200" dirty="0">
                <a:solidFill>
                  <a:schemeClr val="tx1"/>
                </a:solidFill>
                <a:effectLst/>
                <a:latin typeface="+mn-lt"/>
                <a:ea typeface="+mn-ea"/>
                <a:cs typeface="+mn-cs"/>
              </a:rPr>
              <a:t>19. WHO, </a:t>
            </a:r>
            <a:r>
              <a:rPr lang="en-US" sz="1200" i="1" kern="1200" dirty="0">
                <a:solidFill>
                  <a:schemeClr val="tx1"/>
                </a:solidFill>
                <a:effectLst/>
                <a:latin typeface="+mn-lt"/>
                <a:ea typeface="+mn-ea"/>
                <a:cs typeface="+mn-cs"/>
              </a:rPr>
              <a:t>Double-duty actions. Policy brief. 2017, Geneva: World Health Organization. https://apps.who.int/iris/bitstream/handle/10665/255414/WHO-NMH-NHD-17.2-eng.pdf?ua=1.</a:t>
            </a:r>
            <a:endParaRPr lang="fr-CA" sz="1200" kern="1200" dirty="0">
              <a:solidFill>
                <a:schemeClr val="tx1"/>
              </a:solidFill>
              <a:effectLst/>
              <a:latin typeface="+mn-lt"/>
              <a:ea typeface="+mn-ea"/>
              <a:cs typeface="+mn-cs"/>
            </a:endParaRPr>
          </a:p>
          <a:p>
            <a:r>
              <a:rPr lang="fr-CA" sz="1200" kern="1200" dirty="0">
                <a:solidFill>
                  <a:schemeClr val="tx1"/>
                </a:solidFill>
                <a:effectLst/>
                <a:latin typeface="+mn-lt"/>
                <a:ea typeface="+mn-ea"/>
                <a:cs typeface="+mn-cs"/>
              </a:rPr>
              <a:t>106. Coalition québécoise sur la problématique du poids (2017), </a:t>
            </a:r>
            <a:r>
              <a:rPr lang="fr-CA" sz="1200" i="1" kern="1200" dirty="0">
                <a:solidFill>
                  <a:schemeClr val="tx1"/>
                </a:solidFill>
                <a:effectLst/>
                <a:latin typeface="+mn-lt"/>
                <a:ea typeface="+mn-ea"/>
                <a:cs typeface="+mn-cs"/>
              </a:rPr>
              <a:t>Marketing alimentaire. Portrait de la situation. https://www.cqpp.qc.ca/fr/nos-priorites/marketing-agroalimentaire/portrait-de-situation/ (consulté 12-2019).</a:t>
            </a:r>
            <a:endParaRPr lang="fr-CA"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107. McNeal, J.U. and C.-H. </a:t>
            </a:r>
            <a:r>
              <a:rPr lang="en-US" sz="1200" kern="1200" dirty="0" err="1">
                <a:solidFill>
                  <a:schemeClr val="tx1"/>
                </a:solidFill>
                <a:effectLst/>
                <a:latin typeface="+mn-lt"/>
                <a:ea typeface="+mn-ea"/>
                <a:cs typeface="+mn-cs"/>
              </a:rPr>
              <a:t>Yeh</a:t>
            </a:r>
            <a:r>
              <a:rPr lang="en-US" sz="1200" kern="1200" dirty="0">
                <a:solidFill>
                  <a:schemeClr val="tx1"/>
                </a:solidFill>
                <a:effectLst/>
                <a:latin typeface="+mn-lt"/>
                <a:ea typeface="+mn-ea"/>
                <a:cs typeface="+mn-cs"/>
              </a:rPr>
              <a:t> (1993), </a:t>
            </a:r>
            <a:r>
              <a:rPr lang="en-US" sz="1200" i="1" kern="1200" dirty="0">
                <a:solidFill>
                  <a:schemeClr val="tx1"/>
                </a:solidFill>
                <a:effectLst/>
                <a:latin typeface="+mn-lt"/>
                <a:ea typeface="+mn-ea"/>
                <a:cs typeface="+mn-cs"/>
              </a:rPr>
              <a:t>Born to shop. </a:t>
            </a:r>
            <a:r>
              <a:rPr lang="en-CA" sz="1200" i="1" kern="1200" dirty="0">
                <a:solidFill>
                  <a:schemeClr val="tx1"/>
                </a:solidFill>
                <a:effectLst/>
                <a:latin typeface="+mn-lt"/>
                <a:ea typeface="+mn-ea"/>
                <a:cs typeface="+mn-cs"/>
              </a:rPr>
              <a:t>American Demographics,</a:t>
            </a:r>
            <a:r>
              <a:rPr lang="en-CA" sz="1200" b="1" i="1" kern="1200" dirty="0">
                <a:solidFill>
                  <a:schemeClr val="tx1"/>
                </a:solidFill>
                <a:effectLst/>
                <a:latin typeface="+mn-lt"/>
                <a:ea typeface="+mn-ea"/>
                <a:cs typeface="+mn-cs"/>
              </a:rPr>
              <a:t>15(6): p. 34-39.</a:t>
            </a:r>
            <a:endParaRPr lang="fr-CA" sz="1200" kern="1200" dirty="0">
              <a:solidFill>
                <a:schemeClr val="tx1"/>
              </a:solidFill>
              <a:effectLst/>
              <a:latin typeface="+mn-lt"/>
              <a:ea typeface="+mn-ea"/>
              <a:cs typeface="+mn-cs"/>
            </a:endParaRPr>
          </a:p>
          <a:p>
            <a:endParaRPr lang="fr-CA" sz="1200" i="1" kern="1200" dirty="0">
              <a:solidFill>
                <a:schemeClr val="tx1"/>
              </a:solidFill>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1" i="1" kern="1200" dirty="0">
              <a:solidFill>
                <a:schemeClr val="tx1"/>
              </a:solidFill>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i="1" kern="1200" dirty="0">
              <a:solidFill>
                <a:schemeClr val="tx1"/>
              </a:solidFill>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i="0" u="none" strike="noStrike" kern="1200" baseline="0" dirty="0">
              <a:solidFill>
                <a:schemeClr val="tx1"/>
              </a:solidFill>
              <a:latin typeface="+mn-lt"/>
              <a:ea typeface="+mn-ea"/>
              <a:cs typeface="+mn-cs"/>
            </a:endParaRPr>
          </a:p>
        </p:txBody>
      </p:sp>
      <p:sp>
        <p:nvSpPr>
          <p:cNvPr id="4" name="Espace réservé du numéro de diapositive 3"/>
          <p:cNvSpPr>
            <a:spLocks noGrp="1"/>
          </p:cNvSpPr>
          <p:nvPr>
            <p:ph type="sldNum" sz="quarter" idx="10"/>
          </p:nvPr>
        </p:nvSpPr>
        <p:spPr/>
        <p:txBody>
          <a:bodyPr/>
          <a:lstStyle/>
          <a:p>
            <a:fld id="{22264FC2-7BC2-4647-830C-E3B2C3A739DB}" type="slidenum">
              <a:rPr lang="fr-CA" smtClean="0"/>
              <a:t>67</a:t>
            </a:fld>
            <a:endParaRPr lang="fr-CA"/>
          </a:p>
        </p:txBody>
      </p:sp>
    </p:spTree>
    <p:extLst>
      <p:ext uri="{BB962C8B-B14F-4D97-AF65-F5344CB8AC3E}">
        <p14:creationId xmlns:p14="http://schemas.microsoft.com/office/powerpoint/2010/main" val="2408339884"/>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Informations provenant des experts lors des entrevues. </a:t>
            </a:r>
          </a:p>
        </p:txBody>
      </p:sp>
      <p:sp>
        <p:nvSpPr>
          <p:cNvPr id="4" name="Espace réservé du numéro de diapositive 3"/>
          <p:cNvSpPr>
            <a:spLocks noGrp="1"/>
          </p:cNvSpPr>
          <p:nvPr>
            <p:ph type="sldNum" sz="quarter" idx="5"/>
          </p:nvPr>
        </p:nvSpPr>
        <p:spPr/>
        <p:txBody>
          <a:bodyPr/>
          <a:lstStyle/>
          <a:p>
            <a:fld id="{22264FC2-7BC2-4647-830C-E3B2C3A739DB}" type="slidenum">
              <a:rPr lang="fr-CA" smtClean="0"/>
              <a:t>68</a:t>
            </a:fld>
            <a:endParaRPr lang="fr-CA"/>
          </a:p>
        </p:txBody>
      </p:sp>
    </p:spTree>
    <p:extLst>
      <p:ext uri="{BB962C8B-B14F-4D97-AF65-F5344CB8AC3E}">
        <p14:creationId xmlns:p14="http://schemas.microsoft.com/office/powerpoint/2010/main" val="1135972381"/>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CA" dirty="0">
                <a:hlinkClick r:id="rId3"/>
              </a:rPr>
              <a:t>https://www.pexels.com/photo/mother-kissing-child-on-cheek-1586257/</a:t>
            </a:r>
            <a:endParaRPr lang="fr-CA" dirty="0"/>
          </a:p>
        </p:txBody>
      </p:sp>
      <p:sp>
        <p:nvSpPr>
          <p:cNvPr id="4" name="Espace réservé du numéro de diapositive 3"/>
          <p:cNvSpPr>
            <a:spLocks noGrp="1"/>
          </p:cNvSpPr>
          <p:nvPr>
            <p:ph type="sldNum" sz="quarter" idx="10"/>
          </p:nvPr>
        </p:nvSpPr>
        <p:spPr/>
        <p:txBody>
          <a:bodyPr/>
          <a:lstStyle/>
          <a:p>
            <a:fld id="{22264FC2-7BC2-4647-830C-E3B2C3A739DB}" type="slidenum">
              <a:rPr lang="fr-CA" smtClean="0"/>
              <a:t>69</a:t>
            </a:fld>
            <a:endParaRPr lang="fr-CA"/>
          </a:p>
        </p:txBody>
      </p:sp>
    </p:spTree>
    <p:extLst>
      <p:ext uri="{BB962C8B-B14F-4D97-AF65-F5344CB8AC3E}">
        <p14:creationId xmlns:p14="http://schemas.microsoft.com/office/powerpoint/2010/main" val="2630894483"/>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fr-CA" sz="1200" kern="1200" dirty="0">
              <a:solidFill>
                <a:schemeClr val="tx1"/>
              </a:solidFill>
              <a:effectLst/>
              <a:latin typeface="+mn-lt"/>
              <a:ea typeface="+mn-ea"/>
              <a:cs typeface="+mn-cs"/>
            </a:endParaRPr>
          </a:p>
          <a:p>
            <a:endParaRPr lang="fr-CA" dirty="0"/>
          </a:p>
        </p:txBody>
      </p:sp>
      <p:sp>
        <p:nvSpPr>
          <p:cNvPr id="4" name="Espace réservé du numéro de diapositive 3"/>
          <p:cNvSpPr>
            <a:spLocks noGrp="1"/>
          </p:cNvSpPr>
          <p:nvPr>
            <p:ph type="sldNum" sz="quarter" idx="10"/>
          </p:nvPr>
        </p:nvSpPr>
        <p:spPr/>
        <p:txBody>
          <a:bodyPr/>
          <a:lstStyle/>
          <a:p>
            <a:fld id="{22264FC2-7BC2-4647-830C-E3B2C3A739DB}" type="slidenum">
              <a:rPr lang="fr-CA" smtClean="0"/>
              <a:t>70</a:t>
            </a:fld>
            <a:endParaRPr lang="fr-CA"/>
          </a:p>
        </p:txBody>
      </p:sp>
    </p:spTree>
    <p:extLst>
      <p:ext uri="{BB962C8B-B14F-4D97-AF65-F5344CB8AC3E}">
        <p14:creationId xmlns:p14="http://schemas.microsoft.com/office/powerpoint/2010/main" val="3120319668"/>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CA" sz="1200" kern="1200" dirty="0">
                <a:solidFill>
                  <a:schemeClr val="tx1"/>
                </a:solidFill>
                <a:effectLst/>
                <a:latin typeface="+mn-lt"/>
                <a:ea typeface="+mn-ea"/>
                <a:cs typeface="+mn-cs"/>
              </a:rPr>
              <a:t>108. Gouvernement du Canada. Profil de projet — Améliorer les services de santé et de nutrition pour les mères et les enfants d'Afrique et d'Asie. </a:t>
            </a:r>
            <a:r>
              <a:rPr lang="fr-CA" sz="1200" u="sng" kern="1200" dirty="0">
                <a:solidFill>
                  <a:schemeClr val="tx1"/>
                </a:solidFill>
                <a:effectLst/>
                <a:latin typeface="+mn-lt"/>
                <a:ea typeface="+mn-ea"/>
                <a:cs typeface="+mn-cs"/>
                <a:hlinkClick r:id="rId3"/>
              </a:rPr>
              <a:t>https://w05.international.gc.ca/projectbrowser-banqueprojets/project-projet/details/D002099001?Lang=fra</a:t>
            </a:r>
            <a:r>
              <a:rPr lang="fr-CA" sz="1200" kern="1200" dirty="0">
                <a:solidFill>
                  <a:schemeClr val="tx1"/>
                </a:solidFill>
                <a:effectLst/>
                <a:latin typeface="+mn-lt"/>
                <a:ea typeface="+mn-ea"/>
                <a:cs typeface="+mn-cs"/>
              </a:rPr>
              <a:t> (consulté 11-2019)</a:t>
            </a:r>
          </a:p>
        </p:txBody>
      </p:sp>
      <p:sp>
        <p:nvSpPr>
          <p:cNvPr id="4" name="Espace réservé du numéro de diapositive 3"/>
          <p:cNvSpPr>
            <a:spLocks noGrp="1"/>
          </p:cNvSpPr>
          <p:nvPr>
            <p:ph type="sldNum" sz="quarter" idx="10"/>
          </p:nvPr>
        </p:nvSpPr>
        <p:spPr/>
        <p:txBody>
          <a:bodyPr/>
          <a:lstStyle/>
          <a:p>
            <a:fld id="{22264FC2-7BC2-4647-830C-E3B2C3A739DB}" type="slidenum">
              <a:rPr lang="fr-CA" smtClean="0"/>
              <a:t>71</a:t>
            </a:fld>
            <a:endParaRPr lang="fr-CA"/>
          </a:p>
        </p:txBody>
      </p:sp>
    </p:spTree>
    <p:extLst>
      <p:ext uri="{BB962C8B-B14F-4D97-AF65-F5344CB8AC3E}">
        <p14:creationId xmlns:p14="http://schemas.microsoft.com/office/powerpoint/2010/main" val="4055181967"/>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CA" sz="1200" kern="1200" dirty="0">
                <a:solidFill>
                  <a:schemeClr val="tx1"/>
                </a:solidFill>
                <a:effectLst/>
                <a:latin typeface="+mn-lt"/>
                <a:ea typeface="+mn-ea"/>
                <a:cs typeface="+mn-cs"/>
              </a:rPr>
              <a:t>109. Gouvernement du Canada. Profil de projet — Améliorer les systèmes de santé et la nutrition au Népal et au Vietnam. </a:t>
            </a:r>
            <a:r>
              <a:rPr lang="fr-CA" sz="1200" u="sng" kern="1200" dirty="0">
                <a:solidFill>
                  <a:schemeClr val="tx1"/>
                </a:solidFill>
                <a:effectLst/>
                <a:latin typeface="+mn-lt"/>
                <a:ea typeface="+mn-ea"/>
                <a:cs typeface="+mn-cs"/>
                <a:hlinkClick r:id="rId3"/>
              </a:rPr>
              <a:t>https://w05.international.gc.ca/projectbrowser-banqueprojets/project-projet/details/D002021001</a:t>
            </a:r>
            <a:r>
              <a:rPr lang="fr-CA" sz="1200" kern="1200" dirty="0">
                <a:solidFill>
                  <a:schemeClr val="tx1"/>
                </a:solidFill>
                <a:effectLst/>
                <a:latin typeface="+mn-lt"/>
                <a:ea typeface="+mn-ea"/>
                <a:cs typeface="+mn-cs"/>
              </a:rPr>
              <a:t> (consulté 11-2019)</a:t>
            </a:r>
          </a:p>
        </p:txBody>
      </p:sp>
      <p:sp>
        <p:nvSpPr>
          <p:cNvPr id="4" name="Espace réservé du numéro de diapositive 3"/>
          <p:cNvSpPr>
            <a:spLocks noGrp="1"/>
          </p:cNvSpPr>
          <p:nvPr>
            <p:ph type="sldNum" sz="quarter" idx="10"/>
          </p:nvPr>
        </p:nvSpPr>
        <p:spPr/>
        <p:txBody>
          <a:bodyPr/>
          <a:lstStyle/>
          <a:p>
            <a:fld id="{22264FC2-7BC2-4647-830C-E3B2C3A739DB}" type="slidenum">
              <a:rPr lang="fr-CA" smtClean="0"/>
              <a:t>72</a:t>
            </a:fld>
            <a:endParaRPr lang="fr-CA"/>
          </a:p>
        </p:txBody>
      </p:sp>
    </p:spTree>
    <p:extLst>
      <p:ext uri="{BB962C8B-B14F-4D97-AF65-F5344CB8AC3E}">
        <p14:creationId xmlns:p14="http://schemas.microsoft.com/office/powerpoint/2010/main" val="331811287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CA" dirty="0">
                <a:hlinkClick r:id="rId3"/>
              </a:rPr>
              <a:t>https://pixabay.com/fr/photos/p%C3%A9rou-femme-b%C3%A9b%C3%A9-p%C3%A9ruvien-andes-581370/</a:t>
            </a:r>
            <a:endParaRPr lang="fr-CA" dirty="0"/>
          </a:p>
        </p:txBody>
      </p:sp>
      <p:sp>
        <p:nvSpPr>
          <p:cNvPr id="4" name="Espace réservé du numéro de diapositive 3"/>
          <p:cNvSpPr>
            <a:spLocks noGrp="1"/>
          </p:cNvSpPr>
          <p:nvPr>
            <p:ph type="sldNum" sz="quarter" idx="10"/>
          </p:nvPr>
        </p:nvSpPr>
        <p:spPr/>
        <p:txBody>
          <a:bodyPr/>
          <a:lstStyle/>
          <a:p>
            <a:fld id="{22264FC2-7BC2-4647-830C-E3B2C3A739DB}" type="slidenum">
              <a:rPr lang="fr-CA" smtClean="0"/>
              <a:t>10</a:t>
            </a:fld>
            <a:endParaRPr lang="fr-CA"/>
          </a:p>
        </p:txBody>
      </p:sp>
    </p:spTree>
    <p:extLst>
      <p:ext uri="{BB962C8B-B14F-4D97-AF65-F5344CB8AC3E}">
        <p14:creationId xmlns:p14="http://schemas.microsoft.com/office/powerpoint/2010/main" val="541493527"/>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CA" sz="1200" kern="1200" dirty="0">
                <a:solidFill>
                  <a:schemeClr val="tx1"/>
                </a:solidFill>
                <a:effectLst/>
                <a:latin typeface="+mn-lt"/>
                <a:ea typeface="+mn-ea"/>
                <a:cs typeface="+mn-cs"/>
              </a:rPr>
              <a:t>110. Gouvernement du Canada. Profil de projet. Profil de projet — L’initiative pour la nutrition en Afrique australe. </a:t>
            </a:r>
            <a:r>
              <a:rPr lang="fr-CA" sz="1200" u="sng" kern="1200" dirty="0">
                <a:solidFill>
                  <a:schemeClr val="tx1"/>
                </a:solidFill>
                <a:effectLst/>
                <a:latin typeface="+mn-lt"/>
                <a:ea typeface="+mn-ea"/>
                <a:cs typeface="+mn-cs"/>
                <a:hlinkClick r:id="rId3"/>
              </a:rPr>
              <a:t>https://w05.international.gc.ca/projectbrowser-banqueprojets/project-projet/details/D002000001?Lang=fra</a:t>
            </a:r>
            <a:r>
              <a:rPr lang="fr-CA" sz="1200" kern="1200" dirty="0">
                <a:solidFill>
                  <a:schemeClr val="tx1"/>
                </a:solidFill>
                <a:effectLst/>
                <a:latin typeface="+mn-lt"/>
                <a:ea typeface="+mn-ea"/>
                <a:cs typeface="+mn-cs"/>
              </a:rPr>
              <a:t> (consulté 11-2019). </a:t>
            </a:r>
          </a:p>
        </p:txBody>
      </p:sp>
      <p:sp>
        <p:nvSpPr>
          <p:cNvPr id="4" name="Espace réservé du numéro de diapositive 3"/>
          <p:cNvSpPr>
            <a:spLocks noGrp="1"/>
          </p:cNvSpPr>
          <p:nvPr>
            <p:ph type="sldNum" sz="quarter" idx="10"/>
          </p:nvPr>
        </p:nvSpPr>
        <p:spPr/>
        <p:txBody>
          <a:bodyPr/>
          <a:lstStyle/>
          <a:p>
            <a:fld id="{22264FC2-7BC2-4647-830C-E3B2C3A739DB}" type="slidenum">
              <a:rPr lang="fr-CA" smtClean="0"/>
              <a:t>73</a:t>
            </a:fld>
            <a:endParaRPr lang="fr-CA"/>
          </a:p>
        </p:txBody>
      </p:sp>
    </p:spTree>
    <p:extLst>
      <p:ext uri="{BB962C8B-B14F-4D97-AF65-F5344CB8AC3E}">
        <p14:creationId xmlns:p14="http://schemas.microsoft.com/office/powerpoint/2010/main" val="3780039967"/>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lvl="0"/>
            <a:r>
              <a:rPr lang="fr-CA" sz="1200" kern="1200" dirty="0">
                <a:solidFill>
                  <a:schemeClr val="tx1"/>
                </a:solidFill>
                <a:effectLst/>
                <a:latin typeface="+mn-lt"/>
                <a:ea typeface="+mn-ea"/>
                <a:cs typeface="+mn-cs"/>
              </a:rPr>
              <a:t>2. Brochu M.D., et al. (2017) </a:t>
            </a:r>
            <a:r>
              <a:rPr lang="fr-CA" sz="1200" i="1" kern="1200" dirty="0">
                <a:solidFill>
                  <a:schemeClr val="tx1"/>
                </a:solidFill>
                <a:effectLst/>
                <a:latin typeface="+mn-lt"/>
                <a:ea typeface="+mn-ea"/>
                <a:cs typeface="+mn-cs"/>
              </a:rPr>
              <a:t>1000 jours pour savourer la vie, Cadre de référence. Fondation OLO, </a:t>
            </a:r>
            <a:r>
              <a:rPr lang="fr-CA" sz="1200" u="sng" kern="1200" dirty="0">
                <a:solidFill>
                  <a:schemeClr val="tx1"/>
                </a:solidFill>
                <a:effectLst/>
                <a:latin typeface="+mn-lt"/>
                <a:ea typeface="+mn-ea"/>
                <a:cs typeface="+mn-cs"/>
                <a:hlinkClick r:id="rId3"/>
              </a:rPr>
              <a:t>https://fondationolo.ca/wp-content/uploads/2017/08/fondation-olo-cadre-de-reference-2017.pdf</a:t>
            </a:r>
            <a:r>
              <a:rPr lang="fr-CA" sz="1200" kern="1200" dirty="0">
                <a:solidFill>
                  <a:schemeClr val="tx1"/>
                </a:solidFill>
                <a:effectLst/>
                <a:latin typeface="+mn-lt"/>
                <a:ea typeface="+mn-ea"/>
                <a:cs typeface="+mn-cs"/>
              </a:rPr>
              <a:t> (consulté 10-2019)</a:t>
            </a:r>
          </a:p>
          <a:p>
            <a:endParaRPr lang="fr-CA" dirty="0"/>
          </a:p>
        </p:txBody>
      </p:sp>
      <p:sp>
        <p:nvSpPr>
          <p:cNvPr id="4" name="Espace réservé du numéro de diapositive 3"/>
          <p:cNvSpPr>
            <a:spLocks noGrp="1"/>
          </p:cNvSpPr>
          <p:nvPr>
            <p:ph type="sldNum" sz="quarter" idx="10"/>
          </p:nvPr>
        </p:nvSpPr>
        <p:spPr/>
        <p:txBody>
          <a:bodyPr/>
          <a:lstStyle/>
          <a:p>
            <a:fld id="{22264FC2-7BC2-4647-830C-E3B2C3A739DB}" type="slidenum">
              <a:rPr lang="fr-CA" smtClean="0"/>
              <a:t>74</a:t>
            </a:fld>
            <a:endParaRPr lang="fr-CA"/>
          </a:p>
        </p:txBody>
      </p:sp>
    </p:spTree>
    <p:extLst>
      <p:ext uri="{BB962C8B-B14F-4D97-AF65-F5344CB8AC3E}">
        <p14:creationId xmlns:p14="http://schemas.microsoft.com/office/powerpoint/2010/main" val="2195143125"/>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lvl="0"/>
            <a:r>
              <a:rPr lang="fr-CA" sz="1200" kern="1200" dirty="0">
                <a:solidFill>
                  <a:schemeClr val="tx1"/>
                </a:solidFill>
                <a:effectLst/>
                <a:latin typeface="+mn-lt"/>
                <a:ea typeface="+mn-ea"/>
                <a:cs typeface="+mn-cs"/>
              </a:rPr>
              <a:t>2. Brochu M.D., et al. (2017) </a:t>
            </a:r>
            <a:r>
              <a:rPr lang="fr-CA" sz="1200" i="1" kern="1200" dirty="0">
                <a:solidFill>
                  <a:schemeClr val="tx1"/>
                </a:solidFill>
                <a:effectLst/>
                <a:latin typeface="+mn-lt"/>
                <a:ea typeface="+mn-ea"/>
                <a:cs typeface="+mn-cs"/>
              </a:rPr>
              <a:t>1000 jours pour savourer la vie, Cadre de référence. Fondation OLO, </a:t>
            </a:r>
            <a:r>
              <a:rPr lang="fr-CA" sz="1200" u="sng" kern="1200" dirty="0">
                <a:solidFill>
                  <a:schemeClr val="tx1"/>
                </a:solidFill>
                <a:effectLst/>
                <a:latin typeface="+mn-lt"/>
                <a:ea typeface="+mn-ea"/>
                <a:cs typeface="+mn-cs"/>
                <a:hlinkClick r:id="rId3"/>
              </a:rPr>
              <a:t>https://fondationolo.ca/wp-content/uploads/2017/08/fondation-olo-cadre-de-reference-2017.pdf</a:t>
            </a:r>
            <a:r>
              <a:rPr lang="fr-CA" sz="1200" kern="1200" dirty="0">
                <a:solidFill>
                  <a:schemeClr val="tx1"/>
                </a:solidFill>
                <a:effectLst/>
                <a:latin typeface="+mn-lt"/>
                <a:ea typeface="+mn-ea"/>
                <a:cs typeface="+mn-cs"/>
              </a:rPr>
              <a:t> (consulté 10-2019)</a:t>
            </a:r>
          </a:p>
        </p:txBody>
      </p:sp>
      <p:sp>
        <p:nvSpPr>
          <p:cNvPr id="4" name="Espace réservé du numéro de diapositive 3"/>
          <p:cNvSpPr>
            <a:spLocks noGrp="1"/>
          </p:cNvSpPr>
          <p:nvPr>
            <p:ph type="sldNum" sz="quarter" idx="10"/>
          </p:nvPr>
        </p:nvSpPr>
        <p:spPr/>
        <p:txBody>
          <a:bodyPr/>
          <a:lstStyle/>
          <a:p>
            <a:fld id="{22264FC2-7BC2-4647-830C-E3B2C3A739DB}" type="slidenum">
              <a:rPr lang="fr-CA" smtClean="0"/>
              <a:t>75</a:t>
            </a:fld>
            <a:endParaRPr lang="fr-CA"/>
          </a:p>
        </p:txBody>
      </p:sp>
    </p:spTree>
    <p:extLst>
      <p:ext uri="{BB962C8B-B14F-4D97-AF65-F5344CB8AC3E}">
        <p14:creationId xmlns:p14="http://schemas.microsoft.com/office/powerpoint/2010/main" val="2253670647"/>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CA" dirty="0"/>
          </a:p>
        </p:txBody>
      </p:sp>
      <p:sp>
        <p:nvSpPr>
          <p:cNvPr id="4" name="Espace réservé du numéro de diapositive 3"/>
          <p:cNvSpPr>
            <a:spLocks noGrp="1"/>
          </p:cNvSpPr>
          <p:nvPr>
            <p:ph type="sldNum" sz="quarter" idx="5"/>
          </p:nvPr>
        </p:nvSpPr>
        <p:spPr/>
        <p:txBody>
          <a:bodyPr/>
          <a:lstStyle/>
          <a:p>
            <a:fld id="{22264FC2-7BC2-4647-830C-E3B2C3A739DB}" type="slidenum">
              <a:rPr lang="fr-CA" smtClean="0"/>
              <a:t>77</a:t>
            </a:fld>
            <a:endParaRPr lang="fr-CA"/>
          </a:p>
        </p:txBody>
      </p:sp>
    </p:spTree>
    <p:extLst>
      <p:ext uri="{BB962C8B-B14F-4D97-AF65-F5344CB8AC3E}">
        <p14:creationId xmlns:p14="http://schemas.microsoft.com/office/powerpoint/2010/main" val="127250249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en-CA" sz="1200" kern="1200" dirty="0">
                <a:solidFill>
                  <a:schemeClr val="tx1"/>
                </a:solidFill>
                <a:effectLst/>
                <a:latin typeface="+mn-lt"/>
                <a:ea typeface="+mn-ea"/>
                <a:cs typeface="+mn-cs"/>
              </a:rPr>
              <a:t>2017: </a:t>
            </a:r>
            <a:endParaRPr lang="fr-CA"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8. WHO (2019), </a:t>
            </a:r>
            <a:r>
              <a:rPr lang="en-US" sz="1200" i="1" kern="1200" dirty="0">
                <a:solidFill>
                  <a:schemeClr val="tx1"/>
                </a:solidFill>
                <a:effectLst/>
                <a:latin typeface="+mn-lt"/>
                <a:ea typeface="+mn-ea"/>
                <a:cs typeface="+mn-cs"/>
              </a:rPr>
              <a:t>Maternal mortality. https://www.who.int/news-room/fact-sheets/detail/maternal-mortality (</a:t>
            </a:r>
            <a:r>
              <a:rPr lang="en-US" sz="1200" i="1" kern="1200" dirty="0" err="1">
                <a:solidFill>
                  <a:schemeClr val="tx1"/>
                </a:solidFill>
                <a:effectLst/>
                <a:latin typeface="+mn-lt"/>
                <a:ea typeface="+mn-ea"/>
                <a:cs typeface="+mn-cs"/>
              </a:rPr>
              <a:t>consulté</a:t>
            </a:r>
            <a:r>
              <a:rPr lang="en-US" sz="1200" i="1" kern="1200" dirty="0">
                <a:solidFill>
                  <a:schemeClr val="tx1"/>
                </a:solidFill>
                <a:effectLst/>
                <a:latin typeface="+mn-lt"/>
                <a:ea typeface="+mn-ea"/>
                <a:cs typeface="+mn-cs"/>
              </a:rPr>
              <a:t> 10-2019).</a:t>
            </a:r>
            <a:endParaRPr lang="fr-CA" sz="1200" kern="1200" dirty="0">
              <a:solidFill>
                <a:schemeClr val="tx1"/>
              </a:solidFill>
              <a:effectLst/>
              <a:latin typeface="+mn-lt"/>
              <a:ea typeface="+mn-ea"/>
              <a:cs typeface="+mn-cs"/>
            </a:endParaRPr>
          </a:p>
          <a:p>
            <a:r>
              <a:rPr lang="en-CA" sz="1200" kern="1200" dirty="0" err="1">
                <a:solidFill>
                  <a:schemeClr val="tx1"/>
                </a:solidFill>
                <a:effectLst/>
                <a:latin typeface="+mn-lt"/>
                <a:ea typeface="+mn-ea"/>
                <a:cs typeface="+mn-cs"/>
              </a:rPr>
              <a:t>Anémie</a:t>
            </a:r>
            <a:r>
              <a:rPr lang="en-CA" sz="1200" kern="1200" dirty="0">
                <a:solidFill>
                  <a:schemeClr val="tx1"/>
                </a:solidFill>
                <a:effectLst/>
                <a:latin typeface="+mn-lt"/>
                <a:ea typeface="+mn-ea"/>
                <a:cs typeface="+mn-cs"/>
              </a:rPr>
              <a:t>: </a:t>
            </a:r>
            <a:endParaRPr lang="fr-CA" sz="1200" kern="1200" dirty="0">
              <a:solidFill>
                <a:schemeClr val="tx1"/>
              </a:solidFill>
              <a:effectLst/>
              <a:latin typeface="+mn-lt"/>
              <a:ea typeface="+mn-ea"/>
              <a:cs typeface="+mn-cs"/>
            </a:endParaRPr>
          </a:p>
          <a:p>
            <a:r>
              <a:rPr lang="en-CA" sz="1200" kern="1200" dirty="0">
                <a:solidFill>
                  <a:schemeClr val="tx1"/>
                </a:solidFill>
                <a:effectLst/>
                <a:latin typeface="+mn-lt"/>
                <a:ea typeface="+mn-ea"/>
                <a:cs typeface="+mn-cs"/>
              </a:rPr>
              <a:t>9. </a:t>
            </a:r>
            <a:r>
              <a:rPr lang="en-US" sz="1200" kern="1200" dirty="0">
                <a:solidFill>
                  <a:schemeClr val="tx1"/>
                </a:solidFill>
                <a:effectLst/>
                <a:latin typeface="+mn-lt"/>
                <a:ea typeface="+mn-ea"/>
                <a:cs typeface="+mn-cs"/>
              </a:rPr>
              <a:t>UNICEF. Using nutrition to reduce maternal deaths </a:t>
            </a:r>
            <a:r>
              <a:rPr lang="en-CA" sz="1200" u="sng" kern="1200" dirty="0">
                <a:solidFill>
                  <a:schemeClr val="tx1"/>
                </a:solidFill>
                <a:effectLst/>
                <a:latin typeface="+mn-lt"/>
                <a:ea typeface="+mn-ea"/>
                <a:cs typeface="+mn-cs"/>
                <a:hlinkClick r:id="rId3"/>
              </a:rPr>
              <a:t>https://www.unicef.org/sowc98/science2.htm</a:t>
            </a:r>
            <a:r>
              <a:rPr lang="en-CA" sz="1200" kern="1200" dirty="0">
                <a:solidFill>
                  <a:schemeClr val="tx1"/>
                </a:solidFill>
                <a:effectLst/>
                <a:latin typeface="+mn-lt"/>
                <a:ea typeface="+mn-ea"/>
                <a:cs typeface="+mn-cs"/>
              </a:rPr>
              <a:t> (</a:t>
            </a:r>
            <a:r>
              <a:rPr lang="en-CA" sz="1200" kern="1200" dirty="0" err="1">
                <a:solidFill>
                  <a:schemeClr val="tx1"/>
                </a:solidFill>
                <a:effectLst/>
                <a:latin typeface="+mn-lt"/>
                <a:ea typeface="+mn-ea"/>
                <a:cs typeface="+mn-cs"/>
              </a:rPr>
              <a:t>consulté</a:t>
            </a:r>
            <a:r>
              <a:rPr lang="en-CA" sz="1200" kern="1200" dirty="0">
                <a:solidFill>
                  <a:schemeClr val="tx1"/>
                </a:solidFill>
                <a:effectLst/>
                <a:latin typeface="+mn-lt"/>
                <a:ea typeface="+mn-ea"/>
                <a:cs typeface="+mn-cs"/>
              </a:rPr>
              <a:t> 10-2019).</a:t>
            </a:r>
            <a:endParaRPr lang="fr-CA" sz="1200" kern="1200" dirty="0">
              <a:solidFill>
                <a:schemeClr val="tx1"/>
              </a:solidFill>
              <a:effectLst/>
              <a:latin typeface="+mn-lt"/>
              <a:ea typeface="+mn-ea"/>
              <a:cs typeface="+mn-cs"/>
            </a:endParaRPr>
          </a:p>
          <a:p>
            <a:r>
              <a:rPr lang="en-CA" sz="1200" kern="1200" dirty="0" err="1">
                <a:solidFill>
                  <a:schemeClr val="tx1"/>
                </a:solidFill>
                <a:effectLst/>
                <a:latin typeface="+mn-lt"/>
                <a:ea typeface="+mn-ea"/>
                <a:cs typeface="+mn-cs"/>
              </a:rPr>
              <a:t>En</a:t>
            </a:r>
            <a:r>
              <a:rPr lang="en-CA" sz="1200" kern="1200" dirty="0">
                <a:solidFill>
                  <a:schemeClr val="tx1"/>
                </a:solidFill>
                <a:effectLst/>
                <a:latin typeface="+mn-lt"/>
                <a:ea typeface="+mn-ea"/>
                <a:cs typeface="+mn-cs"/>
              </a:rPr>
              <a:t> 2018: </a:t>
            </a:r>
            <a:endParaRPr lang="fr-CA"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10. WHO </a:t>
            </a:r>
            <a:r>
              <a:rPr lang="en-US" sz="1200" i="1" kern="1200" dirty="0">
                <a:solidFill>
                  <a:schemeClr val="tx1"/>
                </a:solidFill>
                <a:effectLst/>
                <a:latin typeface="+mn-lt"/>
                <a:ea typeface="+mn-ea"/>
                <a:cs typeface="+mn-cs"/>
              </a:rPr>
              <a:t>Infant mortality. Global Health Observatory (GHO) data. . https://www.who.int/gho/child_health/mortality/neonatal_infant/en/ (</a:t>
            </a:r>
            <a:r>
              <a:rPr lang="en-US" sz="1200" i="1" kern="1200" dirty="0" err="1">
                <a:solidFill>
                  <a:schemeClr val="tx1"/>
                </a:solidFill>
                <a:effectLst/>
                <a:latin typeface="+mn-lt"/>
                <a:ea typeface="+mn-ea"/>
                <a:cs typeface="+mn-cs"/>
              </a:rPr>
              <a:t>consulté</a:t>
            </a:r>
            <a:r>
              <a:rPr lang="en-US" sz="1200" i="1" kern="1200" dirty="0">
                <a:solidFill>
                  <a:schemeClr val="tx1"/>
                </a:solidFill>
                <a:effectLst/>
                <a:latin typeface="+mn-lt"/>
                <a:ea typeface="+mn-ea"/>
                <a:cs typeface="+mn-cs"/>
              </a:rPr>
              <a:t> 10-2019).</a:t>
            </a:r>
            <a:endParaRPr lang="fr-CA" sz="1200" kern="1200" dirty="0">
              <a:solidFill>
                <a:schemeClr val="tx1"/>
              </a:solidFill>
              <a:effectLst/>
              <a:latin typeface="+mn-lt"/>
              <a:ea typeface="+mn-ea"/>
              <a:cs typeface="+mn-cs"/>
            </a:endParaRPr>
          </a:p>
          <a:p>
            <a:r>
              <a:rPr lang="fr-CA" sz="1200" kern="1200" dirty="0">
                <a:solidFill>
                  <a:schemeClr val="tx1"/>
                </a:solidFill>
                <a:effectLst/>
                <a:latin typeface="+mn-lt"/>
                <a:ea typeface="+mn-ea"/>
                <a:cs typeface="+mn-cs"/>
              </a:rPr>
              <a:t>Dénutrition 13,6 : </a:t>
            </a:r>
          </a:p>
          <a:p>
            <a:r>
              <a:rPr lang="fr-CA" sz="1200" kern="1200" dirty="0">
                <a:solidFill>
                  <a:schemeClr val="tx1"/>
                </a:solidFill>
                <a:effectLst/>
                <a:latin typeface="+mn-lt"/>
                <a:ea typeface="+mn-ea"/>
                <a:cs typeface="+mn-cs"/>
              </a:rPr>
              <a:t>11. </a:t>
            </a:r>
            <a:r>
              <a:rPr lang="fr-CA" sz="1200" kern="1200" dirty="0" err="1">
                <a:solidFill>
                  <a:schemeClr val="tx1"/>
                </a:solidFill>
                <a:effectLst/>
                <a:latin typeface="+mn-lt"/>
                <a:ea typeface="+mn-ea"/>
                <a:cs typeface="+mn-cs"/>
              </a:rPr>
              <a:t>Boah</a:t>
            </a:r>
            <a:r>
              <a:rPr lang="fr-CA" sz="1200" kern="1200" dirty="0">
                <a:solidFill>
                  <a:schemeClr val="tx1"/>
                </a:solidFill>
                <a:effectLst/>
                <a:latin typeface="+mn-lt"/>
                <a:ea typeface="+mn-ea"/>
                <a:cs typeface="+mn-cs"/>
              </a:rPr>
              <a:t>, M., et al. </a:t>
            </a:r>
            <a:r>
              <a:rPr lang="en-US" sz="1200" kern="1200" dirty="0">
                <a:solidFill>
                  <a:schemeClr val="tx1"/>
                </a:solidFill>
                <a:effectLst/>
                <a:latin typeface="+mn-lt"/>
                <a:ea typeface="+mn-ea"/>
                <a:cs typeface="+mn-cs"/>
              </a:rPr>
              <a:t>(2019), </a:t>
            </a:r>
            <a:r>
              <a:rPr lang="en-US" sz="1200" i="1" kern="1200" dirty="0">
                <a:solidFill>
                  <a:schemeClr val="tx1"/>
                </a:solidFill>
                <a:effectLst/>
                <a:latin typeface="+mn-lt"/>
                <a:ea typeface="+mn-ea"/>
                <a:cs typeface="+mn-cs"/>
              </a:rPr>
              <a:t>The epidemiology of undernutrition and its determinants in children under five years in Ghana. </a:t>
            </a:r>
            <a:r>
              <a:rPr lang="en-US" sz="1200" i="1" kern="1200" dirty="0" err="1">
                <a:solidFill>
                  <a:schemeClr val="tx1"/>
                </a:solidFill>
                <a:effectLst/>
                <a:latin typeface="+mn-lt"/>
                <a:ea typeface="+mn-ea"/>
                <a:cs typeface="+mn-cs"/>
              </a:rPr>
              <a:t>PLoS</a:t>
            </a:r>
            <a:r>
              <a:rPr lang="en-US" sz="1200" i="1" kern="1200" dirty="0">
                <a:solidFill>
                  <a:schemeClr val="tx1"/>
                </a:solidFill>
                <a:effectLst/>
                <a:latin typeface="+mn-lt"/>
                <a:ea typeface="+mn-ea"/>
                <a:cs typeface="+mn-cs"/>
              </a:rPr>
              <a:t> One,14(7): p. e0219665.</a:t>
            </a:r>
            <a:endParaRPr lang="fr-CA"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12. Black RE, et al. (2013), Maternal and child undernutrition and overweight in low-income and middle-income countries. </a:t>
            </a:r>
            <a:r>
              <a:rPr lang="fr-CA" sz="1200" kern="1200" dirty="0">
                <a:solidFill>
                  <a:schemeClr val="tx1"/>
                </a:solidFill>
                <a:effectLst/>
                <a:latin typeface="+mn-lt"/>
                <a:ea typeface="+mn-ea"/>
                <a:cs typeface="+mn-cs"/>
              </a:rPr>
              <a:t>Lancet, 382: 427–451.</a:t>
            </a:r>
          </a:p>
          <a:p>
            <a:r>
              <a:rPr lang="fr-CA" sz="1200" kern="1200" dirty="0">
                <a:solidFill>
                  <a:schemeClr val="tx1"/>
                </a:solidFill>
                <a:effectLst/>
                <a:latin typeface="+mn-lt"/>
                <a:ea typeface="+mn-ea"/>
                <a:cs typeface="+mn-cs"/>
              </a:rPr>
              <a:t>Bande bleu: </a:t>
            </a:r>
          </a:p>
          <a:p>
            <a:r>
              <a:rPr lang="fr-CA" sz="1200" kern="1200" dirty="0">
                <a:solidFill>
                  <a:schemeClr val="tx1"/>
                </a:solidFill>
                <a:effectLst/>
                <a:latin typeface="+mn-lt"/>
                <a:ea typeface="+mn-ea"/>
                <a:cs typeface="+mn-cs"/>
              </a:rPr>
              <a:t>13. 1,000 </a:t>
            </a:r>
            <a:r>
              <a:rPr lang="fr-CA" sz="1200" kern="1200" dirty="0" err="1">
                <a:solidFill>
                  <a:schemeClr val="tx1"/>
                </a:solidFill>
                <a:effectLst/>
                <a:latin typeface="+mn-lt"/>
                <a:ea typeface="+mn-ea"/>
                <a:cs typeface="+mn-cs"/>
              </a:rPr>
              <a:t>Days</a:t>
            </a:r>
            <a:r>
              <a:rPr lang="fr-CA" sz="1200" kern="1200" dirty="0">
                <a:solidFill>
                  <a:schemeClr val="tx1"/>
                </a:solidFill>
                <a:effectLst/>
                <a:latin typeface="+mn-lt"/>
                <a:ea typeface="+mn-ea"/>
                <a:cs typeface="+mn-cs"/>
              </a:rPr>
              <a:t> (2019) </a:t>
            </a:r>
            <a:r>
              <a:rPr lang="fr-CA" sz="1200" u="sng" kern="1200" dirty="0">
                <a:solidFill>
                  <a:schemeClr val="tx1"/>
                </a:solidFill>
                <a:effectLst/>
                <a:latin typeface="+mn-lt"/>
                <a:ea typeface="+mn-ea"/>
                <a:cs typeface="+mn-cs"/>
                <a:hlinkClick r:id="rId4"/>
              </a:rPr>
              <a:t>https://thousanddays.org/updates/gazing-into-the-1000-days-window/</a:t>
            </a:r>
            <a:r>
              <a:rPr lang="fr-CA" sz="1200" kern="1200" dirty="0">
                <a:solidFill>
                  <a:schemeClr val="tx1"/>
                </a:solidFill>
                <a:effectLst/>
                <a:latin typeface="+mn-lt"/>
                <a:ea typeface="+mn-ea"/>
                <a:cs typeface="+mn-cs"/>
              </a:rPr>
              <a:t> (consulté le 10-2019). </a:t>
            </a:r>
          </a:p>
          <a:p>
            <a:endParaRPr lang="fr-CA" dirty="0"/>
          </a:p>
        </p:txBody>
      </p:sp>
      <p:sp>
        <p:nvSpPr>
          <p:cNvPr id="4" name="Espace réservé du numéro de diapositive 3"/>
          <p:cNvSpPr>
            <a:spLocks noGrp="1"/>
          </p:cNvSpPr>
          <p:nvPr>
            <p:ph type="sldNum" sz="quarter" idx="10"/>
          </p:nvPr>
        </p:nvSpPr>
        <p:spPr/>
        <p:txBody>
          <a:bodyPr/>
          <a:lstStyle/>
          <a:p>
            <a:fld id="{22264FC2-7BC2-4647-830C-E3B2C3A739DB}" type="slidenum">
              <a:rPr lang="fr-CA" smtClean="0"/>
              <a:t>11</a:t>
            </a:fld>
            <a:endParaRPr lang="fr-CA"/>
          </a:p>
        </p:txBody>
      </p:sp>
    </p:spTree>
    <p:extLst>
      <p:ext uri="{BB962C8B-B14F-4D97-AF65-F5344CB8AC3E}">
        <p14:creationId xmlns:p14="http://schemas.microsoft.com/office/powerpoint/2010/main" val="361198521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en-CA" sz="1200" kern="1200" dirty="0">
                <a:solidFill>
                  <a:schemeClr val="tx1"/>
                </a:solidFill>
                <a:effectLst/>
                <a:latin typeface="+mn-lt"/>
                <a:ea typeface="+mn-ea"/>
                <a:cs typeface="+mn-cs"/>
              </a:rPr>
              <a:t>14. The World Bank (2016). Prevalence of anemia among pregnant women. </a:t>
            </a:r>
            <a:r>
              <a:rPr lang="fr-CA" sz="1200" u="sng" kern="1200" dirty="0">
                <a:solidFill>
                  <a:schemeClr val="tx1"/>
                </a:solidFill>
                <a:effectLst/>
                <a:latin typeface="+mn-lt"/>
                <a:ea typeface="+mn-ea"/>
                <a:cs typeface="+mn-cs"/>
                <a:hlinkClick r:id="rId3"/>
              </a:rPr>
              <a:t>http://datatopics.worldbank.org/health/available-indicators</a:t>
            </a:r>
            <a:r>
              <a:rPr lang="fr-CA" sz="1200" kern="1200" dirty="0">
                <a:solidFill>
                  <a:schemeClr val="tx1"/>
                </a:solidFill>
                <a:effectLst/>
                <a:latin typeface="+mn-lt"/>
                <a:ea typeface="+mn-ea"/>
                <a:cs typeface="+mn-cs"/>
              </a:rPr>
              <a:t> (consulté 10-2019)</a:t>
            </a:r>
          </a:p>
        </p:txBody>
      </p:sp>
      <p:sp>
        <p:nvSpPr>
          <p:cNvPr id="4" name="Espace réservé du numéro de diapositive 3"/>
          <p:cNvSpPr>
            <a:spLocks noGrp="1"/>
          </p:cNvSpPr>
          <p:nvPr>
            <p:ph type="sldNum" sz="quarter" idx="10"/>
          </p:nvPr>
        </p:nvSpPr>
        <p:spPr/>
        <p:txBody>
          <a:bodyPr/>
          <a:lstStyle/>
          <a:p>
            <a:fld id="{22264FC2-7BC2-4647-830C-E3B2C3A739DB}" type="slidenum">
              <a:rPr lang="fr-CA" smtClean="0"/>
              <a:t>12</a:t>
            </a:fld>
            <a:endParaRPr lang="fr-CA"/>
          </a:p>
        </p:txBody>
      </p:sp>
    </p:spTree>
    <p:extLst>
      <p:ext uri="{BB962C8B-B14F-4D97-AF65-F5344CB8AC3E}">
        <p14:creationId xmlns:p14="http://schemas.microsoft.com/office/powerpoint/2010/main" val="281906039"/>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www.tribuneiss.com/problemes-de-sante-et-iss/" TargetMode="External"/><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www.tribuneiss.com/problemes-de-sante-et-iss/" TargetMode="External"/><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www.tribuneiss.com/problemes-de-sante-et-iss/" TargetMode="External"/><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www.tribuneiss.com/problemes-de-sante-et-iss/" TargetMode="External"/><Relationship Id="rId1" Type="http://schemas.openxmlformats.org/officeDocument/2006/relationships/slideMaster" Target="../slideMasters/slideMaster1.xml"/><Relationship Id="rId4" Type="http://schemas.openxmlformats.org/officeDocument/2006/relationships/image" Target="../media/image9.png"/></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www.tribuneiss.com/problemes-de-sante-et-iss/" TargetMode="External"/><Relationship Id="rId1" Type="http://schemas.openxmlformats.org/officeDocument/2006/relationships/slideMaster" Target="../slideMasters/slideMaster1.xml"/><Relationship Id="rId4" Type="http://schemas.openxmlformats.org/officeDocument/2006/relationships/image" Target="../media/image10.png"/></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www.tribuneiss.com/problemes-de-sante-et-iss/" TargetMode="External"/><Relationship Id="rId1" Type="http://schemas.openxmlformats.org/officeDocument/2006/relationships/slideMaster" Target="../slideMasters/slideMaster1.xml"/><Relationship Id="rId4" Type="http://schemas.openxmlformats.org/officeDocument/2006/relationships/image" Target="../media/image11.png"/></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www.tribuneiss.com/problemes-de-sante-et-iss/" TargetMode="External"/><Relationship Id="rId1" Type="http://schemas.openxmlformats.org/officeDocument/2006/relationships/slideMaster" Target="../slideMasters/slideMaster1.xml"/><Relationship Id="rId4" Type="http://schemas.openxmlformats.org/officeDocument/2006/relationships/image" Target="../media/image12.png"/></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www.tribuneiss.com/problemes-de-sante-et-iss/" TargetMode="External"/><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www.tribuneiss.com/problemes-de-sante-et-iss/" TargetMode="External"/><Relationship Id="rId1" Type="http://schemas.openxmlformats.org/officeDocument/2006/relationships/slideMaster" Target="../slideMasters/slideMaster1.xml"/><Relationship Id="rId4" Type="http://schemas.openxmlformats.org/officeDocument/2006/relationships/image" Target="../media/image13.png"/></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hyperlink" Target="http://www.tribuneiss.com/problemes-de-sante-et-iss/" TargetMode="External"/><Relationship Id="rId1" Type="http://schemas.openxmlformats.org/officeDocument/2006/relationships/slideMaster" Target="../slideMasters/slideMaster1.xml"/><Relationship Id="rId4" Type="http://schemas.openxmlformats.org/officeDocument/2006/relationships/image" Target="../media/image15.png"/></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www.tribuneiss.com/problemes-de-sante-et-iss/" TargetMode="External"/><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www.tribuneiss.com/problemes-de-sante-et-iss/" TargetMode="External"/><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www.tribuneiss.com/problemes-de-sante-et-iss/" TargetMode="External"/><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www.tribuneiss.com/problemes-de-sante-et-iss/" TargetMode="External"/><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www.tribuneiss.com/problemes-de-sante-et-iss/" TargetMode="External"/><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www.tribuneiss.com/problemes-de-sante-et-iss/" TargetMode="External"/><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www.tribuneiss.com/problemes-de-sante-et-iss/" TargetMode="External"/><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www.tribuneiss.com/problemes-de-sante-et-iss/" TargetMode="External"/><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www.tribuneiss.com/problemes-de-sante-et-iss/" TargetMode="External"/><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hyperlink" Target="http://www.tribuneiss.com/problemes-de-sante-et-iss/" TargetMode="External"/><Relationship Id="rId2" Type="http://schemas.openxmlformats.org/officeDocument/2006/relationships/image" Target="../media/image4.png"/><Relationship Id="rId1" Type="http://schemas.openxmlformats.org/officeDocument/2006/relationships/slideMaster" Target="../slideMasters/slideMaster1.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www.tribuneiss.com/problemes-de-sante-et-iss/" TargetMode="External"/><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page secondaire">
    <p:bg>
      <p:bgPr>
        <a:solidFill>
          <a:srgbClr val="D0DDF0"/>
        </a:solidFill>
        <a:effectLst/>
      </p:bgPr>
    </p:bg>
    <p:spTree>
      <p:nvGrpSpPr>
        <p:cNvPr id="1" name=""/>
        <p:cNvGrpSpPr/>
        <p:nvPr/>
      </p:nvGrpSpPr>
      <p:grpSpPr>
        <a:xfrm>
          <a:off x="0" y="0"/>
          <a:ext cx="0" cy="0"/>
          <a:chOff x="0" y="0"/>
          <a:chExt cx="0" cy="0"/>
        </a:xfrm>
      </p:grpSpPr>
      <p:grpSp>
        <p:nvGrpSpPr>
          <p:cNvPr id="16" name="Groupe 15"/>
          <p:cNvGrpSpPr/>
          <p:nvPr userDrawn="1"/>
        </p:nvGrpSpPr>
        <p:grpSpPr>
          <a:xfrm>
            <a:off x="-799667" y="-823414"/>
            <a:ext cx="9943666" cy="7574933"/>
            <a:chOff x="-799667" y="-823414"/>
            <a:chExt cx="9943666" cy="7574933"/>
          </a:xfrm>
        </p:grpSpPr>
        <p:sp>
          <p:nvSpPr>
            <p:cNvPr id="13" name="Ellipse 12"/>
            <p:cNvSpPr/>
            <p:nvPr userDrawn="1"/>
          </p:nvSpPr>
          <p:spPr>
            <a:xfrm>
              <a:off x="90215" y="-1649"/>
              <a:ext cx="1872208" cy="1872208"/>
            </a:xfrm>
            <a:prstGeom prst="ellipse">
              <a:avLst/>
            </a:prstGeom>
            <a:solidFill>
              <a:srgbClr val="FFFF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sp>
          <p:nvSpPr>
            <p:cNvPr id="9" name="Pie 6">
              <a:extLst>
                <a:ext uri="{FF2B5EF4-FFF2-40B4-BE49-F238E27FC236}">
                  <a16:creationId xmlns:a16="http://schemas.microsoft.com/office/drawing/2014/main" id="{D4133C68-2A02-4891-9D68-1F1C5FB937B3}"/>
                </a:ext>
              </a:extLst>
            </p:cNvPr>
            <p:cNvSpPr/>
            <p:nvPr userDrawn="1"/>
          </p:nvSpPr>
          <p:spPr>
            <a:xfrm>
              <a:off x="-799667" y="-823414"/>
              <a:ext cx="1584177" cy="1643530"/>
            </a:xfrm>
            <a:prstGeom prst="pie">
              <a:avLst>
                <a:gd name="adj1" fmla="val 0"/>
                <a:gd name="adj2" fmla="val 5402120"/>
              </a:avLst>
            </a:prstGeom>
            <a:solidFill>
              <a:srgbClr val="FFFFFF">
                <a:alpha val="32549"/>
              </a:srgbClr>
            </a:solidFill>
            <a:ln w="12700" cap="rnd" cmpd="sng" algn="ctr">
              <a:solidFill>
                <a:srgbClr val="295CA3"/>
              </a:solid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noProof="0">
                <a:ln>
                  <a:noFill/>
                </a:ln>
                <a:solidFill>
                  <a:prstClr val="white"/>
                </a:solidFill>
                <a:effectLst/>
                <a:uLnTx/>
                <a:uFillTx/>
                <a:latin typeface="Arial"/>
                <a:ea typeface="+mn-ea"/>
                <a:cs typeface="+mn-cs"/>
              </a:endParaRPr>
            </a:p>
          </p:txBody>
        </p:sp>
        <p:pic>
          <p:nvPicPr>
            <p:cNvPr id="4" name="Picture 2">
              <a:hlinkClick r:id="rId2"/>
            </p:cNvPr>
            <p:cNvPicPr>
              <a:picLocks noChangeAspect="1" noChangeArrowheads="1"/>
            </p:cNvPicPr>
            <p:nvPr userDrawn="1"/>
          </p:nvPicPr>
          <p:blipFill rotWithShape="1">
            <a:blip r:embed="rId3" cstate="print">
              <a:extLst>
                <a:ext uri="{28A0092B-C50C-407E-A947-70E740481C1C}">
                  <a14:useLocalDpi xmlns:a14="http://schemas.microsoft.com/office/drawing/2010/main" val="0"/>
                </a:ext>
              </a:extLst>
            </a:blip>
            <a:srcRect l="2847" t="6982" r="67669" b="6468"/>
            <a:stretch/>
          </p:blipFill>
          <p:spPr bwMode="auto">
            <a:xfrm>
              <a:off x="212003" y="6120202"/>
              <a:ext cx="628001" cy="63131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0" name="Donut 10">
              <a:extLst>
                <a:ext uri="{FF2B5EF4-FFF2-40B4-BE49-F238E27FC236}">
                  <a16:creationId xmlns:a16="http://schemas.microsoft.com/office/drawing/2014/main" id="{D1E427CC-25E5-4590-BD49-7DA5D972C6F7}"/>
                </a:ext>
              </a:extLst>
            </p:cNvPr>
            <p:cNvSpPr/>
            <p:nvPr userDrawn="1"/>
          </p:nvSpPr>
          <p:spPr>
            <a:xfrm rot="2315675">
              <a:off x="182881" y="1055077"/>
              <a:ext cx="1125717" cy="1102624"/>
            </a:xfrm>
            <a:prstGeom prst="donut">
              <a:avLst>
                <a:gd name="adj" fmla="val 11833"/>
              </a:avLst>
            </a:prstGeom>
            <a:solidFill>
              <a:srgbClr val="FE7E21"/>
            </a:solidFill>
            <a:ln w="7350" cap="rnd" cmpd="sng" algn="ctr">
              <a:solidFill>
                <a:srgbClr val="FFC000"/>
              </a:solidFill>
              <a:prstDash val="solid"/>
            </a:ln>
            <a:effectLst>
              <a:outerShdw blurRad="12700" dist="15000" dir="4500000" algn="tl" rotWithShape="0">
                <a:srgbClr val="D1E1E3">
                  <a:shade val="10000"/>
                  <a:satMod val="200000"/>
                  <a:alpha val="35000"/>
                </a:srgbClr>
              </a:outerShdw>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noProof="0">
                <a:ln>
                  <a:noFill/>
                </a:ln>
                <a:solidFill>
                  <a:prstClr val="white"/>
                </a:solidFill>
                <a:effectLst/>
                <a:uLnTx/>
                <a:uFillTx/>
                <a:latin typeface="Arial"/>
                <a:ea typeface="+mn-ea"/>
                <a:cs typeface="+mn-cs"/>
              </a:endParaRPr>
            </a:p>
          </p:txBody>
        </p:sp>
        <p:sp>
          <p:nvSpPr>
            <p:cNvPr id="12" name="Oval 7">
              <a:extLst>
                <a:ext uri="{FF2B5EF4-FFF2-40B4-BE49-F238E27FC236}">
                  <a16:creationId xmlns:a16="http://schemas.microsoft.com/office/drawing/2014/main" id="{6DCD19CE-FA39-4713-917C-E03850CE17BC}"/>
                </a:ext>
              </a:extLst>
            </p:cNvPr>
            <p:cNvSpPr/>
            <p:nvPr userDrawn="1"/>
          </p:nvSpPr>
          <p:spPr>
            <a:xfrm>
              <a:off x="920750" y="1414463"/>
              <a:ext cx="211138" cy="209550"/>
            </a:xfrm>
            <a:prstGeom prst="ellipse">
              <a:avLst/>
            </a:prstGeom>
            <a:solidFill>
              <a:srgbClr val="3A6BB1"/>
            </a:solidFill>
            <a:ln w="2000" cap="rnd" cmpd="sng" algn="ctr">
              <a:solidFill>
                <a:srgbClr val="295CA3">
                  <a:alpha val="60000"/>
                </a:srgbClr>
              </a:solid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noProof="0">
                <a:ln>
                  <a:noFill/>
                </a:ln>
                <a:solidFill>
                  <a:prstClr val="black"/>
                </a:solidFill>
                <a:effectLst/>
                <a:uLnTx/>
                <a:uFillTx/>
                <a:latin typeface="Arial"/>
                <a:ea typeface="+mn-ea"/>
                <a:cs typeface="+mn-cs"/>
              </a:endParaRPr>
            </a:p>
          </p:txBody>
        </p:sp>
        <p:sp>
          <p:nvSpPr>
            <p:cNvPr id="15" name="Rectangle 14"/>
            <p:cNvSpPr/>
            <p:nvPr userDrawn="1"/>
          </p:nvSpPr>
          <p:spPr>
            <a:xfrm>
              <a:off x="871201" y="6379217"/>
              <a:ext cx="2102883" cy="369332"/>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800" b="0" i="0" u="none" strike="noStrike" kern="1200" cap="none" spc="0" normalizeH="0" baseline="0" noProof="0">
                  <a:ln>
                    <a:noFill/>
                  </a:ln>
                  <a:solidFill>
                    <a:srgbClr val="295CA3"/>
                  </a:solidFill>
                  <a:effectLst/>
                  <a:uLnTx/>
                  <a:uFillTx/>
                  <a:latin typeface="+mn-lt"/>
                  <a:ea typeface="+mn-ea"/>
                  <a:cs typeface="+mn-cs"/>
                </a:rPr>
                <a:t>www.tribuneiss.com</a:t>
              </a:r>
            </a:p>
          </p:txBody>
        </p:sp>
        <p:sp>
          <p:nvSpPr>
            <p:cNvPr id="3" name="Rectangle 2">
              <a:extLst>
                <a:ext uri="{FF2B5EF4-FFF2-40B4-BE49-F238E27FC236}">
                  <a16:creationId xmlns:a16="http://schemas.microsoft.com/office/drawing/2014/main" id="{43E0783E-02E3-4782-A1DE-4111D3CF2255}"/>
                </a:ext>
              </a:extLst>
            </p:cNvPr>
            <p:cNvSpPr/>
            <p:nvPr userDrawn="1"/>
          </p:nvSpPr>
          <p:spPr>
            <a:xfrm>
              <a:off x="1331640" y="1242"/>
              <a:ext cx="7812359" cy="6332354"/>
            </a:xfrm>
            <a:prstGeom prst="rect">
              <a:avLst/>
            </a:prstGeom>
            <a:solidFill>
              <a:schemeClr val="bg1"/>
            </a:solidFill>
            <a:ln w="25400" cap="rnd" cmpd="sng" algn="ctr">
              <a:solidFill>
                <a:srgbClr val="295CA3"/>
              </a:solidFill>
              <a:prstDash val="solid"/>
            </a:ln>
            <a:effectLst/>
          </p:spPr>
          <p:style>
            <a:lnRef idx="3">
              <a:schemeClr val="lt1"/>
            </a:lnRef>
            <a:fillRef idx="1">
              <a:schemeClr val="accent1"/>
            </a:fillRef>
            <a:effectRef idx="1">
              <a:schemeClr val="accent1"/>
            </a:effectRef>
            <a:fontRef idx="minor">
              <a:schemeClr val="lt1"/>
            </a:fontRef>
          </p:style>
          <p:txBody>
            <a:bodyPr anchor="ctr">
              <a:scene3d>
                <a:camera prst="isometricOffAxis2Right">
                  <a:rot lat="20708923" lon="19615420" rev="33963"/>
                </a:camera>
                <a:lightRig rig="threePt" dir="t"/>
              </a:scene3d>
            </a:bodyPr>
            <a:lstStyle/>
            <a:p>
              <a:pPr algn="ctr" eaLnBrk="1" fontAlgn="auto" hangingPunct="1">
                <a:spcBef>
                  <a:spcPts val="0"/>
                </a:spcBef>
                <a:spcAft>
                  <a:spcPts val="0"/>
                </a:spcAft>
                <a:defRPr/>
              </a:pPr>
              <a:endParaRPr lang="fr-FR">
                <a:solidFill>
                  <a:srgbClr val="295CA3"/>
                </a:solidFill>
              </a:endParaRPr>
            </a:p>
          </p:txBody>
        </p:sp>
      </p:grpSp>
      <p:sp>
        <p:nvSpPr>
          <p:cNvPr id="18" name="Espace réservé du titre 1"/>
          <p:cNvSpPr>
            <a:spLocks noGrp="1"/>
          </p:cNvSpPr>
          <p:nvPr>
            <p:ph type="title"/>
          </p:nvPr>
        </p:nvSpPr>
        <p:spPr>
          <a:xfrm>
            <a:off x="1331639" y="12678"/>
            <a:ext cx="7812360" cy="1143000"/>
          </a:xfrm>
          <a:prstGeom prst="rect">
            <a:avLst/>
          </a:prstGeom>
        </p:spPr>
        <p:txBody>
          <a:bodyPr vert="horz" lIns="91440" tIns="45720" rIns="91440" bIns="45720" rtlCol="0" anchor="ctr">
            <a:normAutofit/>
          </a:bodyPr>
          <a:lstStyle>
            <a:lvl1pPr>
              <a:defRPr sz="4000">
                <a:solidFill>
                  <a:srgbClr val="295CA3"/>
                </a:solidFill>
              </a:defRPr>
            </a:lvl1pPr>
          </a:lstStyle>
          <a:p>
            <a:r>
              <a:rPr lang="fr-FR" dirty="0"/>
              <a:t>Modifiez le style du titre</a:t>
            </a:r>
            <a:endParaRPr lang="fr-CA" dirty="0"/>
          </a:p>
        </p:txBody>
      </p:sp>
      <p:sp>
        <p:nvSpPr>
          <p:cNvPr id="19" name="Espace réservé du texte 2"/>
          <p:cNvSpPr>
            <a:spLocks noGrp="1"/>
          </p:cNvSpPr>
          <p:nvPr>
            <p:ph idx="1"/>
          </p:nvPr>
        </p:nvSpPr>
        <p:spPr>
          <a:xfrm>
            <a:off x="1632247" y="1414463"/>
            <a:ext cx="7211144" cy="4525963"/>
          </a:xfrm>
          <a:prstGeom prst="rect">
            <a:avLst/>
          </a:prstGeom>
        </p:spPr>
        <p:txBody>
          <a:bodyPr vert="horz" lIns="91440" tIns="45720" rIns="91440" bIns="45720" rtlCol="0">
            <a:normAutofit/>
          </a:bodyPr>
          <a:lstStyle/>
          <a:p>
            <a:pPr lvl="0"/>
            <a:r>
              <a:rPr lang="fr-FR" dirty="0"/>
              <a:t>Modifiez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endParaRPr lang="fr-CA" dirty="0"/>
          </a:p>
        </p:txBody>
      </p:sp>
    </p:spTree>
    <p:extLst>
      <p:ext uri="{BB962C8B-B14F-4D97-AF65-F5344CB8AC3E}">
        <p14:creationId xmlns:p14="http://schemas.microsoft.com/office/powerpoint/2010/main" val="382652129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3_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1763587" y="554680"/>
            <a:ext cx="6783483" cy="866527"/>
          </a:xfrm>
          <a:solidFill>
            <a:srgbClr val="D0DDF0"/>
          </a:solidFill>
        </p:spPr>
        <p:txBody>
          <a:bodyPr/>
          <a:lstStyle>
            <a:lvl1pPr>
              <a:defRPr>
                <a:solidFill>
                  <a:srgbClr val="295CA3"/>
                </a:solidFill>
              </a:defRPr>
            </a:lvl1pPr>
          </a:lstStyle>
          <a:p>
            <a:r>
              <a:rPr lang="fr-FR" dirty="0"/>
              <a:t>Modifiez le style du titre</a:t>
            </a:r>
            <a:endParaRPr lang="fr-CA" dirty="0"/>
          </a:p>
        </p:txBody>
      </p:sp>
      <p:grpSp>
        <p:nvGrpSpPr>
          <p:cNvPr id="14" name="Groupe 13"/>
          <p:cNvGrpSpPr/>
          <p:nvPr userDrawn="1"/>
        </p:nvGrpSpPr>
        <p:grpSpPr>
          <a:xfrm>
            <a:off x="-684584" y="-675456"/>
            <a:ext cx="2338834" cy="2347478"/>
            <a:chOff x="-799667" y="-823414"/>
            <a:chExt cx="2762090" cy="2981115"/>
          </a:xfrm>
        </p:grpSpPr>
        <p:sp>
          <p:nvSpPr>
            <p:cNvPr id="7" name="Ellipse 6"/>
            <p:cNvSpPr/>
            <p:nvPr userDrawn="1"/>
          </p:nvSpPr>
          <p:spPr>
            <a:xfrm>
              <a:off x="90215" y="-1649"/>
              <a:ext cx="1872208" cy="1872208"/>
            </a:xfrm>
            <a:prstGeom prst="ellipse">
              <a:avLst/>
            </a:prstGeom>
            <a:solidFill>
              <a:srgbClr val="FFFF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sp>
          <p:nvSpPr>
            <p:cNvPr id="8" name="Pie 6">
              <a:extLst>
                <a:ext uri="{FF2B5EF4-FFF2-40B4-BE49-F238E27FC236}">
                  <a16:creationId xmlns:a16="http://schemas.microsoft.com/office/drawing/2014/main" id="{D4133C68-2A02-4891-9D68-1F1C5FB937B3}"/>
                </a:ext>
              </a:extLst>
            </p:cNvPr>
            <p:cNvSpPr/>
            <p:nvPr userDrawn="1"/>
          </p:nvSpPr>
          <p:spPr>
            <a:xfrm>
              <a:off x="-799667" y="-823414"/>
              <a:ext cx="1584177" cy="1643530"/>
            </a:xfrm>
            <a:prstGeom prst="pie">
              <a:avLst>
                <a:gd name="adj1" fmla="val 0"/>
                <a:gd name="adj2" fmla="val 5402120"/>
              </a:avLst>
            </a:prstGeom>
            <a:solidFill>
              <a:srgbClr val="3A6BB1">
                <a:alpha val="32549"/>
              </a:srgbClr>
            </a:solidFill>
            <a:ln w="12700" cap="rnd" cmpd="sng" algn="ctr">
              <a:solidFill>
                <a:srgbClr val="295CA3"/>
              </a:solid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noProof="0">
                <a:ln>
                  <a:noFill/>
                </a:ln>
                <a:solidFill>
                  <a:prstClr val="white"/>
                </a:solidFill>
                <a:effectLst/>
                <a:uLnTx/>
                <a:uFillTx/>
                <a:latin typeface="Arial"/>
                <a:ea typeface="+mn-ea"/>
                <a:cs typeface="+mn-cs"/>
              </a:endParaRPr>
            </a:p>
          </p:txBody>
        </p:sp>
        <p:sp>
          <p:nvSpPr>
            <p:cNvPr id="9" name="Donut 10">
              <a:extLst>
                <a:ext uri="{FF2B5EF4-FFF2-40B4-BE49-F238E27FC236}">
                  <a16:creationId xmlns:a16="http://schemas.microsoft.com/office/drawing/2014/main" id="{D1E427CC-25E5-4590-BD49-7DA5D972C6F7}"/>
                </a:ext>
              </a:extLst>
            </p:cNvPr>
            <p:cNvSpPr/>
            <p:nvPr userDrawn="1"/>
          </p:nvSpPr>
          <p:spPr>
            <a:xfrm rot="2315675">
              <a:off x="182881" y="1055077"/>
              <a:ext cx="1125717" cy="1102624"/>
            </a:xfrm>
            <a:prstGeom prst="donut">
              <a:avLst>
                <a:gd name="adj" fmla="val 11833"/>
              </a:avLst>
            </a:prstGeom>
            <a:solidFill>
              <a:srgbClr val="FE7E21"/>
            </a:solidFill>
            <a:ln w="7350" cap="rnd" cmpd="sng" algn="ctr">
              <a:solidFill>
                <a:srgbClr val="FFC000"/>
              </a:solidFill>
              <a:prstDash val="solid"/>
            </a:ln>
            <a:effectLst>
              <a:outerShdw blurRad="12700" dist="15000" dir="4500000" algn="tl" rotWithShape="0">
                <a:srgbClr val="D1E1E3">
                  <a:shade val="10000"/>
                  <a:satMod val="200000"/>
                  <a:alpha val="35000"/>
                </a:srgbClr>
              </a:outerShdw>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noProof="0">
                <a:ln>
                  <a:noFill/>
                </a:ln>
                <a:solidFill>
                  <a:prstClr val="white"/>
                </a:solidFill>
                <a:effectLst/>
                <a:uLnTx/>
                <a:uFillTx/>
                <a:latin typeface="Arial"/>
                <a:ea typeface="+mn-ea"/>
                <a:cs typeface="+mn-cs"/>
              </a:endParaRPr>
            </a:p>
          </p:txBody>
        </p:sp>
        <p:sp>
          <p:nvSpPr>
            <p:cNvPr id="10" name="Oval 7">
              <a:extLst>
                <a:ext uri="{FF2B5EF4-FFF2-40B4-BE49-F238E27FC236}">
                  <a16:creationId xmlns:a16="http://schemas.microsoft.com/office/drawing/2014/main" id="{6DCD19CE-FA39-4713-917C-E03850CE17BC}"/>
                </a:ext>
              </a:extLst>
            </p:cNvPr>
            <p:cNvSpPr/>
            <p:nvPr userDrawn="1"/>
          </p:nvSpPr>
          <p:spPr>
            <a:xfrm>
              <a:off x="920750" y="1414463"/>
              <a:ext cx="211138" cy="209550"/>
            </a:xfrm>
            <a:prstGeom prst="ellipse">
              <a:avLst/>
            </a:prstGeom>
            <a:solidFill>
              <a:srgbClr val="3A6BB1"/>
            </a:solidFill>
            <a:ln w="2000" cap="rnd" cmpd="sng" algn="ctr">
              <a:solidFill>
                <a:srgbClr val="295CA3">
                  <a:alpha val="60000"/>
                </a:srgbClr>
              </a:solid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noProof="0">
                <a:ln>
                  <a:noFill/>
                </a:ln>
                <a:solidFill>
                  <a:prstClr val="black"/>
                </a:solidFill>
                <a:effectLst/>
                <a:uLnTx/>
                <a:uFillTx/>
                <a:latin typeface="Arial"/>
                <a:ea typeface="+mn-ea"/>
                <a:cs typeface="+mn-cs"/>
              </a:endParaRPr>
            </a:p>
          </p:txBody>
        </p:sp>
      </p:grpSp>
      <p:pic>
        <p:nvPicPr>
          <p:cNvPr id="11" name="Picture 2">
            <a:hlinkClick r:id="rId2"/>
          </p:cNvPr>
          <p:cNvPicPr>
            <a:picLocks noChangeAspect="1" noChangeArrowheads="1"/>
          </p:cNvPicPr>
          <p:nvPr userDrawn="1"/>
        </p:nvPicPr>
        <p:blipFill rotWithShape="1">
          <a:blip r:embed="rId3" cstate="print">
            <a:extLst>
              <a:ext uri="{28A0092B-C50C-407E-A947-70E740481C1C}">
                <a14:useLocalDpi xmlns:a14="http://schemas.microsoft.com/office/drawing/2010/main" val="0"/>
              </a:ext>
            </a:extLst>
          </a:blip>
          <a:srcRect l="2847" t="6982" r="67669" b="6468"/>
          <a:stretch/>
        </p:blipFill>
        <p:spPr bwMode="auto">
          <a:xfrm>
            <a:off x="84145" y="6144207"/>
            <a:ext cx="628001" cy="63131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3" name="Espace réservé du contenu 2"/>
          <p:cNvSpPr>
            <a:spLocks noGrp="1"/>
          </p:cNvSpPr>
          <p:nvPr>
            <p:ph idx="1"/>
          </p:nvPr>
        </p:nvSpPr>
        <p:spPr>
          <a:xfrm>
            <a:off x="712146" y="1860818"/>
            <a:ext cx="8180334" cy="4536504"/>
          </a:xfrm>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CA"/>
          </a:p>
        </p:txBody>
      </p:sp>
      <p:sp>
        <p:nvSpPr>
          <p:cNvPr id="12" name="Rectangle 11"/>
          <p:cNvSpPr/>
          <p:nvPr userDrawn="1"/>
        </p:nvSpPr>
        <p:spPr>
          <a:xfrm>
            <a:off x="712146" y="6459865"/>
            <a:ext cx="2102883" cy="369332"/>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800" b="0" i="0" u="none" strike="noStrike" kern="1200" cap="none" spc="0" normalizeH="0" baseline="0" noProof="0">
                <a:ln>
                  <a:noFill/>
                </a:ln>
                <a:solidFill>
                  <a:srgbClr val="295CA3"/>
                </a:solidFill>
                <a:effectLst/>
                <a:uLnTx/>
                <a:uFillTx/>
                <a:latin typeface="+mn-lt"/>
                <a:ea typeface="+mn-ea"/>
                <a:cs typeface="+mn-cs"/>
                <a:hlinkClick r:id="rId2"/>
              </a:rPr>
              <a:t>www.tribuneiss.com</a:t>
            </a:r>
            <a:endParaRPr kumimoji="0" lang="fr-FR" sz="1800" b="0" i="0" u="none" strike="noStrike" kern="1200" cap="none" spc="0" normalizeH="0" baseline="0" noProof="0">
              <a:ln>
                <a:noFill/>
              </a:ln>
              <a:solidFill>
                <a:srgbClr val="295CA3"/>
              </a:solidFill>
              <a:effectLst/>
              <a:uLnTx/>
              <a:uFillTx/>
              <a:latin typeface="+mn-lt"/>
              <a:ea typeface="+mn-ea"/>
              <a:cs typeface="+mn-cs"/>
            </a:endParaRPr>
          </a:p>
        </p:txBody>
      </p:sp>
    </p:spTree>
    <p:extLst>
      <p:ext uri="{BB962C8B-B14F-4D97-AF65-F5344CB8AC3E}">
        <p14:creationId xmlns:p14="http://schemas.microsoft.com/office/powerpoint/2010/main" val="46496575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2_Diapositive de titre">
    <p:spTree>
      <p:nvGrpSpPr>
        <p:cNvPr id="1" name=""/>
        <p:cNvGrpSpPr/>
        <p:nvPr/>
      </p:nvGrpSpPr>
      <p:grpSpPr>
        <a:xfrm>
          <a:off x="0" y="0"/>
          <a:ext cx="0" cy="0"/>
          <a:chOff x="0" y="0"/>
          <a:chExt cx="0" cy="0"/>
        </a:xfrm>
      </p:grpSpPr>
      <p:grpSp>
        <p:nvGrpSpPr>
          <p:cNvPr id="14" name="Groupe 13"/>
          <p:cNvGrpSpPr/>
          <p:nvPr userDrawn="1"/>
        </p:nvGrpSpPr>
        <p:grpSpPr>
          <a:xfrm>
            <a:off x="-684584" y="-675456"/>
            <a:ext cx="2338834" cy="2347478"/>
            <a:chOff x="-799667" y="-823414"/>
            <a:chExt cx="2762090" cy="2981115"/>
          </a:xfrm>
        </p:grpSpPr>
        <p:sp>
          <p:nvSpPr>
            <p:cNvPr id="7" name="Ellipse 6"/>
            <p:cNvSpPr/>
            <p:nvPr userDrawn="1"/>
          </p:nvSpPr>
          <p:spPr>
            <a:xfrm>
              <a:off x="90215" y="-1649"/>
              <a:ext cx="1872208" cy="1872208"/>
            </a:xfrm>
            <a:prstGeom prst="ellipse">
              <a:avLst/>
            </a:prstGeom>
            <a:solidFill>
              <a:srgbClr val="FFFF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sp>
          <p:nvSpPr>
            <p:cNvPr id="8" name="Pie 6">
              <a:extLst>
                <a:ext uri="{FF2B5EF4-FFF2-40B4-BE49-F238E27FC236}">
                  <a16:creationId xmlns:a16="http://schemas.microsoft.com/office/drawing/2014/main" id="{D4133C68-2A02-4891-9D68-1F1C5FB937B3}"/>
                </a:ext>
              </a:extLst>
            </p:cNvPr>
            <p:cNvSpPr/>
            <p:nvPr userDrawn="1"/>
          </p:nvSpPr>
          <p:spPr>
            <a:xfrm>
              <a:off x="-799667" y="-823414"/>
              <a:ext cx="1584177" cy="1643530"/>
            </a:xfrm>
            <a:prstGeom prst="pie">
              <a:avLst>
                <a:gd name="adj1" fmla="val 0"/>
                <a:gd name="adj2" fmla="val 5402120"/>
              </a:avLst>
            </a:prstGeom>
            <a:solidFill>
              <a:srgbClr val="3A6BB1">
                <a:alpha val="32549"/>
              </a:srgbClr>
            </a:solidFill>
            <a:ln w="12700" cap="rnd" cmpd="sng" algn="ctr">
              <a:solidFill>
                <a:srgbClr val="295CA3"/>
              </a:solid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noProof="0">
                <a:ln>
                  <a:noFill/>
                </a:ln>
                <a:solidFill>
                  <a:prstClr val="white"/>
                </a:solidFill>
                <a:effectLst/>
                <a:uLnTx/>
                <a:uFillTx/>
                <a:latin typeface="Arial"/>
                <a:ea typeface="+mn-ea"/>
                <a:cs typeface="+mn-cs"/>
              </a:endParaRPr>
            </a:p>
          </p:txBody>
        </p:sp>
        <p:sp>
          <p:nvSpPr>
            <p:cNvPr id="9" name="Donut 10">
              <a:extLst>
                <a:ext uri="{FF2B5EF4-FFF2-40B4-BE49-F238E27FC236}">
                  <a16:creationId xmlns:a16="http://schemas.microsoft.com/office/drawing/2014/main" id="{D1E427CC-25E5-4590-BD49-7DA5D972C6F7}"/>
                </a:ext>
              </a:extLst>
            </p:cNvPr>
            <p:cNvSpPr/>
            <p:nvPr userDrawn="1"/>
          </p:nvSpPr>
          <p:spPr>
            <a:xfrm rot="2315675">
              <a:off x="182881" y="1055077"/>
              <a:ext cx="1125717" cy="1102624"/>
            </a:xfrm>
            <a:prstGeom prst="donut">
              <a:avLst>
                <a:gd name="adj" fmla="val 11833"/>
              </a:avLst>
            </a:prstGeom>
            <a:solidFill>
              <a:srgbClr val="FE7E21"/>
            </a:solidFill>
            <a:ln w="7350" cap="rnd" cmpd="sng" algn="ctr">
              <a:solidFill>
                <a:srgbClr val="FFC000"/>
              </a:solidFill>
              <a:prstDash val="solid"/>
            </a:ln>
            <a:effectLst>
              <a:outerShdw blurRad="12700" dist="15000" dir="4500000" algn="tl" rotWithShape="0">
                <a:srgbClr val="D1E1E3">
                  <a:shade val="10000"/>
                  <a:satMod val="200000"/>
                  <a:alpha val="35000"/>
                </a:srgbClr>
              </a:outerShdw>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noProof="0">
                <a:ln>
                  <a:noFill/>
                </a:ln>
                <a:solidFill>
                  <a:prstClr val="white"/>
                </a:solidFill>
                <a:effectLst/>
                <a:uLnTx/>
                <a:uFillTx/>
                <a:latin typeface="Arial"/>
                <a:ea typeface="+mn-ea"/>
                <a:cs typeface="+mn-cs"/>
              </a:endParaRPr>
            </a:p>
          </p:txBody>
        </p:sp>
        <p:sp>
          <p:nvSpPr>
            <p:cNvPr id="10" name="Oval 7">
              <a:extLst>
                <a:ext uri="{FF2B5EF4-FFF2-40B4-BE49-F238E27FC236}">
                  <a16:creationId xmlns:a16="http://schemas.microsoft.com/office/drawing/2014/main" id="{6DCD19CE-FA39-4713-917C-E03850CE17BC}"/>
                </a:ext>
              </a:extLst>
            </p:cNvPr>
            <p:cNvSpPr/>
            <p:nvPr userDrawn="1"/>
          </p:nvSpPr>
          <p:spPr>
            <a:xfrm>
              <a:off x="920750" y="1414463"/>
              <a:ext cx="211138" cy="209550"/>
            </a:xfrm>
            <a:prstGeom prst="ellipse">
              <a:avLst/>
            </a:prstGeom>
            <a:solidFill>
              <a:srgbClr val="3A6BB1"/>
            </a:solidFill>
            <a:ln w="2000" cap="rnd" cmpd="sng" algn="ctr">
              <a:solidFill>
                <a:srgbClr val="295CA3">
                  <a:alpha val="60000"/>
                </a:srgbClr>
              </a:solid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noProof="0">
                <a:ln>
                  <a:noFill/>
                </a:ln>
                <a:solidFill>
                  <a:prstClr val="black"/>
                </a:solidFill>
                <a:effectLst/>
                <a:uLnTx/>
                <a:uFillTx/>
                <a:latin typeface="Arial"/>
                <a:ea typeface="+mn-ea"/>
                <a:cs typeface="+mn-cs"/>
              </a:endParaRPr>
            </a:p>
          </p:txBody>
        </p:sp>
      </p:grpSp>
      <p:pic>
        <p:nvPicPr>
          <p:cNvPr id="11" name="Picture 2">
            <a:hlinkClick r:id="rId2"/>
          </p:cNvPr>
          <p:cNvPicPr>
            <a:picLocks noChangeAspect="1" noChangeArrowheads="1"/>
          </p:cNvPicPr>
          <p:nvPr userDrawn="1"/>
        </p:nvPicPr>
        <p:blipFill rotWithShape="1">
          <a:blip r:embed="rId3" cstate="print">
            <a:extLst>
              <a:ext uri="{28A0092B-C50C-407E-A947-70E740481C1C}">
                <a14:useLocalDpi xmlns:a14="http://schemas.microsoft.com/office/drawing/2010/main" val="0"/>
              </a:ext>
            </a:extLst>
          </a:blip>
          <a:srcRect l="2847" t="6982" r="67669" b="6468"/>
          <a:stretch/>
        </p:blipFill>
        <p:spPr bwMode="auto">
          <a:xfrm>
            <a:off x="84145" y="6144207"/>
            <a:ext cx="628001" cy="63131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2" name="Rectangle 11"/>
          <p:cNvSpPr/>
          <p:nvPr userDrawn="1"/>
        </p:nvSpPr>
        <p:spPr>
          <a:xfrm>
            <a:off x="712146" y="6426973"/>
            <a:ext cx="2102883" cy="369332"/>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800" b="0" i="0" u="none" strike="noStrike" kern="1200" cap="none" spc="0" normalizeH="0" baseline="0" noProof="0">
                <a:ln>
                  <a:noFill/>
                </a:ln>
                <a:solidFill>
                  <a:srgbClr val="295CA3"/>
                </a:solidFill>
                <a:effectLst/>
                <a:uLnTx/>
                <a:uFillTx/>
                <a:latin typeface="+mn-lt"/>
                <a:ea typeface="+mn-ea"/>
                <a:cs typeface="+mn-cs"/>
                <a:hlinkClick r:id="rId2"/>
              </a:rPr>
              <a:t>www.tribuneiss.com</a:t>
            </a:r>
            <a:endParaRPr kumimoji="0" lang="fr-FR" sz="1800" b="0" i="0" u="none" strike="noStrike" kern="1200" cap="none" spc="0" normalizeH="0" baseline="0" noProof="0">
              <a:ln>
                <a:noFill/>
              </a:ln>
              <a:solidFill>
                <a:srgbClr val="295CA3"/>
              </a:solidFill>
              <a:effectLst/>
              <a:uLnTx/>
              <a:uFillTx/>
              <a:latin typeface="+mn-lt"/>
              <a:ea typeface="+mn-ea"/>
              <a:cs typeface="+mn-cs"/>
            </a:endParaRPr>
          </a:p>
        </p:txBody>
      </p:sp>
    </p:spTree>
    <p:extLst>
      <p:ext uri="{BB962C8B-B14F-4D97-AF65-F5344CB8AC3E}">
        <p14:creationId xmlns:p14="http://schemas.microsoft.com/office/powerpoint/2010/main" val="58547512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6_Diapositive de titre">
    <p:spTree>
      <p:nvGrpSpPr>
        <p:cNvPr id="1" name=""/>
        <p:cNvGrpSpPr/>
        <p:nvPr/>
      </p:nvGrpSpPr>
      <p:grpSpPr>
        <a:xfrm>
          <a:off x="0" y="0"/>
          <a:ext cx="0" cy="0"/>
          <a:chOff x="0" y="0"/>
          <a:chExt cx="0" cy="0"/>
        </a:xfrm>
      </p:grpSpPr>
      <p:grpSp>
        <p:nvGrpSpPr>
          <p:cNvPr id="14" name="Groupe 13"/>
          <p:cNvGrpSpPr/>
          <p:nvPr userDrawn="1"/>
        </p:nvGrpSpPr>
        <p:grpSpPr>
          <a:xfrm>
            <a:off x="-684584" y="-675456"/>
            <a:ext cx="2338834" cy="2347478"/>
            <a:chOff x="-799667" y="-823414"/>
            <a:chExt cx="2762090" cy="2981115"/>
          </a:xfrm>
        </p:grpSpPr>
        <p:sp>
          <p:nvSpPr>
            <p:cNvPr id="7" name="Ellipse 6"/>
            <p:cNvSpPr/>
            <p:nvPr userDrawn="1"/>
          </p:nvSpPr>
          <p:spPr>
            <a:xfrm>
              <a:off x="90215" y="-1649"/>
              <a:ext cx="1872208" cy="1872208"/>
            </a:xfrm>
            <a:prstGeom prst="ellipse">
              <a:avLst/>
            </a:prstGeom>
            <a:solidFill>
              <a:srgbClr val="FFFF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sp>
          <p:nvSpPr>
            <p:cNvPr id="8" name="Pie 6">
              <a:extLst>
                <a:ext uri="{FF2B5EF4-FFF2-40B4-BE49-F238E27FC236}">
                  <a16:creationId xmlns:a16="http://schemas.microsoft.com/office/drawing/2014/main" id="{D4133C68-2A02-4891-9D68-1F1C5FB937B3}"/>
                </a:ext>
              </a:extLst>
            </p:cNvPr>
            <p:cNvSpPr/>
            <p:nvPr userDrawn="1"/>
          </p:nvSpPr>
          <p:spPr>
            <a:xfrm>
              <a:off x="-799667" y="-823414"/>
              <a:ext cx="1584177" cy="1643530"/>
            </a:xfrm>
            <a:prstGeom prst="pie">
              <a:avLst>
                <a:gd name="adj1" fmla="val 0"/>
                <a:gd name="adj2" fmla="val 5402120"/>
              </a:avLst>
            </a:prstGeom>
            <a:solidFill>
              <a:srgbClr val="3A6BB1">
                <a:alpha val="32549"/>
              </a:srgbClr>
            </a:solidFill>
            <a:ln w="12700" cap="rnd" cmpd="sng" algn="ctr">
              <a:solidFill>
                <a:srgbClr val="295CA3"/>
              </a:solid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noProof="0">
                <a:ln>
                  <a:noFill/>
                </a:ln>
                <a:solidFill>
                  <a:prstClr val="white"/>
                </a:solidFill>
                <a:effectLst/>
                <a:uLnTx/>
                <a:uFillTx/>
                <a:latin typeface="Arial"/>
                <a:ea typeface="+mn-ea"/>
                <a:cs typeface="+mn-cs"/>
              </a:endParaRPr>
            </a:p>
          </p:txBody>
        </p:sp>
        <p:sp>
          <p:nvSpPr>
            <p:cNvPr id="9" name="Donut 10">
              <a:extLst>
                <a:ext uri="{FF2B5EF4-FFF2-40B4-BE49-F238E27FC236}">
                  <a16:creationId xmlns:a16="http://schemas.microsoft.com/office/drawing/2014/main" id="{D1E427CC-25E5-4590-BD49-7DA5D972C6F7}"/>
                </a:ext>
              </a:extLst>
            </p:cNvPr>
            <p:cNvSpPr/>
            <p:nvPr userDrawn="1"/>
          </p:nvSpPr>
          <p:spPr>
            <a:xfrm rot="2315675">
              <a:off x="182881" y="1055077"/>
              <a:ext cx="1125717" cy="1102624"/>
            </a:xfrm>
            <a:prstGeom prst="donut">
              <a:avLst>
                <a:gd name="adj" fmla="val 11833"/>
              </a:avLst>
            </a:prstGeom>
            <a:solidFill>
              <a:srgbClr val="FE7E21"/>
            </a:solidFill>
            <a:ln w="7350" cap="rnd" cmpd="sng" algn="ctr">
              <a:solidFill>
                <a:srgbClr val="FFC000"/>
              </a:solidFill>
              <a:prstDash val="solid"/>
            </a:ln>
            <a:effectLst>
              <a:outerShdw blurRad="12700" dist="15000" dir="4500000" algn="tl" rotWithShape="0">
                <a:srgbClr val="D1E1E3">
                  <a:shade val="10000"/>
                  <a:satMod val="200000"/>
                  <a:alpha val="35000"/>
                </a:srgbClr>
              </a:outerShdw>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noProof="0">
                <a:ln>
                  <a:noFill/>
                </a:ln>
                <a:solidFill>
                  <a:prstClr val="white"/>
                </a:solidFill>
                <a:effectLst/>
                <a:uLnTx/>
                <a:uFillTx/>
                <a:latin typeface="Arial"/>
                <a:ea typeface="+mn-ea"/>
                <a:cs typeface="+mn-cs"/>
              </a:endParaRPr>
            </a:p>
          </p:txBody>
        </p:sp>
        <p:sp>
          <p:nvSpPr>
            <p:cNvPr id="10" name="Oval 7">
              <a:extLst>
                <a:ext uri="{FF2B5EF4-FFF2-40B4-BE49-F238E27FC236}">
                  <a16:creationId xmlns:a16="http://schemas.microsoft.com/office/drawing/2014/main" id="{6DCD19CE-FA39-4713-917C-E03850CE17BC}"/>
                </a:ext>
              </a:extLst>
            </p:cNvPr>
            <p:cNvSpPr/>
            <p:nvPr userDrawn="1"/>
          </p:nvSpPr>
          <p:spPr>
            <a:xfrm>
              <a:off x="920750" y="1414463"/>
              <a:ext cx="211138" cy="209550"/>
            </a:xfrm>
            <a:prstGeom prst="ellipse">
              <a:avLst/>
            </a:prstGeom>
            <a:solidFill>
              <a:srgbClr val="3A6BB1"/>
            </a:solidFill>
            <a:ln w="2000" cap="rnd" cmpd="sng" algn="ctr">
              <a:solidFill>
                <a:srgbClr val="295CA3">
                  <a:alpha val="60000"/>
                </a:srgbClr>
              </a:solid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noProof="0">
                <a:ln>
                  <a:noFill/>
                </a:ln>
                <a:solidFill>
                  <a:prstClr val="black"/>
                </a:solidFill>
                <a:effectLst/>
                <a:uLnTx/>
                <a:uFillTx/>
                <a:latin typeface="Arial"/>
                <a:ea typeface="+mn-ea"/>
                <a:cs typeface="+mn-cs"/>
              </a:endParaRPr>
            </a:p>
          </p:txBody>
        </p:sp>
      </p:grpSp>
      <p:pic>
        <p:nvPicPr>
          <p:cNvPr id="11" name="Picture 2">
            <a:hlinkClick r:id="rId2"/>
          </p:cNvPr>
          <p:cNvPicPr>
            <a:picLocks noChangeAspect="1" noChangeArrowheads="1"/>
          </p:cNvPicPr>
          <p:nvPr userDrawn="1"/>
        </p:nvPicPr>
        <p:blipFill rotWithShape="1">
          <a:blip r:embed="rId3" cstate="print">
            <a:extLst>
              <a:ext uri="{28A0092B-C50C-407E-A947-70E740481C1C}">
                <a14:useLocalDpi xmlns:a14="http://schemas.microsoft.com/office/drawing/2010/main" val="0"/>
              </a:ext>
            </a:extLst>
          </a:blip>
          <a:srcRect l="2847" t="6982" r="67669" b="6468"/>
          <a:stretch/>
        </p:blipFill>
        <p:spPr bwMode="auto">
          <a:xfrm>
            <a:off x="84145" y="6144207"/>
            <a:ext cx="628001" cy="63131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3" name="Espace réservé du contenu 2"/>
          <p:cNvSpPr>
            <a:spLocks noGrp="1"/>
          </p:cNvSpPr>
          <p:nvPr>
            <p:ph idx="1"/>
          </p:nvPr>
        </p:nvSpPr>
        <p:spPr>
          <a:xfrm>
            <a:off x="772200" y="1874509"/>
            <a:ext cx="7760240" cy="4269697"/>
          </a:xfrm>
          <a:ln w="28575">
            <a:solidFill>
              <a:srgbClr val="295CA3"/>
            </a:solidFill>
          </a:ln>
        </p:spPr>
        <p:txBody>
          <a:bodyPr/>
          <a:lstStyle/>
          <a:p>
            <a:pPr lvl="0"/>
            <a:r>
              <a:rPr lang="fr-FR" dirty="0"/>
              <a:t>Modifiez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endParaRPr lang="fr-CA" dirty="0"/>
          </a:p>
        </p:txBody>
      </p:sp>
      <p:pic>
        <p:nvPicPr>
          <p:cNvPr id="2050" name="Picture 2"/>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7884368" y="333742"/>
            <a:ext cx="876300" cy="15049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2" name="Titre 1"/>
          <p:cNvSpPr>
            <a:spLocks noGrp="1"/>
          </p:cNvSpPr>
          <p:nvPr>
            <p:ph type="ctrTitle"/>
          </p:nvPr>
        </p:nvSpPr>
        <p:spPr>
          <a:xfrm>
            <a:off x="1979712" y="579386"/>
            <a:ext cx="5472608" cy="866527"/>
          </a:xfrm>
          <a:noFill/>
        </p:spPr>
        <p:txBody>
          <a:bodyPr>
            <a:normAutofit/>
          </a:bodyPr>
          <a:lstStyle>
            <a:lvl1pPr>
              <a:defRPr sz="3800">
                <a:solidFill>
                  <a:schemeClr val="tx1"/>
                </a:solidFill>
              </a:defRPr>
            </a:lvl1pPr>
          </a:lstStyle>
          <a:p>
            <a:r>
              <a:rPr lang="fr-FR" dirty="0"/>
              <a:t>Modifiez le style du titre</a:t>
            </a:r>
            <a:endParaRPr lang="fr-CA" dirty="0"/>
          </a:p>
        </p:txBody>
      </p:sp>
      <p:sp>
        <p:nvSpPr>
          <p:cNvPr id="16" name="Rectangle 15"/>
          <p:cNvSpPr/>
          <p:nvPr userDrawn="1"/>
        </p:nvSpPr>
        <p:spPr>
          <a:xfrm>
            <a:off x="772200" y="6445122"/>
            <a:ext cx="2102883" cy="369332"/>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800" b="0" i="0" u="none" strike="noStrike" kern="1200" cap="none" spc="0" normalizeH="0" baseline="0" noProof="0">
                <a:ln>
                  <a:noFill/>
                </a:ln>
                <a:solidFill>
                  <a:srgbClr val="295CA3"/>
                </a:solidFill>
                <a:effectLst/>
                <a:uLnTx/>
                <a:uFillTx/>
                <a:latin typeface="+mn-lt"/>
                <a:ea typeface="+mn-ea"/>
                <a:cs typeface="+mn-cs"/>
                <a:hlinkClick r:id="rId2"/>
              </a:rPr>
              <a:t>www.tribuneiss.com</a:t>
            </a:r>
            <a:endParaRPr kumimoji="0" lang="fr-FR" sz="1800" b="0" i="0" u="none" strike="noStrike" kern="1200" cap="none" spc="0" normalizeH="0" baseline="0" noProof="0">
              <a:ln>
                <a:noFill/>
              </a:ln>
              <a:solidFill>
                <a:srgbClr val="295CA3"/>
              </a:solidFill>
              <a:effectLst/>
              <a:uLnTx/>
              <a:uFillTx/>
              <a:latin typeface="+mn-lt"/>
              <a:ea typeface="+mn-ea"/>
              <a:cs typeface="+mn-cs"/>
            </a:endParaRPr>
          </a:p>
        </p:txBody>
      </p:sp>
    </p:spTree>
    <p:extLst>
      <p:ext uri="{BB962C8B-B14F-4D97-AF65-F5344CB8AC3E}">
        <p14:creationId xmlns:p14="http://schemas.microsoft.com/office/powerpoint/2010/main" val="68879071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8_Diapositive de titre">
    <p:spTree>
      <p:nvGrpSpPr>
        <p:cNvPr id="1" name=""/>
        <p:cNvGrpSpPr/>
        <p:nvPr/>
      </p:nvGrpSpPr>
      <p:grpSpPr>
        <a:xfrm>
          <a:off x="0" y="0"/>
          <a:ext cx="0" cy="0"/>
          <a:chOff x="0" y="0"/>
          <a:chExt cx="0" cy="0"/>
        </a:xfrm>
      </p:grpSpPr>
      <p:grpSp>
        <p:nvGrpSpPr>
          <p:cNvPr id="14" name="Groupe 13"/>
          <p:cNvGrpSpPr/>
          <p:nvPr userDrawn="1"/>
        </p:nvGrpSpPr>
        <p:grpSpPr>
          <a:xfrm>
            <a:off x="-684584" y="-675456"/>
            <a:ext cx="2338834" cy="2347478"/>
            <a:chOff x="-799667" y="-823414"/>
            <a:chExt cx="2762090" cy="2981115"/>
          </a:xfrm>
        </p:grpSpPr>
        <p:sp>
          <p:nvSpPr>
            <p:cNvPr id="7" name="Ellipse 6"/>
            <p:cNvSpPr/>
            <p:nvPr userDrawn="1"/>
          </p:nvSpPr>
          <p:spPr>
            <a:xfrm>
              <a:off x="90215" y="-1649"/>
              <a:ext cx="1872208" cy="1872208"/>
            </a:xfrm>
            <a:prstGeom prst="ellipse">
              <a:avLst/>
            </a:prstGeom>
            <a:solidFill>
              <a:srgbClr val="FFFF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sp>
          <p:nvSpPr>
            <p:cNvPr id="8" name="Pie 6">
              <a:extLst>
                <a:ext uri="{FF2B5EF4-FFF2-40B4-BE49-F238E27FC236}">
                  <a16:creationId xmlns:a16="http://schemas.microsoft.com/office/drawing/2014/main" id="{D4133C68-2A02-4891-9D68-1F1C5FB937B3}"/>
                </a:ext>
              </a:extLst>
            </p:cNvPr>
            <p:cNvSpPr/>
            <p:nvPr userDrawn="1"/>
          </p:nvSpPr>
          <p:spPr>
            <a:xfrm>
              <a:off x="-799667" y="-823414"/>
              <a:ext cx="1584177" cy="1643530"/>
            </a:xfrm>
            <a:prstGeom prst="pie">
              <a:avLst>
                <a:gd name="adj1" fmla="val 0"/>
                <a:gd name="adj2" fmla="val 5402120"/>
              </a:avLst>
            </a:prstGeom>
            <a:solidFill>
              <a:srgbClr val="3A6BB1">
                <a:alpha val="32549"/>
              </a:srgbClr>
            </a:solidFill>
            <a:ln w="12700" cap="rnd" cmpd="sng" algn="ctr">
              <a:solidFill>
                <a:srgbClr val="295CA3"/>
              </a:solid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noProof="0">
                <a:ln>
                  <a:noFill/>
                </a:ln>
                <a:solidFill>
                  <a:prstClr val="white"/>
                </a:solidFill>
                <a:effectLst/>
                <a:uLnTx/>
                <a:uFillTx/>
                <a:latin typeface="Arial"/>
                <a:ea typeface="+mn-ea"/>
                <a:cs typeface="+mn-cs"/>
              </a:endParaRPr>
            </a:p>
          </p:txBody>
        </p:sp>
        <p:sp>
          <p:nvSpPr>
            <p:cNvPr id="9" name="Donut 10">
              <a:extLst>
                <a:ext uri="{FF2B5EF4-FFF2-40B4-BE49-F238E27FC236}">
                  <a16:creationId xmlns:a16="http://schemas.microsoft.com/office/drawing/2014/main" id="{D1E427CC-25E5-4590-BD49-7DA5D972C6F7}"/>
                </a:ext>
              </a:extLst>
            </p:cNvPr>
            <p:cNvSpPr/>
            <p:nvPr userDrawn="1"/>
          </p:nvSpPr>
          <p:spPr>
            <a:xfrm rot="2315675">
              <a:off x="182881" y="1055077"/>
              <a:ext cx="1125717" cy="1102624"/>
            </a:xfrm>
            <a:prstGeom prst="donut">
              <a:avLst>
                <a:gd name="adj" fmla="val 11833"/>
              </a:avLst>
            </a:prstGeom>
            <a:solidFill>
              <a:srgbClr val="FE7E21"/>
            </a:solidFill>
            <a:ln w="7350" cap="rnd" cmpd="sng" algn="ctr">
              <a:solidFill>
                <a:srgbClr val="FFC000"/>
              </a:solidFill>
              <a:prstDash val="solid"/>
            </a:ln>
            <a:effectLst>
              <a:outerShdw blurRad="12700" dist="15000" dir="4500000" algn="tl" rotWithShape="0">
                <a:srgbClr val="D1E1E3">
                  <a:shade val="10000"/>
                  <a:satMod val="200000"/>
                  <a:alpha val="35000"/>
                </a:srgbClr>
              </a:outerShdw>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noProof="0">
                <a:ln>
                  <a:noFill/>
                </a:ln>
                <a:solidFill>
                  <a:prstClr val="white"/>
                </a:solidFill>
                <a:effectLst/>
                <a:uLnTx/>
                <a:uFillTx/>
                <a:latin typeface="Arial"/>
                <a:ea typeface="+mn-ea"/>
                <a:cs typeface="+mn-cs"/>
              </a:endParaRPr>
            </a:p>
          </p:txBody>
        </p:sp>
        <p:sp>
          <p:nvSpPr>
            <p:cNvPr id="10" name="Oval 7">
              <a:extLst>
                <a:ext uri="{FF2B5EF4-FFF2-40B4-BE49-F238E27FC236}">
                  <a16:creationId xmlns:a16="http://schemas.microsoft.com/office/drawing/2014/main" id="{6DCD19CE-FA39-4713-917C-E03850CE17BC}"/>
                </a:ext>
              </a:extLst>
            </p:cNvPr>
            <p:cNvSpPr/>
            <p:nvPr userDrawn="1"/>
          </p:nvSpPr>
          <p:spPr>
            <a:xfrm>
              <a:off x="920750" y="1414463"/>
              <a:ext cx="211138" cy="209550"/>
            </a:xfrm>
            <a:prstGeom prst="ellipse">
              <a:avLst/>
            </a:prstGeom>
            <a:solidFill>
              <a:srgbClr val="3A6BB1"/>
            </a:solidFill>
            <a:ln w="2000" cap="rnd" cmpd="sng" algn="ctr">
              <a:solidFill>
                <a:srgbClr val="295CA3">
                  <a:alpha val="60000"/>
                </a:srgbClr>
              </a:solid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noProof="0">
                <a:ln>
                  <a:noFill/>
                </a:ln>
                <a:solidFill>
                  <a:prstClr val="black"/>
                </a:solidFill>
                <a:effectLst/>
                <a:uLnTx/>
                <a:uFillTx/>
                <a:latin typeface="Arial"/>
                <a:ea typeface="+mn-ea"/>
                <a:cs typeface="+mn-cs"/>
              </a:endParaRPr>
            </a:p>
          </p:txBody>
        </p:sp>
      </p:grpSp>
      <p:pic>
        <p:nvPicPr>
          <p:cNvPr id="11" name="Picture 2">
            <a:hlinkClick r:id="rId2"/>
          </p:cNvPr>
          <p:cNvPicPr>
            <a:picLocks noChangeAspect="1" noChangeArrowheads="1"/>
          </p:cNvPicPr>
          <p:nvPr userDrawn="1"/>
        </p:nvPicPr>
        <p:blipFill rotWithShape="1">
          <a:blip r:embed="rId3" cstate="print">
            <a:extLst>
              <a:ext uri="{28A0092B-C50C-407E-A947-70E740481C1C}">
                <a14:useLocalDpi xmlns:a14="http://schemas.microsoft.com/office/drawing/2010/main" val="0"/>
              </a:ext>
            </a:extLst>
          </a:blip>
          <a:srcRect l="2847" t="6982" r="67669" b="6468"/>
          <a:stretch/>
        </p:blipFill>
        <p:spPr bwMode="auto">
          <a:xfrm>
            <a:off x="84145" y="6144207"/>
            <a:ext cx="628001" cy="63131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3" name="Espace réservé du contenu 2"/>
          <p:cNvSpPr>
            <a:spLocks noGrp="1"/>
          </p:cNvSpPr>
          <p:nvPr>
            <p:ph idx="1"/>
          </p:nvPr>
        </p:nvSpPr>
        <p:spPr>
          <a:xfrm>
            <a:off x="772200" y="1874509"/>
            <a:ext cx="7760240" cy="4269697"/>
          </a:xfrm>
          <a:ln w="28575">
            <a:solidFill>
              <a:srgbClr val="295CA3"/>
            </a:solidFill>
          </a:ln>
        </p:spPr>
        <p:txBody>
          <a:bodyPr/>
          <a:lstStyle/>
          <a:p>
            <a:pPr lvl="0"/>
            <a:r>
              <a:rPr lang="fr-FR" dirty="0"/>
              <a:t>Modifiez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endParaRPr lang="fr-CA" dirty="0"/>
          </a:p>
        </p:txBody>
      </p:sp>
      <p:sp>
        <p:nvSpPr>
          <p:cNvPr id="15" name="Rectangle 14"/>
          <p:cNvSpPr/>
          <p:nvPr userDrawn="1"/>
        </p:nvSpPr>
        <p:spPr>
          <a:xfrm>
            <a:off x="772200" y="6459865"/>
            <a:ext cx="2102883" cy="369332"/>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800" b="0" i="0" u="none" strike="noStrike" kern="1200" cap="none" spc="0" normalizeH="0" baseline="0" noProof="0">
                <a:ln>
                  <a:noFill/>
                </a:ln>
                <a:solidFill>
                  <a:srgbClr val="295CA3"/>
                </a:solidFill>
                <a:effectLst/>
                <a:uLnTx/>
                <a:uFillTx/>
                <a:latin typeface="+mn-lt"/>
                <a:ea typeface="+mn-ea"/>
                <a:cs typeface="+mn-cs"/>
              </a:rPr>
              <a:t>www.tribuneiss.com</a:t>
            </a:r>
          </a:p>
        </p:txBody>
      </p:sp>
      <p:sp>
        <p:nvSpPr>
          <p:cNvPr id="12" name="Titre 1"/>
          <p:cNvSpPr>
            <a:spLocks noGrp="1"/>
          </p:cNvSpPr>
          <p:nvPr>
            <p:ph type="ctrTitle"/>
          </p:nvPr>
        </p:nvSpPr>
        <p:spPr>
          <a:xfrm>
            <a:off x="1979712" y="579386"/>
            <a:ext cx="5472608" cy="866527"/>
          </a:xfrm>
          <a:noFill/>
        </p:spPr>
        <p:txBody>
          <a:bodyPr>
            <a:normAutofit/>
          </a:bodyPr>
          <a:lstStyle>
            <a:lvl1pPr>
              <a:defRPr sz="3800">
                <a:solidFill>
                  <a:schemeClr val="tx1"/>
                </a:solidFill>
              </a:defRPr>
            </a:lvl1pPr>
          </a:lstStyle>
          <a:p>
            <a:r>
              <a:rPr lang="fr-FR" dirty="0"/>
              <a:t>Modifiez le style du titre</a:t>
            </a:r>
            <a:endParaRPr lang="fr-CA" dirty="0"/>
          </a:p>
        </p:txBody>
      </p:sp>
      <p:pic>
        <p:nvPicPr>
          <p:cNvPr id="4098" name="Picture 2"/>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7740352" y="332656"/>
            <a:ext cx="961040" cy="126682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43166224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7_Diapositive de titre">
    <p:spTree>
      <p:nvGrpSpPr>
        <p:cNvPr id="1" name=""/>
        <p:cNvGrpSpPr/>
        <p:nvPr/>
      </p:nvGrpSpPr>
      <p:grpSpPr>
        <a:xfrm>
          <a:off x="0" y="0"/>
          <a:ext cx="0" cy="0"/>
          <a:chOff x="0" y="0"/>
          <a:chExt cx="0" cy="0"/>
        </a:xfrm>
      </p:grpSpPr>
      <p:grpSp>
        <p:nvGrpSpPr>
          <p:cNvPr id="14" name="Groupe 13"/>
          <p:cNvGrpSpPr/>
          <p:nvPr userDrawn="1"/>
        </p:nvGrpSpPr>
        <p:grpSpPr>
          <a:xfrm>
            <a:off x="-684584" y="-675456"/>
            <a:ext cx="2338834" cy="2347478"/>
            <a:chOff x="-799667" y="-823414"/>
            <a:chExt cx="2762090" cy="2981115"/>
          </a:xfrm>
        </p:grpSpPr>
        <p:sp>
          <p:nvSpPr>
            <p:cNvPr id="7" name="Ellipse 6"/>
            <p:cNvSpPr/>
            <p:nvPr userDrawn="1"/>
          </p:nvSpPr>
          <p:spPr>
            <a:xfrm>
              <a:off x="90215" y="-1649"/>
              <a:ext cx="1872208" cy="1872208"/>
            </a:xfrm>
            <a:prstGeom prst="ellipse">
              <a:avLst/>
            </a:prstGeom>
            <a:solidFill>
              <a:srgbClr val="FFFF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sp>
          <p:nvSpPr>
            <p:cNvPr id="8" name="Pie 6">
              <a:extLst>
                <a:ext uri="{FF2B5EF4-FFF2-40B4-BE49-F238E27FC236}">
                  <a16:creationId xmlns:a16="http://schemas.microsoft.com/office/drawing/2014/main" id="{D4133C68-2A02-4891-9D68-1F1C5FB937B3}"/>
                </a:ext>
              </a:extLst>
            </p:cNvPr>
            <p:cNvSpPr/>
            <p:nvPr userDrawn="1"/>
          </p:nvSpPr>
          <p:spPr>
            <a:xfrm>
              <a:off x="-799667" y="-823414"/>
              <a:ext cx="1584177" cy="1643530"/>
            </a:xfrm>
            <a:prstGeom prst="pie">
              <a:avLst>
                <a:gd name="adj1" fmla="val 0"/>
                <a:gd name="adj2" fmla="val 5402120"/>
              </a:avLst>
            </a:prstGeom>
            <a:solidFill>
              <a:srgbClr val="3A6BB1">
                <a:alpha val="32549"/>
              </a:srgbClr>
            </a:solidFill>
            <a:ln w="12700" cap="rnd" cmpd="sng" algn="ctr">
              <a:solidFill>
                <a:srgbClr val="295CA3"/>
              </a:solid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noProof="0">
                <a:ln>
                  <a:noFill/>
                </a:ln>
                <a:solidFill>
                  <a:prstClr val="white"/>
                </a:solidFill>
                <a:effectLst/>
                <a:uLnTx/>
                <a:uFillTx/>
                <a:latin typeface="Arial"/>
                <a:ea typeface="+mn-ea"/>
                <a:cs typeface="+mn-cs"/>
              </a:endParaRPr>
            </a:p>
          </p:txBody>
        </p:sp>
        <p:sp>
          <p:nvSpPr>
            <p:cNvPr id="9" name="Donut 10">
              <a:extLst>
                <a:ext uri="{FF2B5EF4-FFF2-40B4-BE49-F238E27FC236}">
                  <a16:creationId xmlns:a16="http://schemas.microsoft.com/office/drawing/2014/main" id="{D1E427CC-25E5-4590-BD49-7DA5D972C6F7}"/>
                </a:ext>
              </a:extLst>
            </p:cNvPr>
            <p:cNvSpPr/>
            <p:nvPr userDrawn="1"/>
          </p:nvSpPr>
          <p:spPr>
            <a:xfrm rot="2315675">
              <a:off x="182881" y="1055077"/>
              <a:ext cx="1125717" cy="1102624"/>
            </a:xfrm>
            <a:prstGeom prst="donut">
              <a:avLst>
                <a:gd name="adj" fmla="val 11833"/>
              </a:avLst>
            </a:prstGeom>
            <a:solidFill>
              <a:srgbClr val="FE7E21"/>
            </a:solidFill>
            <a:ln w="7350" cap="rnd" cmpd="sng" algn="ctr">
              <a:solidFill>
                <a:srgbClr val="FFC000"/>
              </a:solidFill>
              <a:prstDash val="solid"/>
            </a:ln>
            <a:effectLst>
              <a:outerShdw blurRad="12700" dist="15000" dir="4500000" algn="tl" rotWithShape="0">
                <a:srgbClr val="D1E1E3">
                  <a:shade val="10000"/>
                  <a:satMod val="200000"/>
                  <a:alpha val="35000"/>
                </a:srgbClr>
              </a:outerShdw>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noProof="0">
                <a:ln>
                  <a:noFill/>
                </a:ln>
                <a:solidFill>
                  <a:prstClr val="white"/>
                </a:solidFill>
                <a:effectLst/>
                <a:uLnTx/>
                <a:uFillTx/>
                <a:latin typeface="Arial"/>
                <a:ea typeface="+mn-ea"/>
                <a:cs typeface="+mn-cs"/>
              </a:endParaRPr>
            </a:p>
          </p:txBody>
        </p:sp>
        <p:sp>
          <p:nvSpPr>
            <p:cNvPr id="10" name="Oval 7">
              <a:extLst>
                <a:ext uri="{FF2B5EF4-FFF2-40B4-BE49-F238E27FC236}">
                  <a16:creationId xmlns:a16="http://schemas.microsoft.com/office/drawing/2014/main" id="{6DCD19CE-FA39-4713-917C-E03850CE17BC}"/>
                </a:ext>
              </a:extLst>
            </p:cNvPr>
            <p:cNvSpPr/>
            <p:nvPr userDrawn="1"/>
          </p:nvSpPr>
          <p:spPr>
            <a:xfrm>
              <a:off x="920750" y="1414463"/>
              <a:ext cx="211138" cy="209550"/>
            </a:xfrm>
            <a:prstGeom prst="ellipse">
              <a:avLst/>
            </a:prstGeom>
            <a:solidFill>
              <a:srgbClr val="3A6BB1"/>
            </a:solidFill>
            <a:ln w="2000" cap="rnd" cmpd="sng" algn="ctr">
              <a:solidFill>
                <a:srgbClr val="295CA3">
                  <a:alpha val="60000"/>
                </a:srgbClr>
              </a:solid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noProof="0">
                <a:ln>
                  <a:noFill/>
                </a:ln>
                <a:solidFill>
                  <a:prstClr val="black"/>
                </a:solidFill>
                <a:effectLst/>
                <a:uLnTx/>
                <a:uFillTx/>
                <a:latin typeface="Arial"/>
                <a:ea typeface="+mn-ea"/>
                <a:cs typeface="+mn-cs"/>
              </a:endParaRPr>
            </a:p>
          </p:txBody>
        </p:sp>
      </p:grpSp>
      <p:pic>
        <p:nvPicPr>
          <p:cNvPr id="11" name="Picture 2">
            <a:hlinkClick r:id="rId2"/>
          </p:cNvPr>
          <p:cNvPicPr>
            <a:picLocks noChangeAspect="1" noChangeArrowheads="1"/>
          </p:cNvPicPr>
          <p:nvPr userDrawn="1"/>
        </p:nvPicPr>
        <p:blipFill rotWithShape="1">
          <a:blip r:embed="rId3" cstate="print">
            <a:extLst>
              <a:ext uri="{28A0092B-C50C-407E-A947-70E740481C1C}">
                <a14:useLocalDpi xmlns:a14="http://schemas.microsoft.com/office/drawing/2010/main" val="0"/>
              </a:ext>
            </a:extLst>
          </a:blip>
          <a:srcRect l="2847" t="6982" r="67669" b="6468"/>
          <a:stretch/>
        </p:blipFill>
        <p:spPr bwMode="auto">
          <a:xfrm>
            <a:off x="84145" y="6144207"/>
            <a:ext cx="628001" cy="63131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3" name="Espace réservé du contenu 2"/>
          <p:cNvSpPr>
            <a:spLocks noGrp="1"/>
          </p:cNvSpPr>
          <p:nvPr>
            <p:ph idx="1"/>
          </p:nvPr>
        </p:nvSpPr>
        <p:spPr>
          <a:xfrm>
            <a:off x="772200" y="1874509"/>
            <a:ext cx="7760240" cy="4269697"/>
          </a:xfrm>
          <a:ln w="28575">
            <a:solidFill>
              <a:srgbClr val="295CA3"/>
            </a:solidFill>
          </a:ln>
        </p:spPr>
        <p:txBody>
          <a:bodyPr/>
          <a:lstStyle/>
          <a:p>
            <a:pPr lvl="0"/>
            <a:r>
              <a:rPr lang="fr-FR" dirty="0"/>
              <a:t>Modifiez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endParaRPr lang="fr-CA" dirty="0"/>
          </a:p>
        </p:txBody>
      </p:sp>
      <p:sp>
        <p:nvSpPr>
          <p:cNvPr id="15" name="Rectangle 14"/>
          <p:cNvSpPr/>
          <p:nvPr userDrawn="1"/>
        </p:nvSpPr>
        <p:spPr>
          <a:xfrm>
            <a:off x="772200" y="6459865"/>
            <a:ext cx="2102883" cy="369332"/>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800" b="0" i="0" u="none" strike="noStrike" kern="1200" cap="none" spc="0" normalizeH="0" baseline="0" noProof="0">
                <a:ln>
                  <a:noFill/>
                </a:ln>
                <a:solidFill>
                  <a:srgbClr val="295CA3"/>
                </a:solidFill>
                <a:effectLst/>
                <a:uLnTx/>
                <a:uFillTx/>
                <a:latin typeface="+mn-lt"/>
                <a:ea typeface="+mn-ea"/>
                <a:cs typeface="+mn-cs"/>
              </a:rPr>
              <a:t>www.tribuneiss.com</a:t>
            </a:r>
          </a:p>
        </p:txBody>
      </p:sp>
      <p:sp>
        <p:nvSpPr>
          <p:cNvPr id="12" name="Titre 1"/>
          <p:cNvSpPr>
            <a:spLocks noGrp="1"/>
          </p:cNvSpPr>
          <p:nvPr>
            <p:ph type="ctrTitle"/>
          </p:nvPr>
        </p:nvSpPr>
        <p:spPr>
          <a:xfrm>
            <a:off x="1979712" y="579386"/>
            <a:ext cx="5472608" cy="866527"/>
          </a:xfrm>
          <a:noFill/>
        </p:spPr>
        <p:txBody>
          <a:bodyPr>
            <a:normAutofit/>
          </a:bodyPr>
          <a:lstStyle>
            <a:lvl1pPr>
              <a:defRPr sz="3800">
                <a:solidFill>
                  <a:schemeClr val="tx1"/>
                </a:solidFill>
              </a:defRPr>
            </a:lvl1pPr>
          </a:lstStyle>
          <a:p>
            <a:r>
              <a:rPr lang="fr-FR" dirty="0"/>
              <a:t>Modifiez le style du titre</a:t>
            </a:r>
            <a:endParaRPr lang="fr-CA" dirty="0"/>
          </a:p>
        </p:txBody>
      </p:sp>
      <p:pic>
        <p:nvPicPr>
          <p:cNvPr id="3074" name="Picture 2"/>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7668344" y="332656"/>
            <a:ext cx="1200150" cy="1371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95435759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9_Diapositive de titre">
    <p:spTree>
      <p:nvGrpSpPr>
        <p:cNvPr id="1" name=""/>
        <p:cNvGrpSpPr/>
        <p:nvPr/>
      </p:nvGrpSpPr>
      <p:grpSpPr>
        <a:xfrm>
          <a:off x="0" y="0"/>
          <a:ext cx="0" cy="0"/>
          <a:chOff x="0" y="0"/>
          <a:chExt cx="0" cy="0"/>
        </a:xfrm>
      </p:grpSpPr>
      <p:grpSp>
        <p:nvGrpSpPr>
          <p:cNvPr id="14" name="Groupe 13"/>
          <p:cNvGrpSpPr/>
          <p:nvPr userDrawn="1"/>
        </p:nvGrpSpPr>
        <p:grpSpPr>
          <a:xfrm>
            <a:off x="-684584" y="-675456"/>
            <a:ext cx="2338834" cy="2347478"/>
            <a:chOff x="-799667" y="-823414"/>
            <a:chExt cx="2762090" cy="2981115"/>
          </a:xfrm>
        </p:grpSpPr>
        <p:sp>
          <p:nvSpPr>
            <p:cNvPr id="7" name="Ellipse 6"/>
            <p:cNvSpPr/>
            <p:nvPr userDrawn="1"/>
          </p:nvSpPr>
          <p:spPr>
            <a:xfrm>
              <a:off x="90215" y="-1649"/>
              <a:ext cx="1872208" cy="1872208"/>
            </a:xfrm>
            <a:prstGeom prst="ellipse">
              <a:avLst/>
            </a:prstGeom>
            <a:solidFill>
              <a:srgbClr val="FFFF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sp>
          <p:nvSpPr>
            <p:cNvPr id="8" name="Pie 6">
              <a:extLst>
                <a:ext uri="{FF2B5EF4-FFF2-40B4-BE49-F238E27FC236}">
                  <a16:creationId xmlns:a16="http://schemas.microsoft.com/office/drawing/2014/main" id="{D4133C68-2A02-4891-9D68-1F1C5FB937B3}"/>
                </a:ext>
              </a:extLst>
            </p:cNvPr>
            <p:cNvSpPr/>
            <p:nvPr userDrawn="1"/>
          </p:nvSpPr>
          <p:spPr>
            <a:xfrm>
              <a:off x="-799667" y="-823414"/>
              <a:ext cx="1584177" cy="1643530"/>
            </a:xfrm>
            <a:prstGeom prst="pie">
              <a:avLst>
                <a:gd name="adj1" fmla="val 0"/>
                <a:gd name="adj2" fmla="val 5402120"/>
              </a:avLst>
            </a:prstGeom>
            <a:solidFill>
              <a:srgbClr val="3A6BB1">
                <a:alpha val="32549"/>
              </a:srgbClr>
            </a:solidFill>
            <a:ln w="12700" cap="rnd" cmpd="sng" algn="ctr">
              <a:solidFill>
                <a:srgbClr val="295CA3"/>
              </a:solid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noProof="0">
                <a:ln>
                  <a:noFill/>
                </a:ln>
                <a:solidFill>
                  <a:prstClr val="white"/>
                </a:solidFill>
                <a:effectLst/>
                <a:uLnTx/>
                <a:uFillTx/>
                <a:latin typeface="Arial"/>
                <a:ea typeface="+mn-ea"/>
                <a:cs typeface="+mn-cs"/>
              </a:endParaRPr>
            </a:p>
          </p:txBody>
        </p:sp>
        <p:sp>
          <p:nvSpPr>
            <p:cNvPr id="9" name="Donut 10">
              <a:extLst>
                <a:ext uri="{FF2B5EF4-FFF2-40B4-BE49-F238E27FC236}">
                  <a16:creationId xmlns:a16="http://schemas.microsoft.com/office/drawing/2014/main" id="{D1E427CC-25E5-4590-BD49-7DA5D972C6F7}"/>
                </a:ext>
              </a:extLst>
            </p:cNvPr>
            <p:cNvSpPr/>
            <p:nvPr userDrawn="1"/>
          </p:nvSpPr>
          <p:spPr>
            <a:xfrm rot="2315675">
              <a:off x="182881" y="1055077"/>
              <a:ext cx="1125717" cy="1102624"/>
            </a:xfrm>
            <a:prstGeom prst="donut">
              <a:avLst>
                <a:gd name="adj" fmla="val 11833"/>
              </a:avLst>
            </a:prstGeom>
            <a:solidFill>
              <a:srgbClr val="FE7E21"/>
            </a:solidFill>
            <a:ln w="7350" cap="rnd" cmpd="sng" algn="ctr">
              <a:solidFill>
                <a:srgbClr val="FFC000"/>
              </a:solidFill>
              <a:prstDash val="solid"/>
            </a:ln>
            <a:effectLst>
              <a:outerShdw blurRad="12700" dist="15000" dir="4500000" algn="tl" rotWithShape="0">
                <a:srgbClr val="D1E1E3">
                  <a:shade val="10000"/>
                  <a:satMod val="200000"/>
                  <a:alpha val="35000"/>
                </a:srgbClr>
              </a:outerShdw>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noProof="0">
                <a:ln>
                  <a:noFill/>
                </a:ln>
                <a:solidFill>
                  <a:prstClr val="white"/>
                </a:solidFill>
                <a:effectLst/>
                <a:uLnTx/>
                <a:uFillTx/>
                <a:latin typeface="Arial"/>
                <a:ea typeface="+mn-ea"/>
                <a:cs typeface="+mn-cs"/>
              </a:endParaRPr>
            </a:p>
          </p:txBody>
        </p:sp>
        <p:sp>
          <p:nvSpPr>
            <p:cNvPr id="10" name="Oval 7">
              <a:extLst>
                <a:ext uri="{FF2B5EF4-FFF2-40B4-BE49-F238E27FC236}">
                  <a16:creationId xmlns:a16="http://schemas.microsoft.com/office/drawing/2014/main" id="{6DCD19CE-FA39-4713-917C-E03850CE17BC}"/>
                </a:ext>
              </a:extLst>
            </p:cNvPr>
            <p:cNvSpPr/>
            <p:nvPr userDrawn="1"/>
          </p:nvSpPr>
          <p:spPr>
            <a:xfrm>
              <a:off x="920750" y="1414463"/>
              <a:ext cx="211138" cy="209550"/>
            </a:xfrm>
            <a:prstGeom prst="ellipse">
              <a:avLst/>
            </a:prstGeom>
            <a:solidFill>
              <a:srgbClr val="3A6BB1"/>
            </a:solidFill>
            <a:ln w="2000" cap="rnd" cmpd="sng" algn="ctr">
              <a:solidFill>
                <a:srgbClr val="295CA3">
                  <a:alpha val="60000"/>
                </a:srgbClr>
              </a:solid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noProof="0">
                <a:ln>
                  <a:noFill/>
                </a:ln>
                <a:solidFill>
                  <a:prstClr val="black"/>
                </a:solidFill>
                <a:effectLst/>
                <a:uLnTx/>
                <a:uFillTx/>
                <a:latin typeface="Arial"/>
                <a:ea typeface="+mn-ea"/>
                <a:cs typeface="+mn-cs"/>
              </a:endParaRPr>
            </a:p>
          </p:txBody>
        </p:sp>
      </p:grpSp>
      <p:pic>
        <p:nvPicPr>
          <p:cNvPr id="11" name="Picture 2">
            <a:hlinkClick r:id="rId2"/>
          </p:cNvPr>
          <p:cNvPicPr>
            <a:picLocks noChangeAspect="1" noChangeArrowheads="1"/>
          </p:cNvPicPr>
          <p:nvPr userDrawn="1"/>
        </p:nvPicPr>
        <p:blipFill rotWithShape="1">
          <a:blip r:embed="rId3" cstate="print">
            <a:extLst>
              <a:ext uri="{28A0092B-C50C-407E-A947-70E740481C1C}">
                <a14:useLocalDpi xmlns:a14="http://schemas.microsoft.com/office/drawing/2010/main" val="0"/>
              </a:ext>
            </a:extLst>
          </a:blip>
          <a:srcRect l="2847" t="6982" r="67669" b="6468"/>
          <a:stretch/>
        </p:blipFill>
        <p:spPr bwMode="auto">
          <a:xfrm>
            <a:off x="84145" y="6144207"/>
            <a:ext cx="628001" cy="63131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3" name="Espace réservé du contenu 2"/>
          <p:cNvSpPr>
            <a:spLocks noGrp="1"/>
          </p:cNvSpPr>
          <p:nvPr>
            <p:ph idx="1"/>
          </p:nvPr>
        </p:nvSpPr>
        <p:spPr>
          <a:xfrm>
            <a:off x="772200" y="1874509"/>
            <a:ext cx="7760240" cy="4269697"/>
          </a:xfrm>
          <a:ln w="28575">
            <a:solidFill>
              <a:srgbClr val="295CA3"/>
            </a:solidFill>
          </a:ln>
        </p:spPr>
        <p:txBody>
          <a:bodyPr/>
          <a:lstStyle/>
          <a:p>
            <a:pPr lvl="0"/>
            <a:r>
              <a:rPr lang="fr-FR" dirty="0"/>
              <a:t>Modifiez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endParaRPr lang="fr-CA" dirty="0"/>
          </a:p>
        </p:txBody>
      </p:sp>
      <p:sp>
        <p:nvSpPr>
          <p:cNvPr id="15" name="Rectangle 14"/>
          <p:cNvSpPr/>
          <p:nvPr userDrawn="1"/>
        </p:nvSpPr>
        <p:spPr>
          <a:xfrm>
            <a:off x="772200" y="6459865"/>
            <a:ext cx="2102883" cy="369332"/>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800" b="0" i="0" u="none" strike="noStrike" kern="1200" cap="none" spc="0" normalizeH="0" baseline="0" noProof="0">
                <a:ln>
                  <a:noFill/>
                </a:ln>
                <a:solidFill>
                  <a:srgbClr val="295CA3"/>
                </a:solidFill>
                <a:effectLst/>
                <a:uLnTx/>
                <a:uFillTx/>
                <a:latin typeface="+mn-lt"/>
                <a:ea typeface="+mn-ea"/>
                <a:cs typeface="+mn-cs"/>
              </a:rPr>
              <a:t>www.tribuneiss.com</a:t>
            </a:r>
          </a:p>
        </p:txBody>
      </p:sp>
      <p:sp>
        <p:nvSpPr>
          <p:cNvPr id="12" name="Titre 1"/>
          <p:cNvSpPr>
            <a:spLocks noGrp="1"/>
          </p:cNvSpPr>
          <p:nvPr>
            <p:ph type="ctrTitle"/>
          </p:nvPr>
        </p:nvSpPr>
        <p:spPr>
          <a:xfrm>
            <a:off x="1979712" y="579386"/>
            <a:ext cx="5472608" cy="866527"/>
          </a:xfrm>
          <a:noFill/>
        </p:spPr>
        <p:txBody>
          <a:bodyPr>
            <a:normAutofit/>
          </a:bodyPr>
          <a:lstStyle>
            <a:lvl1pPr>
              <a:defRPr sz="3800">
                <a:solidFill>
                  <a:schemeClr val="tx1"/>
                </a:solidFill>
              </a:defRPr>
            </a:lvl1pPr>
          </a:lstStyle>
          <a:p>
            <a:r>
              <a:rPr lang="fr-FR" dirty="0"/>
              <a:t>Modifiez le style du titre</a:t>
            </a:r>
            <a:endParaRPr lang="fr-CA" dirty="0"/>
          </a:p>
        </p:txBody>
      </p:sp>
      <p:pic>
        <p:nvPicPr>
          <p:cNvPr id="5122" name="Picture 2"/>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7736549" y="350592"/>
            <a:ext cx="948300" cy="109532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72317923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0_Diapositive de titre">
    <p:spTree>
      <p:nvGrpSpPr>
        <p:cNvPr id="1" name=""/>
        <p:cNvGrpSpPr/>
        <p:nvPr/>
      </p:nvGrpSpPr>
      <p:grpSpPr>
        <a:xfrm>
          <a:off x="0" y="0"/>
          <a:ext cx="0" cy="0"/>
          <a:chOff x="0" y="0"/>
          <a:chExt cx="0" cy="0"/>
        </a:xfrm>
      </p:grpSpPr>
      <p:grpSp>
        <p:nvGrpSpPr>
          <p:cNvPr id="14" name="Groupe 13"/>
          <p:cNvGrpSpPr/>
          <p:nvPr userDrawn="1"/>
        </p:nvGrpSpPr>
        <p:grpSpPr>
          <a:xfrm>
            <a:off x="-684584" y="-675456"/>
            <a:ext cx="2338834" cy="2347478"/>
            <a:chOff x="-799667" y="-823414"/>
            <a:chExt cx="2762090" cy="2981115"/>
          </a:xfrm>
        </p:grpSpPr>
        <p:sp>
          <p:nvSpPr>
            <p:cNvPr id="7" name="Ellipse 6"/>
            <p:cNvSpPr/>
            <p:nvPr userDrawn="1"/>
          </p:nvSpPr>
          <p:spPr>
            <a:xfrm>
              <a:off x="90215" y="-1649"/>
              <a:ext cx="1872208" cy="1872208"/>
            </a:xfrm>
            <a:prstGeom prst="ellipse">
              <a:avLst/>
            </a:prstGeom>
            <a:solidFill>
              <a:srgbClr val="FFFF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sp>
          <p:nvSpPr>
            <p:cNvPr id="8" name="Pie 6">
              <a:extLst>
                <a:ext uri="{FF2B5EF4-FFF2-40B4-BE49-F238E27FC236}">
                  <a16:creationId xmlns:a16="http://schemas.microsoft.com/office/drawing/2014/main" id="{D4133C68-2A02-4891-9D68-1F1C5FB937B3}"/>
                </a:ext>
              </a:extLst>
            </p:cNvPr>
            <p:cNvSpPr/>
            <p:nvPr userDrawn="1"/>
          </p:nvSpPr>
          <p:spPr>
            <a:xfrm>
              <a:off x="-799667" y="-823414"/>
              <a:ext cx="1584177" cy="1643530"/>
            </a:xfrm>
            <a:prstGeom prst="pie">
              <a:avLst>
                <a:gd name="adj1" fmla="val 0"/>
                <a:gd name="adj2" fmla="val 5402120"/>
              </a:avLst>
            </a:prstGeom>
            <a:solidFill>
              <a:srgbClr val="3A6BB1">
                <a:alpha val="32549"/>
              </a:srgbClr>
            </a:solidFill>
            <a:ln w="12700" cap="rnd" cmpd="sng" algn="ctr">
              <a:solidFill>
                <a:srgbClr val="295CA3"/>
              </a:solid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noProof="0">
                <a:ln>
                  <a:noFill/>
                </a:ln>
                <a:solidFill>
                  <a:prstClr val="white"/>
                </a:solidFill>
                <a:effectLst/>
                <a:uLnTx/>
                <a:uFillTx/>
                <a:latin typeface="Arial"/>
                <a:ea typeface="+mn-ea"/>
                <a:cs typeface="+mn-cs"/>
              </a:endParaRPr>
            </a:p>
          </p:txBody>
        </p:sp>
        <p:sp>
          <p:nvSpPr>
            <p:cNvPr id="9" name="Donut 10">
              <a:extLst>
                <a:ext uri="{FF2B5EF4-FFF2-40B4-BE49-F238E27FC236}">
                  <a16:creationId xmlns:a16="http://schemas.microsoft.com/office/drawing/2014/main" id="{D1E427CC-25E5-4590-BD49-7DA5D972C6F7}"/>
                </a:ext>
              </a:extLst>
            </p:cNvPr>
            <p:cNvSpPr/>
            <p:nvPr userDrawn="1"/>
          </p:nvSpPr>
          <p:spPr>
            <a:xfrm rot="2315675">
              <a:off x="182881" y="1055077"/>
              <a:ext cx="1125717" cy="1102624"/>
            </a:xfrm>
            <a:prstGeom prst="donut">
              <a:avLst>
                <a:gd name="adj" fmla="val 11833"/>
              </a:avLst>
            </a:prstGeom>
            <a:solidFill>
              <a:srgbClr val="FE7E21"/>
            </a:solidFill>
            <a:ln w="7350" cap="rnd" cmpd="sng" algn="ctr">
              <a:solidFill>
                <a:srgbClr val="FFC000"/>
              </a:solidFill>
              <a:prstDash val="solid"/>
            </a:ln>
            <a:effectLst>
              <a:outerShdw blurRad="12700" dist="15000" dir="4500000" algn="tl" rotWithShape="0">
                <a:srgbClr val="D1E1E3">
                  <a:shade val="10000"/>
                  <a:satMod val="200000"/>
                  <a:alpha val="35000"/>
                </a:srgbClr>
              </a:outerShdw>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noProof="0">
                <a:ln>
                  <a:noFill/>
                </a:ln>
                <a:solidFill>
                  <a:prstClr val="white"/>
                </a:solidFill>
                <a:effectLst/>
                <a:uLnTx/>
                <a:uFillTx/>
                <a:latin typeface="Arial"/>
                <a:ea typeface="+mn-ea"/>
                <a:cs typeface="+mn-cs"/>
              </a:endParaRPr>
            </a:p>
          </p:txBody>
        </p:sp>
        <p:sp>
          <p:nvSpPr>
            <p:cNvPr id="10" name="Oval 7">
              <a:extLst>
                <a:ext uri="{FF2B5EF4-FFF2-40B4-BE49-F238E27FC236}">
                  <a16:creationId xmlns:a16="http://schemas.microsoft.com/office/drawing/2014/main" id="{6DCD19CE-FA39-4713-917C-E03850CE17BC}"/>
                </a:ext>
              </a:extLst>
            </p:cNvPr>
            <p:cNvSpPr/>
            <p:nvPr userDrawn="1"/>
          </p:nvSpPr>
          <p:spPr>
            <a:xfrm>
              <a:off x="920750" y="1414463"/>
              <a:ext cx="211138" cy="209550"/>
            </a:xfrm>
            <a:prstGeom prst="ellipse">
              <a:avLst/>
            </a:prstGeom>
            <a:solidFill>
              <a:srgbClr val="3A6BB1"/>
            </a:solidFill>
            <a:ln w="2000" cap="rnd" cmpd="sng" algn="ctr">
              <a:solidFill>
                <a:srgbClr val="295CA3">
                  <a:alpha val="60000"/>
                </a:srgbClr>
              </a:solid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noProof="0">
                <a:ln>
                  <a:noFill/>
                </a:ln>
                <a:solidFill>
                  <a:prstClr val="black"/>
                </a:solidFill>
                <a:effectLst/>
                <a:uLnTx/>
                <a:uFillTx/>
                <a:latin typeface="Arial"/>
                <a:ea typeface="+mn-ea"/>
                <a:cs typeface="+mn-cs"/>
              </a:endParaRPr>
            </a:p>
          </p:txBody>
        </p:sp>
      </p:grpSp>
      <p:pic>
        <p:nvPicPr>
          <p:cNvPr id="11" name="Picture 2">
            <a:hlinkClick r:id="rId2"/>
          </p:cNvPr>
          <p:cNvPicPr>
            <a:picLocks noChangeAspect="1" noChangeArrowheads="1"/>
          </p:cNvPicPr>
          <p:nvPr userDrawn="1"/>
        </p:nvPicPr>
        <p:blipFill rotWithShape="1">
          <a:blip r:embed="rId3" cstate="print">
            <a:extLst>
              <a:ext uri="{28A0092B-C50C-407E-A947-70E740481C1C}">
                <a14:useLocalDpi xmlns:a14="http://schemas.microsoft.com/office/drawing/2010/main" val="0"/>
              </a:ext>
            </a:extLst>
          </a:blip>
          <a:srcRect l="2847" t="6982" r="67669" b="6468"/>
          <a:stretch/>
        </p:blipFill>
        <p:spPr bwMode="auto">
          <a:xfrm>
            <a:off x="84145" y="6144207"/>
            <a:ext cx="628001" cy="63131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3" name="Espace réservé du contenu 2"/>
          <p:cNvSpPr>
            <a:spLocks noGrp="1"/>
          </p:cNvSpPr>
          <p:nvPr>
            <p:ph idx="1"/>
          </p:nvPr>
        </p:nvSpPr>
        <p:spPr bwMode="blackWhite">
          <a:xfrm>
            <a:off x="772200" y="1823728"/>
            <a:ext cx="7742856" cy="4320479"/>
          </a:xfrm>
          <a:solidFill>
            <a:srgbClr val="295CA3"/>
          </a:solidFill>
          <a:ln w="28575">
            <a:solidFill>
              <a:srgbClr val="295CA3"/>
            </a:solidFill>
          </a:ln>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fr-FR" dirty="0"/>
              <a:t>Modifiez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endParaRPr lang="fr-CA" dirty="0"/>
          </a:p>
        </p:txBody>
      </p:sp>
      <p:sp>
        <p:nvSpPr>
          <p:cNvPr id="12" name="Titre 1"/>
          <p:cNvSpPr>
            <a:spLocks noGrp="1"/>
          </p:cNvSpPr>
          <p:nvPr>
            <p:ph type="ctrTitle" hasCustomPrompt="1"/>
          </p:nvPr>
        </p:nvSpPr>
        <p:spPr>
          <a:xfrm>
            <a:off x="1979712" y="601273"/>
            <a:ext cx="5472608" cy="866527"/>
          </a:xfrm>
          <a:noFill/>
        </p:spPr>
        <p:txBody>
          <a:bodyPr>
            <a:normAutofit/>
          </a:bodyPr>
          <a:lstStyle>
            <a:lvl1pPr>
              <a:defRPr sz="3800" baseline="0">
                <a:solidFill>
                  <a:schemeClr val="tx1"/>
                </a:solidFill>
              </a:defRPr>
            </a:lvl1pPr>
          </a:lstStyle>
          <a:p>
            <a:r>
              <a:rPr lang="fr-FR" dirty="0"/>
              <a:t>MESSAGES CLÉS</a:t>
            </a:r>
            <a:endParaRPr lang="fr-CA" dirty="0"/>
          </a:p>
        </p:txBody>
      </p:sp>
      <p:sp>
        <p:nvSpPr>
          <p:cNvPr id="16" name="Rectangle 15"/>
          <p:cNvSpPr/>
          <p:nvPr userDrawn="1"/>
        </p:nvSpPr>
        <p:spPr>
          <a:xfrm>
            <a:off x="772200" y="6459865"/>
            <a:ext cx="2102883" cy="369332"/>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800" b="0" i="0" u="none" strike="noStrike" kern="1200" cap="none" spc="0" normalizeH="0" baseline="0" noProof="0">
                <a:ln>
                  <a:noFill/>
                </a:ln>
                <a:solidFill>
                  <a:srgbClr val="295CA3"/>
                </a:solidFill>
                <a:effectLst/>
                <a:uLnTx/>
                <a:uFillTx/>
                <a:latin typeface="+mn-lt"/>
                <a:ea typeface="+mn-ea"/>
                <a:cs typeface="+mn-cs"/>
                <a:hlinkClick r:id="rId2"/>
              </a:rPr>
              <a:t>www.tribuneiss.com</a:t>
            </a:r>
            <a:endParaRPr kumimoji="0" lang="fr-FR" sz="1800" b="0" i="0" u="none" strike="noStrike" kern="1200" cap="none" spc="0" normalizeH="0" baseline="0" noProof="0">
              <a:ln>
                <a:noFill/>
              </a:ln>
              <a:solidFill>
                <a:srgbClr val="295CA3"/>
              </a:solidFill>
              <a:effectLst/>
              <a:uLnTx/>
              <a:uFillTx/>
              <a:latin typeface="+mn-lt"/>
              <a:ea typeface="+mn-ea"/>
              <a:cs typeface="+mn-cs"/>
            </a:endParaRPr>
          </a:p>
        </p:txBody>
      </p:sp>
    </p:spTree>
    <p:extLst>
      <p:ext uri="{BB962C8B-B14F-4D97-AF65-F5344CB8AC3E}">
        <p14:creationId xmlns:p14="http://schemas.microsoft.com/office/powerpoint/2010/main" val="112295682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1_Diapositive de titre">
    <p:spTree>
      <p:nvGrpSpPr>
        <p:cNvPr id="1" name=""/>
        <p:cNvGrpSpPr/>
        <p:nvPr/>
      </p:nvGrpSpPr>
      <p:grpSpPr>
        <a:xfrm>
          <a:off x="0" y="0"/>
          <a:ext cx="0" cy="0"/>
          <a:chOff x="0" y="0"/>
          <a:chExt cx="0" cy="0"/>
        </a:xfrm>
      </p:grpSpPr>
      <p:grpSp>
        <p:nvGrpSpPr>
          <p:cNvPr id="14" name="Groupe 13"/>
          <p:cNvGrpSpPr/>
          <p:nvPr userDrawn="1"/>
        </p:nvGrpSpPr>
        <p:grpSpPr>
          <a:xfrm>
            <a:off x="-684584" y="-675456"/>
            <a:ext cx="2338834" cy="2347478"/>
            <a:chOff x="-799667" y="-823414"/>
            <a:chExt cx="2762090" cy="2981115"/>
          </a:xfrm>
        </p:grpSpPr>
        <p:sp>
          <p:nvSpPr>
            <p:cNvPr id="7" name="Ellipse 6"/>
            <p:cNvSpPr/>
            <p:nvPr userDrawn="1"/>
          </p:nvSpPr>
          <p:spPr>
            <a:xfrm>
              <a:off x="90215" y="-1649"/>
              <a:ext cx="1872208" cy="1872208"/>
            </a:xfrm>
            <a:prstGeom prst="ellipse">
              <a:avLst/>
            </a:prstGeom>
            <a:solidFill>
              <a:srgbClr val="FFFF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sp>
          <p:nvSpPr>
            <p:cNvPr id="8" name="Pie 6">
              <a:extLst>
                <a:ext uri="{FF2B5EF4-FFF2-40B4-BE49-F238E27FC236}">
                  <a16:creationId xmlns:a16="http://schemas.microsoft.com/office/drawing/2014/main" id="{D4133C68-2A02-4891-9D68-1F1C5FB937B3}"/>
                </a:ext>
              </a:extLst>
            </p:cNvPr>
            <p:cNvSpPr/>
            <p:nvPr userDrawn="1"/>
          </p:nvSpPr>
          <p:spPr>
            <a:xfrm>
              <a:off x="-799667" y="-823414"/>
              <a:ext cx="1584177" cy="1643530"/>
            </a:xfrm>
            <a:prstGeom prst="pie">
              <a:avLst>
                <a:gd name="adj1" fmla="val 0"/>
                <a:gd name="adj2" fmla="val 5402120"/>
              </a:avLst>
            </a:prstGeom>
            <a:solidFill>
              <a:srgbClr val="3A6BB1">
                <a:alpha val="32549"/>
              </a:srgbClr>
            </a:solidFill>
            <a:ln w="12700" cap="rnd" cmpd="sng" algn="ctr">
              <a:solidFill>
                <a:srgbClr val="295CA3"/>
              </a:solid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noProof="0">
                <a:ln>
                  <a:noFill/>
                </a:ln>
                <a:solidFill>
                  <a:prstClr val="white"/>
                </a:solidFill>
                <a:effectLst/>
                <a:uLnTx/>
                <a:uFillTx/>
                <a:latin typeface="Arial"/>
                <a:ea typeface="+mn-ea"/>
                <a:cs typeface="+mn-cs"/>
              </a:endParaRPr>
            </a:p>
          </p:txBody>
        </p:sp>
        <p:sp>
          <p:nvSpPr>
            <p:cNvPr id="9" name="Donut 10">
              <a:extLst>
                <a:ext uri="{FF2B5EF4-FFF2-40B4-BE49-F238E27FC236}">
                  <a16:creationId xmlns:a16="http://schemas.microsoft.com/office/drawing/2014/main" id="{D1E427CC-25E5-4590-BD49-7DA5D972C6F7}"/>
                </a:ext>
              </a:extLst>
            </p:cNvPr>
            <p:cNvSpPr/>
            <p:nvPr userDrawn="1"/>
          </p:nvSpPr>
          <p:spPr>
            <a:xfrm rot="2315675">
              <a:off x="182881" y="1055077"/>
              <a:ext cx="1125717" cy="1102624"/>
            </a:xfrm>
            <a:prstGeom prst="donut">
              <a:avLst>
                <a:gd name="adj" fmla="val 11833"/>
              </a:avLst>
            </a:prstGeom>
            <a:solidFill>
              <a:srgbClr val="FE7E21"/>
            </a:solidFill>
            <a:ln w="7350" cap="rnd" cmpd="sng" algn="ctr">
              <a:solidFill>
                <a:srgbClr val="FFC000"/>
              </a:solidFill>
              <a:prstDash val="solid"/>
            </a:ln>
            <a:effectLst>
              <a:outerShdw blurRad="12700" dist="15000" dir="4500000" algn="tl" rotWithShape="0">
                <a:srgbClr val="D1E1E3">
                  <a:shade val="10000"/>
                  <a:satMod val="200000"/>
                  <a:alpha val="35000"/>
                </a:srgbClr>
              </a:outerShdw>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noProof="0">
                <a:ln>
                  <a:noFill/>
                </a:ln>
                <a:solidFill>
                  <a:prstClr val="white"/>
                </a:solidFill>
                <a:effectLst/>
                <a:uLnTx/>
                <a:uFillTx/>
                <a:latin typeface="Arial"/>
                <a:ea typeface="+mn-ea"/>
                <a:cs typeface="+mn-cs"/>
              </a:endParaRPr>
            </a:p>
          </p:txBody>
        </p:sp>
        <p:sp>
          <p:nvSpPr>
            <p:cNvPr id="10" name="Oval 7">
              <a:extLst>
                <a:ext uri="{FF2B5EF4-FFF2-40B4-BE49-F238E27FC236}">
                  <a16:creationId xmlns:a16="http://schemas.microsoft.com/office/drawing/2014/main" id="{6DCD19CE-FA39-4713-917C-E03850CE17BC}"/>
                </a:ext>
              </a:extLst>
            </p:cNvPr>
            <p:cNvSpPr/>
            <p:nvPr userDrawn="1"/>
          </p:nvSpPr>
          <p:spPr>
            <a:xfrm>
              <a:off x="920750" y="1414463"/>
              <a:ext cx="211138" cy="209550"/>
            </a:xfrm>
            <a:prstGeom prst="ellipse">
              <a:avLst/>
            </a:prstGeom>
            <a:solidFill>
              <a:srgbClr val="3A6BB1"/>
            </a:solidFill>
            <a:ln w="2000" cap="rnd" cmpd="sng" algn="ctr">
              <a:solidFill>
                <a:srgbClr val="295CA3">
                  <a:alpha val="60000"/>
                </a:srgbClr>
              </a:solid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noProof="0">
                <a:ln>
                  <a:noFill/>
                </a:ln>
                <a:solidFill>
                  <a:prstClr val="black"/>
                </a:solidFill>
                <a:effectLst/>
                <a:uLnTx/>
                <a:uFillTx/>
                <a:latin typeface="Arial"/>
                <a:ea typeface="+mn-ea"/>
                <a:cs typeface="+mn-cs"/>
              </a:endParaRPr>
            </a:p>
          </p:txBody>
        </p:sp>
      </p:grpSp>
      <p:pic>
        <p:nvPicPr>
          <p:cNvPr id="11" name="Picture 2">
            <a:hlinkClick r:id="rId2"/>
          </p:cNvPr>
          <p:cNvPicPr>
            <a:picLocks noChangeAspect="1" noChangeArrowheads="1"/>
          </p:cNvPicPr>
          <p:nvPr userDrawn="1"/>
        </p:nvPicPr>
        <p:blipFill rotWithShape="1">
          <a:blip r:embed="rId3" cstate="print">
            <a:extLst>
              <a:ext uri="{28A0092B-C50C-407E-A947-70E740481C1C}">
                <a14:useLocalDpi xmlns:a14="http://schemas.microsoft.com/office/drawing/2010/main" val="0"/>
              </a:ext>
            </a:extLst>
          </a:blip>
          <a:srcRect l="2847" t="6982" r="67669" b="6468"/>
          <a:stretch/>
        </p:blipFill>
        <p:spPr bwMode="auto">
          <a:xfrm>
            <a:off x="84145" y="6144207"/>
            <a:ext cx="628001" cy="63131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3" name="Espace réservé du contenu 2"/>
          <p:cNvSpPr>
            <a:spLocks noGrp="1"/>
          </p:cNvSpPr>
          <p:nvPr>
            <p:ph idx="1"/>
          </p:nvPr>
        </p:nvSpPr>
        <p:spPr>
          <a:xfrm>
            <a:off x="772200" y="1823728"/>
            <a:ext cx="7742856" cy="4320479"/>
          </a:xfrm>
          <a:solidFill>
            <a:srgbClr val="BACDE8"/>
          </a:solidFill>
          <a:ln w="28575">
            <a:noFill/>
          </a:ln>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fr-FR" dirty="0"/>
              <a:t>Modifiez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endParaRPr lang="fr-CA" dirty="0"/>
          </a:p>
        </p:txBody>
      </p:sp>
      <p:sp>
        <p:nvSpPr>
          <p:cNvPr id="15" name="Rectangle 14"/>
          <p:cNvSpPr/>
          <p:nvPr userDrawn="1"/>
        </p:nvSpPr>
        <p:spPr>
          <a:xfrm>
            <a:off x="772200" y="6459865"/>
            <a:ext cx="2102883" cy="369332"/>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800" b="0" i="0" u="none" strike="noStrike" kern="1200" cap="none" spc="0" normalizeH="0" baseline="0" noProof="0">
                <a:ln>
                  <a:noFill/>
                </a:ln>
                <a:solidFill>
                  <a:srgbClr val="295CA3"/>
                </a:solidFill>
                <a:effectLst/>
                <a:uLnTx/>
                <a:uFillTx/>
                <a:latin typeface="+mn-lt"/>
                <a:ea typeface="+mn-ea"/>
                <a:cs typeface="+mn-cs"/>
              </a:rPr>
              <a:t>www.tribuneiss.com</a:t>
            </a:r>
          </a:p>
        </p:txBody>
      </p:sp>
      <p:sp>
        <p:nvSpPr>
          <p:cNvPr id="12" name="Titre 1"/>
          <p:cNvSpPr>
            <a:spLocks noGrp="1"/>
          </p:cNvSpPr>
          <p:nvPr>
            <p:ph type="ctrTitle" hasCustomPrompt="1"/>
          </p:nvPr>
        </p:nvSpPr>
        <p:spPr>
          <a:xfrm>
            <a:off x="1979712" y="601273"/>
            <a:ext cx="5472608" cy="866527"/>
          </a:xfrm>
          <a:noFill/>
        </p:spPr>
        <p:txBody>
          <a:bodyPr>
            <a:normAutofit/>
          </a:bodyPr>
          <a:lstStyle>
            <a:lvl1pPr>
              <a:defRPr sz="3800" baseline="0">
                <a:solidFill>
                  <a:schemeClr val="tx1"/>
                </a:solidFill>
              </a:defRPr>
            </a:lvl1pPr>
          </a:lstStyle>
          <a:p>
            <a:r>
              <a:rPr lang="fr-FR" dirty="0"/>
              <a:t>ACTIONS PROMETTEUSES</a:t>
            </a:r>
            <a:endParaRPr lang="fr-CA" dirty="0"/>
          </a:p>
        </p:txBody>
      </p:sp>
      <p:pic>
        <p:nvPicPr>
          <p:cNvPr id="1026" name="Picture 2" descr="Resultado de imagen para cible"/>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7644408" y="308720"/>
            <a:ext cx="1176064" cy="117606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0579569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4_Diapositive de titre">
    <p:spTree>
      <p:nvGrpSpPr>
        <p:cNvPr id="1" name=""/>
        <p:cNvGrpSpPr/>
        <p:nvPr/>
      </p:nvGrpSpPr>
      <p:grpSpPr>
        <a:xfrm>
          <a:off x="0" y="0"/>
          <a:ext cx="0" cy="0"/>
          <a:chOff x="0" y="0"/>
          <a:chExt cx="0" cy="0"/>
        </a:xfrm>
      </p:grpSpPr>
      <p:grpSp>
        <p:nvGrpSpPr>
          <p:cNvPr id="14" name="Groupe 13"/>
          <p:cNvGrpSpPr/>
          <p:nvPr userDrawn="1"/>
        </p:nvGrpSpPr>
        <p:grpSpPr>
          <a:xfrm>
            <a:off x="-430131" y="-370962"/>
            <a:ext cx="1512168" cy="1355222"/>
            <a:chOff x="-799667" y="-823414"/>
            <a:chExt cx="2762090" cy="2981115"/>
          </a:xfrm>
        </p:grpSpPr>
        <p:sp>
          <p:nvSpPr>
            <p:cNvPr id="7" name="Ellipse 6"/>
            <p:cNvSpPr/>
            <p:nvPr userDrawn="1"/>
          </p:nvSpPr>
          <p:spPr>
            <a:xfrm>
              <a:off x="90215" y="-1649"/>
              <a:ext cx="1872208" cy="1872208"/>
            </a:xfrm>
            <a:prstGeom prst="ellipse">
              <a:avLst/>
            </a:prstGeom>
            <a:solidFill>
              <a:srgbClr val="FFFF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sp>
          <p:nvSpPr>
            <p:cNvPr id="8" name="Pie 6">
              <a:extLst>
                <a:ext uri="{FF2B5EF4-FFF2-40B4-BE49-F238E27FC236}">
                  <a16:creationId xmlns:a16="http://schemas.microsoft.com/office/drawing/2014/main" id="{D4133C68-2A02-4891-9D68-1F1C5FB937B3}"/>
                </a:ext>
              </a:extLst>
            </p:cNvPr>
            <p:cNvSpPr/>
            <p:nvPr userDrawn="1"/>
          </p:nvSpPr>
          <p:spPr>
            <a:xfrm>
              <a:off x="-799667" y="-823414"/>
              <a:ext cx="1584177" cy="1643530"/>
            </a:xfrm>
            <a:prstGeom prst="pie">
              <a:avLst>
                <a:gd name="adj1" fmla="val 0"/>
                <a:gd name="adj2" fmla="val 5402120"/>
              </a:avLst>
            </a:prstGeom>
            <a:solidFill>
              <a:srgbClr val="3A6BB1">
                <a:alpha val="32549"/>
              </a:srgbClr>
            </a:solidFill>
            <a:ln w="12700" cap="rnd" cmpd="sng" algn="ctr">
              <a:solidFill>
                <a:srgbClr val="295CA3"/>
              </a:solid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noProof="0">
                <a:ln>
                  <a:noFill/>
                </a:ln>
                <a:solidFill>
                  <a:prstClr val="white"/>
                </a:solidFill>
                <a:effectLst/>
                <a:uLnTx/>
                <a:uFillTx/>
                <a:latin typeface="Arial"/>
                <a:ea typeface="+mn-ea"/>
                <a:cs typeface="+mn-cs"/>
              </a:endParaRPr>
            </a:p>
          </p:txBody>
        </p:sp>
        <p:sp>
          <p:nvSpPr>
            <p:cNvPr id="9" name="Donut 10">
              <a:extLst>
                <a:ext uri="{FF2B5EF4-FFF2-40B4-BE49-F238E27FC236}">
                  <a16:creationId xmlns:a16="http://schemas.microsoft.com/office/drawing/2014/main" id="{D1E427CC-25E5-4590-BD49-7DA5D972C6F7}"/>
                </a:ext>
              </a:extLst>
            </p:cNvPr>
            <p:cNvSpPr/>
            <p:nvPr userDrawn="1"/>
          </p:nvSpPr>
          <p:spPr>
            <a:xfrm rot="2315675">
              <a:off x="182881" y="1055077"/>
              <a:ext cx="1125717" cy="1102624"/>
            </a:xfrm>
            <a:prstGeom prst="donut">
              <a:avLst>
                <a:gd name="adj" fmla="val 11833"/>
              </a:avLst>
            </a:prstGeom>
            <a:solidFill>
              <a:srgbClr val="FE7E21"/>
            </a:solidFill>
            <a:ln w="7350" cap="rnd" cmpd="sng" algn="ctr">
              <a:solidFill>
                <a:srgbClr val="FFC000"/>
              </a:solidFill>
              <a:prstDash val="solid"/>
            </a:ln>
            <a:effectLst>
              <a:outerShdw blurRad="12700" dist="15000" dir="4500000" algn="tl" rotWithShape="0">
                <a:srgbClr val="D1E1E3">
                  <a:shade val="10000"/>
                  <a:satMod val="200000"/>
                  <a:alpha val="35000"/>
                </a:srgbClr>
              </a:outerShdw>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noProof="0">
                <a:ln>
                  <a:noFill/>
                </a:ln>
                <a:solidFill>
                  <a:prstClr val="white"/>
                </a:solidFill>
                <a:effectLst/>
                <a:uLnTx/>
                <a:uFillTx/>
                <a:latin typeface="Arial"/>
                <a:ea typeface="+mn-ea"/>
                <a:cs typeface="+mn-cs"/>
              </a:endParaRPr>
            </a:p>
          </p:txBody>
        </p:sp>
        <p:sp>
          <p:nvSpPr>
            <p:cNvPr id="10" name="Oval 7">
              <a:extLst>
                <a:ext uri="{FF2B5EF4-FFF2-40B4-BE49-F238E27FC236}">
                  <a16:creationId xmlns:a16="http://schemas.microsoft.com/office/drawing/2014/main" id="{6DCD19CE-FA39-4713-917C-E03850CE17BC}"/>
                </a:ext>
              </a:extLst>
            </p:cNvPr>
            <p:cNvSpPr/>
            <p:nvPr userDrawn="1"/>
          </p:nvSpPr>
          <p:spPr>
            <a:xfrm>
              <a:off x="920750" y="1414463"/>
              <a:ext cx="211138" cy="209550"/>
            </a:xfrm>
            <a:prstGeom prst="ellipse">
              <a:avLst/>
            </a:prstGeom>
            <a:solidFill>
              <a:srgbClr val="3A6BB1"/>
            </a:solidFill>
            <a:ln w="2000" cap="rnd" cmpd="sng" algn="ctr">
              <a:solidFill>
                <a:srgbClr val="295CA3">
                  <a:alpha val="60000"/>
                </a:srgbClr>
              </a:solid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noProof="0">
                <a:ln>
                  <a:noFill/>
                </a:ln>
                <a:solidFill>
                  <a:prstClr val="black"/>
                </a:solidFill>
                <a:effectLst/>
                <a:uLnTx/>
                <a:uFillTx/>
                <a:latin typeface="Arial"/>
                <a:ea typeface="+mn-ea"/>
                <a:cs typeface="+mn-cs"/>
              </a:endParaRPr>
            </a:p>
          </p:txBody>
        </p:sp>
      </p:grpSp>
      <p:pic>
        <p:nvPicPr>
          <p:cNvPr id="11" name="Picture 2">
            <a:hlinkClick r:id="rId2"/>
          </p:cNvPr>
          <p:cNvPicPr>
            <a:picLocks noChangeAspect="1" noChangeArrowheads="1"/>
          </p:cNvPicPr>
          <p:nvPr userDrawn="1"/>
        </p:nvPicPr>
        <p:blipFill rotWithShape="1">
          <a:blip r:embed="rId3" cstate="print">
            <a:extLst>
              <a:ext uri="{28A0092B-C50C-407E-A947-70E740481C1C}">
                <a14:useLocalDpi xmlns:a14="http://schemas.microsoft.com/office/drawing/2010/main" val="0"/>
              </a:ext>
            </a:extLst>
          </a:blip>
          <a:srcRect l="2847" t="6982" r="67669" b="6468"/>
          <a:stretch/>
        </p:blipFill>
        <p:spPr bwMode="auto">
          <a:xfrm>
            <a:off x="105425" y="6274514"/>
            <a:ext cx="450765" cy="45314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3" name="Espace réservé du contenu 2"/>
          <p:cNvSpPr>
            <a:spLocks noGrp="1"/>
          </p:cNvSpPr>
          <p:nvPr>
            <p:ph idx="1"/>
          </p:nvPr>
        </p:nvSpPr>
        <p:spPr>
          <a:xfrm>
            <a:off x="656838" y="1178184"/>
            <a:ext cx="8091626" cy="4966024"/>
          </a:xfrm>
          <a:solidFill>
            <a:srgbClr val="E2EAF6"/>
          </a:solidFill>
          <a:ln w="28575">
            <a:noFill/>
          </a:ln>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fr-FR" dirty="0"/>
              <a:t>Modifiez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endParaRPr lang="fr-CA" dirty="0"/>
          </a:p>
        </p:txBody>
      </p:sp>
      <p:sp>
        <p:nvSpPr>
          <p:cNvPr id="15" name="Rectangle 14"/>
          <p:cNvSpPr/>
          <p:nvPr userDrawn="1"/>
        </p:nvSpPr>
        <p:spPr>
          <a:xfrm>
            <a:off x="511750" y="6503317"/>
            <a:ext cx="2102883" cy="369332"/>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800" b="0" i="0" u="none" strike="noStrike" kern="1200" cap="none" spc="0" normalizeH="0" baseline="0" noProof="0">
                <a:ln>
                  <a:noFill/>
                </a:ln>
                <a:solidFill>
                  <a:srgbClr val="295CA3"/>
                </a:solidFill>
                <a:effectLst/>
                <a:uLnTx/>
                <a:uFillTx/>
                <a:latin typeface="+mn-lt"/>
                <a:ea typeface="+mn-ea"/>
                <a:cs typeface="+mn-cs"/>
              </a:rPr>
              <a:t>www.tribuneiss.com</a:t>
            </a:r>
          </a:p>
        </p:txBody>
      </p:sp>
      <p:sp>
        <p:nvSpPr>
          <p:cNvPr id="12" name="Titre 1"/>
          <p:cNvSpPr>
            <a:spLocks noGrp="1"/>
          </p:cNvSpPr>
          <p:nvPr>
            <p:ph type="ctrTitle" hasCustomPrompt="1"/>
          </p:nvPr>
        </p:nvSpPr>
        <p:spPr>
          <a:xfrm>
            <a:off x="1844966" y="136035"/>
            <a:ext cx="5472608" cy="557978"/>
          </a:xfrm>
          <a:noFill/>
        </p:spPr>
        <p:txBody>
          <a:bodyPr>
            <a:normAutofit/>
          </a:bodyPr>
          <a:lstStyle>
            <a:lvl1pPr>
              <a:defRPr sz="3000" baseline="0">
                <a:solidFill>
                  <a:schemeClr val="tx1"/>
                </a:solidFill>
              </a:defRPr>
            </a:lvl1pPr>
          </a:lstStyle>
          <a:p>
            <a:r>
              <a:rPr lang="fr-FR" dirty="0"/>
              <a:t>ACTIONS PROMETTEUSES</a:t>
            </a:r>
            <a:endParaRPr lang="fr-CA" dirty="0"/>
          </a:p>
        </p:txBody>
      </p:sp>
      <p:pic>
        <p:nvPicPr>
          <p:cNvPr id="1026" name="Picture 2" descr="Resultado de imagen para cible"/>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8172400" y="161860"/>
            <a:ext cx="685312" cy="6853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619105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4_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1907704" y="417662"/>
            <a:ext cx="6674045" cy="866527"/>
          </a:xfrm>
          <a:solidFill>
            <a:srgbClr val="3A6BB1"/>
          </a:solidFill>
        </p:spPr>
        <p:txBody>
          <a:bodyPr/>
          <a:lstStyle>
            <a:lvl1pPr>
              <a:defRPr>
                <a:solidFill>
                  <a:schemeClr val="bg1"/>
                </a:solidFill>
              </a:defRPr>
            </a:lvl1pPr>
          </a:lstStyle>
          <a:p>
            <a:r>
              <a:rPr lang="fr-FR" dirty="0"/>
              <a:t>Modifiez le style du titre</a:t>
            </a:r>
            <a:endParaRPr lang="fr-CA" dirty="0"/>
          </a:p>
        </p:txBody>
      </p:sp>
      <p:grpSp>
        <p:nvGrpSpPr>
          <p:cNvPr id="14" name="Groupe 13"/>
          <p:cNvGrpSpPr/>
          <p:nvPr userDrawn="1"/>
        </p:nvGrpSpPr>
        <p:grpSpPr>
          <a:xfrm>
            <a:off x="-684584" y="-675456"/>
            <a:ext cx="2338834" cy="2347478"/>
            <a:chOff x="-799667" y="-823414"/>
            <a:chExt cx="2762090" cy="2981115"/>
          </a:xfrm>
        </p:grpSpPr>
        <p:sp>
          <p:nvSpPr>
            <p:cNvPr id="7" name="Ellipse 6"/>
            <p:cNvSpPr/>
            <p:nvPr userDrawn="1"/>
          </p:nvSpPr>
          <p:spPr>
            <a:xfrm>
              <a:off x="90215" y="-1649"/>
              <a:ext cx="1872208" cy="1872208"/>
            </a:xfrm>
            <a:prstGeom prst="ellipse">
              <a:avLst/>
            </a:prstGeom>
            <a:solidFill>
              <a:srgbClr val="FFFF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sp>
          <p:nvSpPr>
            <p:cNvPr id="8" name="Pie 6">
              <a:extLst>
                <a:ext uri="{FF2B5EF4-FFF2-40B4-BE49-F238E27FC236}">
                  <a16:creationId xmlns:a16="http://schemas.microsoft.com/office/drawing/2014/main" id="{D4133C68-2A02-4891-9D68-1F1C5FB937B3}"/>
                </a:ext>
              </a:extLst>
            </p:cNvPr>
            <p:cNvSpPr/>
            <p:nvPr userDrawn="1"/>
          </p:nvSpPr>
          <p:spPr>
            <a:xfrm>
              <a:off x="-799667" y="-823414"/>
              <a:ext cx="1584177" cy="1643530"/>
            </a:xfrm>
            <a:prstGeom prst="pie">
              <a:avLst>
                <a:gd name="adj1" fmla="val 0"/>
                <a:gd name="adj2" fmla="val 5402120"/>
              </a:avLst>
            </a:prstGeom>
            <a:solidFill>
              <a:srgbClr val="3A6BB1">
                <a:alpha val="32549"/>
              </a:srgbClr>
            </a:solidFill>
            <a:ln w="12700" cap="rnd" cmpd="sng" algn="ctr">
              <a:solidFill>
                <a:srgbClr val="295CA3"/>
              </a:solid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noProof="0">
                <a:ln>
                  <a:noFill/>
                </a:ln>
                <a:solidFill>
                  <a:prstClr val="white"/>
                </a:solidFill>
                <a:effectLst/>
                <a:uLnTx/>
                <a:uFillTx/>
                <a:latin typeface="Arial"/>
                <a:ea typeface="+mn-ea"/>
                <a:cs typeface="+mn-cs"/>
              </a:endParaRPr>
            </a:p>
          </p:txBody>
        </p:sp>
        <p:sp>
          <p:nvSpPr>
            <p:cNvPr id="9" name="Donut 10">
              <a:extLst>
                <a:ext uri="{FF2B5EF4-FFF2-40B4-BE49-F238E27FC236}">
                  <a16:creationId xmlns:a16="http://schemas.microsoft.com/office/drawing/2014/main" id="{D1E427CC-25E5-4590-BD49-7DA5D972C6F7}"/>
                </a:ext>
              </a:extLst>
            </p:cNvPr>
            <p:cNvSpPr/>
            <p:nvPr userDrawn="1"/>
          </p:nvSpPr>
          <p:spPr>
            <a:xfrm rot="2315675">
              <a:off x="182881" y="1055077"/>
              <a:ext cx="1125717" cy="1102624"/>
            </a:xfrm>
            <a:prstGeom prst="donut">
              <a:avLst>
                <a:gd name="adj" fmla="val 11833"/>
              </a:avLst>
            </a:prstGeom>
            <a:solidFill>
              <a:srgbClr val="FE7E21"/>
            </a:solidFill>
            <a:ln w="7350" cap="rnd" cmpd="sng" algn="ctr">
              <a:solidFill>
                <a:srgbClr val="FFC000"/>
              </a:solidFill>
              <a:prstDash val="solid"/>
            </a:ln>
            <a:effectLst>
              <a:outerShdw blurRad="12700" dist="15000" dir="4500000" algn="tl" rotWithShape="0">
                <a:srgbClr val="D1E1E3">
                  <a:shade val="10000"/>
                  <a:satMod val="200000"/>
                  <a:alpha val="35000"/>
                </a:srgbClr>
              </a:outerShdw>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noProof="0">
                <a:ln>
                  <a:noFill/>
                </a:ln>
                <a:solidFill>
                  <a:prstClr val="white"/>
                </a:solidFill>
                <a:effectLst/>
                <a:uLnTx/>
                <a:uFillTx/>
                <a:latin typeface="Arial"/>
                <a:ea typeface="+mn-ea"/>
                <a:cs typeface="+mn-cs"/>
              </a:endParaRPr>
            </a:p>
          </p:txBody>
        </p:sp>
        <p:sp>
          <p:nvSpPr>
            <p:cNvPr id="10" name="Oval 7">
              <a:extLst>
                <a:ext uri="{FF2B5EF4-FFF2-40B4-BE49-F238E27FC236}">
                  <a16:creationId xmlns:a16="http://schemas.microsoft.com/office/drawing/2014/main" id="{6DCD19CE-FA39-4713-917C-E03850CE17BC}"/>
                </a:ext>
              </a:extLst>
            </p:cNvPr>
            <p:cNvSpPr/>
            <p:nvPr userDrawn="1"/>
          </p:nvSpPr>
          <p:spPr>
            <a:xfrm>
              <a:off x="920750" y="1414463"/>
              <a:ext cx="211138" cy="209550"/>
            </a:xfrm>
            <a:prstGeom prst="ellipse">
              <a:avLst/>
            </a:prstGeom>
            <a:solidFill>
              <a:srgbClr val="3A6BB1"/>
            </a:solidFill>
            <a:ln w="2000" cap="rnd" cmpd="sng" algn="ctr">
              <a:solidFill>
                <a:srgbClr val="295CA3">
                  <a:alpha val="60000"/>
                </a:srgbClr>
              </a:solid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noProof="0">
                <a:ln>
                  <a:noFill/>
                </a:ln>
                <a:solidFill>
                  <a:prstClr val="black"/>
                </a:solidFill>
                <a:effectLst/>
                <a:uLnTx/>
                <a:uFillTx/>
                <a:latin typeface="Arial"/>
                <a:ea typeface="+mn-ea"/>
                <a:cs typeface="+mn-cs"/>
              </a:endParaRPr>
            </a:p>
          </p:txBody>
        </p:sp>
      </p:grpSp>
      <p:pic>
        <p:nvPicPr>
          <p:cNvPr id="11" name="Picture 2">
            <a:hlinkClick r:id="rId2"/>
          </p:cNvPr>
          <p:cNvPicPr>
            <a:picLocks noChangeAspect="1" noChangeArrowheads="1"/>
          </p:cNvPicPr>
          <p:nvPr userDrawn="1"/>
        </p:nvPicPr>
        <p:blipFill rotWithShape="1">
          <a:blip r:embed="rId3" cstate="print">
            <a:extLst>
              <a:ext uri="{28A0092B-C50C-407E-A947-70E740481C1C}">
                <a14:useLocalDpi xmlns:a14="http://schemas.microsoft.com/office/drawing/2010/main" val="0"/>
              </a:ext>
            </a:extLst>
          </a:blip>
          <a:srcRect l="2847" t="6982" r="67669" b="6468"/>
          <a:stretch/>
        </p:blipFill>
        <p:spPr bwMode="auto">
          <a:xfrm>
            <a:off x="84145" y="6144207"/>
            <a:ext cx="628001" cy="63131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3" name="Espace réservé du contenu 2"/>
          <p:cNvSpPr>
            <a:spLocks noGrp="1"/>
          </p:cNvSpPr>
          <p:nvPr>
            <p:ph idx="1"/>
          </p:nvPr>
        </p:nvSpPr>
        <p:spPr>
          <a:xfrm>
            <a:off x="861592" y="1700808"/>
            <a:ext cx="8077654" cy="4759057"/>
          </a:xfrm>
        </p:spPr>
        <p:txBody>
          <a:bodyPr/>
          <a:lstStyle/>
          <a:p>
            <a:pPr lvl="0"/>
            <a:r>
              <a:rPr lang="fr-FR" dirty="0"/>
              <a:t>Modifiez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endParaRPr lang="fr-CA" dirty="0"/>
          </a:p>
        </p:txBody>
      </p:sp>
      <p:sp>
        <p:nvSpPr>
          <p:cNvPr id="15" name="Rectangle 14"/>
          <p:cNvSpPr/>
          <p:nvPr userDrawn="1"/>
        </p:nvSpPr>
        <p:spPr>
          <a:xfrm>
            <a:off x="772200" y="6459865"/>
            <a:ext cx="2102883" cy="369332"/>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800" b="0" i="0" u="none" strike="noStrike" kern="1200" cap="none" spc="0" normalizeH="0" baseline="0" noProof="0">
                <a:ln>
                  <a:noFill/>
                </a:ln>
                <a:solidFill>
                  <a:srgbClr val="295CA3"/>
                </a:solidFill>
                <a:effectLst/>
                <a:uLnTx/>
                <a:uFillTx/>
                <a:latin typeface="+mn-lt"/>
                <a:ea typeface="+mn-ea"/>
                <a:cs typeface="+mn-cs"/>
              </a:rPr>
              <a:t>www.tribuneiss.com</a:t>
            </a:r>
          </a:p>
        </p:txBody>
      </p:sp>
    </p:spTree>
    <p:extLst>
      <p:ext uri="{BB962C8B-B14F-4D97-AF65-F5344CB8AC3E}">
        <p14:creationId xmlns:p14="http://schemas.microsoft.com/office/powerpoint/2010/main" val="9790058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5_page secondaire">
    <p:bg>
      <p:bgPr>
        <a:solidFill>
          <a:srgbClr val="D0DDF0"/>
        </a:solidFill>
        <a:effectLst/>
      </p:bgPr>
    </p:bg>
    <p:spTree>
      <p:nvGrpSpPr>
        <p:cNvPr id="1" name=""/>
        <p:cNvGrpSpPr/>
        <p:nvPr/>
      </p:nvGrpSpPr>
      <p:grpSpPr>
        <a:xfrm>
          <a:off x="0" y="0"/>
          <a:ext cx="0" cy="0"/>
          <a:chOff x="0" y="0"/>
          <a:chExt cx="0" cy="0"/>
        </a:xfrm>
      </p:grpSpPr>
      <p:pic>
        <p:nvPicPr>
          <p:cNvPr id="4" name="Picture 2">
            <a:hlinkClick r:id="rId2"/>
          </p:cNvPr>
          <p:cNvPicPr>
            <a:picLocks noChangeAspect="1" noChangeArrowheads="1"/>
          </p:cNvPicPr>
          <p:nvPr userDrawn="1"/>
        </p:nvPicPr>
        <p:blipFill rotWithShape="1">
          <a:blip r:embed="rId3" cstate="print">
            <a:extLst>
              <a:ext uri="{28A0092B-C50C-407E-A947-70E740481C1C}">
                <a14:useLocalDpi xmlns:a14="http://schemas.microsoft.com/office/drawing/2010/main" val="0"/>
              </a:ext>
            </a:extLst>
          </a:blip>
          <a:srcRect l="2847" t="6982" r="67669" b="6468"/>
          <a:stretch/>
        </p:blipFill>
        <p:spPr bwMode="auto">
          <a:xfrm>
            <a:off x="161452" y="6063256"/>
            <a:ext cx="628001" cy="63131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nvGrpSpPr>
          <p:cNvPr id="2" name="Groupe 1"/>
          <p:cNvGrpSpPr/>
          <p:nvPr userDrawn="1"/>
        </p:nvGrpSpPr>
        <p:grpSpPr>
          <a:xfrm>
            <a:off x="-678562" y="-723428"/>
            <a:ext cx="2220602" cy="2595384"/>
            <a:chOff x="-799666" y="-799409"/>
            <a:chExt cx="2762090" cy="2981115"/>
          </a:xfrm>
        </p:grpSpPr>
        <p:sp>
          <p:nvSpPr>
            <p:cNvPr id="13" name="Ellipse 12"/>
            <p:cNvSpPr/>
            <p:nvPr userDrawn="1"/>
          </p:nvSpPr>
          <p:spPr>
            <a:xfrm>
              <a:off x="90216" y="22356"/>
              <a:ext cx="1872208" cy="1872208"/>
            </a:xfrm>
            <a:prstGeom prst="ellipse">
              <a:avLst/>
            </a:prstGeom>
            <a:solidFill>
              <a:srgbClr val="FFFF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sp>
          <p:nvSpPr>
            <p:cNvPr id="9" name="Pie 6">
              <a:extLst>
                <a:ext uri="{FF2B5EF4-FFF2-40B4-BE49-F238E27FC236}">
                  <a16:creationId xmlns:a16="http://schemas.microsoft.com/office/drawing/2014/main" id="{D4133C68-2A02-4891-9D68-1F1C5FB937B3}"/>
                </a:ext>
              </a:extLst>
            </p:cNvPr>
            <p:cNvSpPr/>
            <p:nvPr userDrawn="1"/>
          </p:nvSpPr>
          <p:spPr>
            <a:xfrm>
              <a:off x="-799666" y="-799409"/>
              <a:ext cx="1584177" cy="1643530"/>
            </a:xfrm>
            <a:prstGeom prst="pie">
              <a:avLst>
                <a:gd name="adj1" fmla="val 0"/>
                <a:gd name="adj2" fmla="val 5402120"/>
              </a:avLst>
            </a:prstGeom>
            <a:solidFill>
              <a:srgbClr val="FFFFFF">
                <a:alpha val="32549"/>
              </a:srgbClr>
            </a:solidFill>
            <a:ln w="12700" cap="rnd" cmpd="sng" algn="ctr">
              <a:solidFill>
                <a:srgbClr val="295CA3"/>
              </a:solid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noProof="0">
                <a:ln>
                  <a:noFill/>
                </a:ln>
                <a:solidFill>
                  <a:prstClr val="white"/>
                </a:solidFill>
                <a:effectLst/>
                <a:uLnTx/>
                <a:uFillTx/>
                <a:latin typeface="Arial"/>
                <a:ea typeface="+mn-ea"/>
                <a:cs typeface="+mn-cs"/>
              </a:endParaRPr>
            </a:p>
          </p:txBody>
        </p:sp>
        <p:sp>
          <p:nvSpPr>
            <p:cNvPr id="10" name="Donut 10">
              <a:extLst>
                <a:ext uri="{FF2B5EF4-FFF2-40B4-BE49-F238E27FC236}">
                  <a16:creationId xmlns:a16="http://schemas.microsoft.com/office/drawing/2014/main" id="{D1E427CC-25E5-4590-BD49-7DA5D972C6F7}"/>
                </a:ext>
              </a:extLst>
            </p:cNvPr>
            <p:cNvSpPr/>
            <p:nvPr userDrawn="1"/>
          </p:nvSpPr>
          <p:spPr>
            <a:xfrm rot="2315675">
              <a:off x="182882" y="1079082"/>
              <a:ext cx="1125717" cy="1102624"/>
            </a:xfrm>
            <a:prstGeom prst="donut">
              <a:avLst>
                <a:gd name="adj" fmla="val 11833"/>
              </a:avLst>
            </a:prstGeom>
            <a:solidFill>
              <a:srgbClr val="FE7E21"/>
            </a:solidFill>
            <a:ln w="7350" cap="rnd" cmpd="sng" algn="ctr">
              <a:solidFill>
                <a:srgbClr val="FFC000"/>
              </a:solidFill>
              <a:prstDash val="solid"/>
            </a:ln>
            <a:effectLst>
              <a:outerShdw blurRad="12700" dist="15000" dir="4500000" algn="tl" rotWithShape="0">
                <a:srgbClr val="D1E1E3">
                  <a:shade val="10000"/>
                  <a:satMod val="200000"/>
                  <a:alpha val="35000"/>
                </a:srgbClr>
              </a:outerShdw>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noProof="0">
                <a:ln>
                  <a:noFill/>
                </a:ln>
                <a:solidFill>
                  <a:prstClr val="white"/>
                </a:solidFill>
                <a:effectLst/>
                <a:uLnTx/>
                <a:uFillTx/>
                <a:latin typeface="Arial"/>
                <a:ea typeface="+mn-ea"/>
                <a:cs typeface="+mn-cs"/>
              </a:endParaRPr>
            </a:p>
          </p:txBody>
        </p:sp>
        <p:sp>
          <p:nvSpPr>
            <p:cNvPr id="12" name="Oval 7">
              <a:extLst>
                <a:ext uri="{FF2B5EF4-FFF2-40B4-BE49-F238E27FC236}">
                  <a16:creationId xmlns:a16="http://schemas.microsoft.com/office/drawing/2014/main" id="{6DCD19CE-FA39-4713-917C-E03850CE17BC}"/>
                </a:ext>
              </a:extLst>
            </p:cNvPr>
            <p:cNvSpPr/>
            <p:nvPr userDrawn="1"/>
          </p:nvSpPr>
          <p:spPr>
            <a:xfrm>
              <a:off x="920751" y="1438468"/>
              <a:ext cx="211138" cy="209550"/>
            </a:xfrm>
            <a:prstGeom prst="ellipse">
              <a:avLst/>
            </a:prstGeom>
            <a:solidFill>
              <a:srgbClr val="3A6BB1"/>
            </a:solidFill>
            <a:ln w="2000" cap="rnd" cmpd="sng" algn="ctr">
              <a:solidFill>
                <a:srgbClr val="295CA3">
                  <a:alpha val="60000"/>
                </a:srgbClr>
              </a:solid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noProof="0">
                <a:ln>
                  <a:noFill/>
                </a:ln>
                <a:solidFill>
                  <a:prstClr val="black"/>
                </a:solidFill>
                <a:effectLst/>
                <a:uLnTx/>
                <a:uFillTx/>
                <a:latin typeface="Arial"/>
                <a:ea typeface="+mn-ea"/>
                <a:cs typeface="+mn-cs"/>
              </a:endParaRPr>
            </a:p>
          </p:txBody>
        </p:sp>
      </p:grpSp>
      <p:sp>
        <p:nvSpPr>
          <p:cNvPr id="3" name="Rectangle 2">
            <a:extLst>
              <a:ext uri="{FF2B5EF4-FFF2-40B4-BE49-F238E27FC236}">
                <a16:creationId xmlns:a16="http://schemas.microsoft.com/office/drawing/2014/main" id="{43E0783E-02E3-4782-A1DE-4111D3CF2255}"/>
              </a:ext>
            </a:extLst>
          </p:cNvPr>
          <p:cNvSpPr/>
          <p:nvPr userDrawn="1"/>
        </p:nvSpPr>
        <p:spPr>
          <a:xfrm>
            <a:off x="1043608" y="0"/>
            <a:ext cx="8100393" cy="6857999"/>
          </a:xfrm>
          <a:prstGeom prst="rect">
            <a:avLst/>
          </a:prstGeom>
          <a:solidFill>
            <a:schemeClr val="bg1"/>
          </a:solidFill>
          <a:ln w="25400" cap="rnd" cmpd="sng" algn="ctr">
            <a:solidFill>
              <a:srgbClr val="295CA3"/>
            </a:solidFill>
            <a:prstDash val="solid"/>
          </a:ln>
          <a:effectLst/>
        </p:spPr>
        <p:style>
          <a:lnRef idx="3">
            <a:schemeClr val="lt1"/>
          </a:lnRef>
          <a:fillRef idx="1">
            <a:schemeClr val="accent1"/>
          </a:fillRef>
          <a:effectRef idx="1">
            <a:schemeClr val="accent1"/>
          </a:effectRef>
          <a:fontRef idx="minor">
            <a:schemeClr val="lt1"/>
          </a:fontRef>
        </p:style>
        <p:txBody>
          <a:bodyPr anchor="ctr">
            <a:scene3d>
              <a:camera prst="isometricOffAxis2Right">
                <a:rot lat="20708923" lon="19615420" rev="33963"/>
              </a:camera>
              <a:lightRig rig="threePt" dir="t"/>
            </a:scene3d>
          </a:bodyPr>
          <a:lstStyle/>
          <a:p>
            <a:pPr algn="ctr" eaLnBrk="1" fontAlgn="auto" hangingPunct="1">
              <a:spcBef>
                <a:spcPts val="0"/>
              </a:spcBef>
              <a:spcAft>
                <a:spcPts val="0"/>
              </a:spcAft>
              <a:defRPr/>
            </a:pPr>
            <a:endParaRPr lang="fr-FR">
              <a:solidFill>
                <a:srgbClr val="295CA3"/>
              </a:solidFill>
            </a:endParaRPr>
          </a:p>
        </p:txBody>
      </p:sp>
      <p:sp>
        <p:nvSpPr>
          <p:cNvPr id="15" name="Rectangle 14"/>
          <p:cNvSpPr/>
          <p:nvPr userDrawn="1"/>
        </p:nvSpPr>
        <p:spPr>
          <a:xfrm>
            <a:off x="1115616" y="6409911"/>
            <a:ext cx="2102883" cy="369332"/>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800" b="0" i="0" u="none" strike="noStrike" kern="1200" cap="none" spc="0" normalizeH="0" baseline="0" noProof="0">
                <a:ln>
                  <a:noFill/>
                </a:ln>
                <a:solidFill>
                  <a:srgbClr val="295CA3"/>
                </a:solidFill>
                <a:effectLst/>
                <a:uLnTx/>
                <a:uFillTx/>
                <a:latin typeface="+mn-lt"/>
                <a:ea typeface="+mn-ea"/>
                <a:cs typeface="+mn-cs"/>
                <a:hlinkClick r:id="rId2"/>
              </a:rPr>
              <a:t>www.tribuneiss.com</a:t>
            </a:r>
            <a:endParaRPr kumimoji="0" lang="fr-FR" sz="1800" b="0" i="0" u="none" strike="noStrike" kern="1200" cap="none" spc="0" normalizeH="0" baseline="0" noProof="0">
              <a:ln>
                <a:noFill/>
              </a:ln>
              <a:solidFill>
                <a:srgbClr val="295CA3"/>
              </a:solidFill>
              <a:effectLst/>
              <a:uLnTx/>
              <a:uFillTx/>
              <a:latin typeface="+mn-lt"/>
              <a:ea typeface="+mn-ea"/>
              <a:cs typeface="+mn-cs"/>
            </a:endParaRPr>
          </a:p>
        </p:txBody>
      </p:sp>
      <p:sp>
        <p:nvSpPr>
          <p:cNvPr id="14" name="Espace réservé du titre 1"/>
          <p:cNvSpPr>
            <a:spLocks noGrp="1"/>
          </p:cNvSpPr>
          <p:nvPr userDrawn="1">
            <p:ph type="title" hasCustomPrompt="1"/>
          </p:nvPr>
        </p:nvSpPr>
        <p:spPr>
          <a:xfrm>
            <a:off x="1691680" y="1348575"/>
            <a:ext cx="4896544" cy="1467445"/>
          </a:xfrm>
          <a:prstGeom prst="rect">
            <a:avLst/>
          </a:prstGeom>
          <a:ln w="28575">
            <a:noFill/>
          </a:ln>
        </p:spPr>
        <p:txBody>
          <a:bodyPr vert="horz" lIns="91440" tIns="45720" rIns="91440" bIns="45720" rtlCol="0" anchor="ctr">
            <a:normAutofit/>
          </a:bodyPr>
          <a:lstStyle>
            <a:lvl1pPr>
              <a:defRPr sz="4000">
                <a:solidFill>
                  <a:srgbClr val="295CA3"/>
                </a:solidFill>
              </a:defRPr>
            </a:lvl1pPr>
          </a:lstStyle>
          <a:p>
            <a:r>
              <a:rPr lang="fr-FR" dirty="0"/>
              <a:t>Modifiez le </a:t>
            </a:r>
            <a:br>
              <a:rPr lang="fr-FR" dirty="0"/>
            </a:br>
            <a:r>
              <a:rPr lang="fr-FR" dirty="0"/>
              <a:t>style du titre</a:t>
            </a:r>
            <a:endParaRPr lang="fr-CA" dirty="0"/>
          </a:p>
        </p:txBody>
      </p:sp>
      <p:pic>
        <p:nvPicPr>
          <p:cNvPr id="2052" name="Picture 4"/>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6876256" y="2132856"/>
            <a:ext cx="1977450" cy="393615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63909129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5_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1907704" y="417662"/>
            <a:ext cx="6674045" cy="866527"/>
          </a:xfrm>
          <a:solidFill>
            <a:srgbClr val="FE7E21"/>
          </a:solidFill>
        </p:spPr>
        <p:txBody>
          <a:bodyPr/>
          <a:lstStyle>
            <a:lvl1pPr>
              <a:defRPr>
                <a:solidFill>
                  <a:schemeClr val="bg1"/>
                </a:solidFill>
              </a:defRPr>
            </a:lvl1pPr>
          </a:lstStyle>
          <a:p>
            <a:r>
              <a:rPr lang="fr-FR" dirty="0"/>
              <a:t>Modifiez le style du titre</a:t>
            </a:r>
            <a:endParaRPr lang="fr-CA" dirty="0"/>
          </a:p>
        </p:txBody>
      </p:sp>
      <p:grpSp>
        <p:nvGrpSpPr>
          <p:cNvPr id="14" name="Groupe 13"/>
          <p:cNvGrpSpPr/>
          <p:nvPr userDrawn="1"/>
        </p:nvGrpSpPr>
        <p:grpSpPr>
          <a:xfrm>
            <a:off x="-684584" y="-675456"/>
            <a:ext cx="2338834" cy="2347478"/>
            <a:chOff x="-799667" y="-823414"/>
            <a:chExt cx="2762090" cy="2981115"/>
          </a:xfrm>
        </p:grpSpPr>
        <p:sp>
          <p:nvSpPr>
            <p:cNvPr id="7" name="Ellipse 6"/>
            <p:cNvSpPr/>
            <p:nvPr userDrawn="1"/>
          </p:nvSpPr>
          <p:spPr>
            <a:xfrm>
              <a:off x="90215" y="-1649"/>
              <a:ext cx="1872208" cy="1872208"/>
            </a:xfrm>
            <a:prstGeom prst="ellipse">
              <a:avLst/>
            </a:prstGeom>
            <a:solidFill>
              <a:srgbClr val="FFFF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sp>
          <p:nvSpPr>
            <p:cNvPr id="8" name="Pie 6">
              <a:extLst>
                <a:ext uri="{FF2B5EF4-FFF2-40B4-BE49-F238E27FC236}">
                  <a16:creationId xmlns:a16="http://schemas.microsoft.com/office/drawing/2014/main" id="{D4133C68-2A02-4891-9D68-1F1C5FB937B3}"/>
                </a:ext>
              </a:extLst>
            </p:cNvPr>
            <p:cNvSpPr/>
            <p:nvPr userDrawn="1"/>
          </p:nvSpPr>
          <p:spPr>
            <a:xfrm>
              <a:off x="-799667" y="-823414"/>
              <a:ext cx="1584177" cy="1643530"/>
            </a:xfrm>
            <a:prstGeom prst="pie">
              <a:avLst>
                <a:gd name="adj1" fmla="val 0"/>
                <a:gd name="adj2" fmla="val 5402120"/>
              </a:avLst>
            </a:prstGeom>
            <a:solidFill>
              <a:srgbClr val="3A6BB1">
                <a:alpha val="32549"/>
              </a:srgbClr>
            </a:solidFill>
            <a:ln w="12700" cap="rnd" cmpd="sng" algn="ctr">
              <a:solidFill>
                <a:srgbClr val="295CA3"/>
              </a:solid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noProof="0">
                <a:ln>
                  <a:noFill/>
                </a:ln>
                <a:solidFill>
                  <a:prstClr val="white"/>
                </a:solidFill>
                <a:effectLst/>
                <a:uLnTx/>
                <a:uFillTx/>
                <a:latin typeface="Arial"/>
                <a:ea typeface="+mn-ea"/>
                <a:cs typeface="+mn-cs"/>
              </a:endParaRPr>
            </a:p>
          </p:txBody>
        </p:sp>
        <p:sp>
          <p:nvSpPr>
            <p:cNvPr id="9" name="Donut 10">
              <a:extLst>
                <a:ext uri="{FF2B5EF4-FFF2-40B4-BE49-F238E27FC236}">
                  <a16:creationId xmlns:a16="http://schemas.microsoft.com/office/drawing/2014/main" id="{D1E427CC-25E5-4590-BD49-7DA5D972C6F7}"/>
                </a:ext>
              </a:extLst>
            </p:cNvPr>
            <p:cNvSpPr/>
            <p:nvPr userDrawn="1"/>
          </p:nvSpPr>
          <p:spPr>
            <a:xfrm rot="2315675">
              <a:off x="182881" y="1055077"/>
              <a:ext cx="1125717" cy="1102624"/>
            </a:xfrm>
            <a:prstGeom prst="donut">
              <a:avLst>
                <a:gd name="adj" fmla="val 11833"/>
              </a:avLst>
            </a:prstGeom>
            <a:solidFill>
              <a:srgbClr val="FE7E21"/>
            </a:solidFill>
            <a:ln w="7350" cap="rnd" cmpd="sng" algn="ctr">
              <a:solidFill>
                <a:srgbClr val="FFC000"/>
              </a:solidFill>
              <a:prstDash val="solid"/>
            </a:ln>
            <a:effectLst>
              <a:outerShdw blurRad="12700" dist="15000" dir="4500000" algn="tl" rotWithShape="0">
                <a:srgbClr val="D1E1E3">
                  <a:shade val="10000"/>
                  <a:satMod val="200000"/>
                  <a:alpha val="35000"/>
                </a:srgbClr>
              </a:outerShdw>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noProof="0">
                <a:ln>
                  <a:noFill/>
                </a:ln>
                <a:solidFill>
                  <a:prstClr val="white"/>
                </a:solidFill>
                <a:effectLst/>
                <a:uLnTx/>
                <a:uFillTx/>
                <a:latin typeface="Arial"/>
                <a:ea typeface="+mn-ea"/>
                <a:cs typeface="+mn-cs"/>
              </a:endParaRPr>
            </a:p>
          </p:txBody>
        </p:sp>
        <p:sp>
          <p:nvSpPr>
            <p:cNvPr id="10" name="Oval 7">
              <a:extLst>
                <a:ext uri="{FF2B5EF4-FFF2-40B4-BE49-F238E27FC236}">
                  <a16:creationId xmlns:a16="http://schemas.microsoft.com/office/drawing/2014/main" id="{6DCD19CE-FA39-4713-917C-E03850CE17BC}"/>
                </a:ext>
              </a:extLst>
            </p:cNvPr>
            <p:cNvSpPr/>
            <p:nvPr userDrawn="1"/>
          </p:nvSpPr>
          <p:spPr>
            <a:xfrm>
              <a:off x="920750" y="1414463"/>
              <a:ext cx="211138" cy="209550"/>
            </a:xfrm>
            <a:prstGeom prst="ellipse">
              <a:avLst/>
            </a:prstGeom>
            <a:solidFill>
              <a:srgbClr val="3A6BB1"/>
            </a:solidFill>
            <a:ln w="2000" cap="rnd" cmpd="sng" algn="ctr">
              <a:solidFill>
                <a:srgbClr val="295CA3">
                  <a:alpha val="60000"/>
                </a:srgbClr>
              </a:solid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noProof="0">
                <a:ln>
                  <a:noFill/>
                </a:ln>
                <a:solidFill>
                  <a:prstClr val="black"/>
                </a:solidFill>
                <a:effectLst/>
                <a:uLnTx/>
                <a:uFillTx/>
                <a:latin typeface="Arial"/>
                <a:ea typeface="+mn-ea"/>
                <a:cs typeface="+mn-cs"/>
              </a:endParaRPr>
            </a:p>
          </p:txBody>
        </p:sp>
      </p:grpSp>
      <p:pic>
        <p:nvPicPr>
          <p:cNvPr id="11" name="Picture 2">
            <a:hlinkClick r:id="rId2"/>
          </p:cNvPr>
          <p:cNvPicPr>
            <a:picLocks noChangeAspect="1" noChangeArrowheads="1"/>
          </p:cNvPicPr>
          <p:nvPr userDrawn="1"/>
        </p:nvPicPr>
        <p:blipFill rotWithShape="1">
          <a:blip r:embed="rId3" cstate="print">
            <a:extLst>
              <a:ext uri="{28A0092B-C50C-407E-A947-70E740481C1C}">
                <a14:useLocalDpi xmlns:a14="http://schemas.microsoft.com/office/drawing/2010/main" val="0"/>
              </a:ext>
            </a:extLst>
          </a:blip>
          <a:srcRect l="2847" t="6982" r="67669" b="6468"/>
          <a:stretch/>
        </p:blipFill>
        <p:spPr bwMode="auto">
          <a:xfrm>
            <a:off x="84145" y="6144207"/>
            <a:ext cx="628001" cy="63131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3" name="Espace réservé du contenu 2"/>
          <p:cNvSpPr>
            <a:spLocks noGrp="1"/>
          </p:cNvSpPr>
          <p:nvPr>
            <p:ph idx="1"/>
          </p:nvPr>
        </p:nvSpPr>
        <p:spPr>
          <a:xfrm>
            <a:off x="861592" y="1700808"/>
            <a:ext cx="8077654" cy="4759057"/>
          </a:xfrm>
        </p:spPr>
        <p:txBody>
          <a:bodyPr/>
          <a:lstStyle/>
          <a:p>
            <a:pPr lvl="0"/>
            <a:r>
              <a:rPr lang="fr-FR" dirty="0"/>
              <a:t>Modifiez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endParaRPr lang="fr-CA" dirty="0"/>
          </a:p>
        </p:txBody>
      </p:sp>
      <p:sp>
        <p:nvSpPr>
          <p:cNvPr id="15" name="Rectangle 14"/>
          <p:cNvSpPr/>
          <p:nvPr userDrawn="1"/>
        </p:nvSpPr>
        <p:spPr>
          <a:xfrm>
            <a:off x="772200" y="6459865"/>
            <a:ext cx="2102883" cy="369332"/>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800" b="0" i="0" u="none" strike="noStrike" kern="1200" cap="none" spc="0" normalizeH="0" baseline="0" noProof="0">
                <a:ln>
                  <a:noFill/>
                </a:ln>
                <a:solidFill>
                  <a:srgbClr val="295CA3"/>
                </a:solidFill>
                <a:effectLst/>
                <a:uLnTx/>
                <a:uFillTx/>
                <a:latin typeface="+mn-lt"/>
                <a:ea typeface="+mn-ea"/>
                <a:cs typeface="+mn-cs"/>
              </a:rPr>
              <a:t>www.tribuneiss.com</a:t>
            </a:r>
          </a:p>
        </p:txBody>
      </p:sp>
    </p:spTree>
    <p:extLst>
      <p:ext uri="{BB962C8B-B14F-4D97-AF65-F5344CB8AC3E}">
        <p14:creationId xmlns:p14="http://schemas.microsoft.com/office/powerpoint/2010/main" val="81550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2_Diapositive de titre">
    <p:spTree>
      <p:nvGrpSpPr>
        <p:cNvPr id="1" name=""/>
        <p:cNvGrpSpPr/>
        <p:nvPr/>
      </p:nvGrpSpPr>
      <p:grpSpPr>
        <a:xfrm>
          <a:off x="0" y="0"/>
          <a:ext cx="0" cy="0"/>
          <a:chOff x="0" y="0"/>
          <a:chExt cx="0" cy="0"/>
        </a:xfrm>
      </p:grpSpPr>
      <p:sp>
        <p:nvSpPr>
          <p:cNvPr id="2" name="Titre 1"/>
          <p:cNvSpPr>
            <a:spLocks noGrp="1"/>
          </p:cNvSpPr>
          <p:nvPr>
            <p:ph type="ctrTitle" hasCustomPrompt="1"/>
          </p:nvPr>
        </p:nvSpPr>
        <p:spPr>
          <a:xfrm>
            <a:off x="861592" y="1874510"/>
            <a:ext cx="5505869" cy="2808312"/>
          </a:xfrm>
        </p:spPr>
        <p:txBody>
          <a:bodyPr/>
          <a:lstStyle>
            <a:lvl1pPr>
              <a:defRPr>
                <a:solidFill>
                  <a:srgbClr val="295CA3"/>
                </a:solidFill>
              </a:defRPr>
            </a:lvl1pPr>
          </a:lstStyle>
          <a:p>
            <a:r>
              <a:rPr lang="fr-FR" dirty="0"/>
              <a:t>Modifiez le style </a:t>
            </a:r>
            <a:br>
              <a:rPr lang="fr-FR" dirty="0"/>
            </a:br>
            <a:r>
              <a:rPr lang="fr-FR" dirty="0"/>
              <a:t>du titre</a:t>
            </a:r>
            <a:endParaRPr lang="fr-CA" dirty="0"/>
          </a:p>
        </p:txBody>
      </p:sp>
      <p:grpSp>
        <p:nvGrpSpPr>
          <p:cNvPr id="14" name="Groupe 13"/>
          <p:cNvGrpSpPr/>
          <p:nvPr userDrawn="1"/>
        </p:nvGrpSpPr>
        <p:grpSpPr>
          <a:xfrm>
            <a:off x="-684584" y="-675456"/>
            <a:ext cx="2338834" cy="2347478"/>
            <a:chOff x="-799667" y="-823414"/>
            <a:chExt cx="2762090" cy="2981115"/>
          </a:xfrm>
        </p:grpSpPr>
        <p:sp>
          <p:nvSpPr>
            <p:cNvPr id="7" name="Ellipse 6"/>
            <p:cNvSpPr/>
            <p:nvPr userDrawn="1"/>
          </p:nvSpPr>
          <p:spPr>
            <a:xfrm>
              <a:off x="90215" y="-1649"/>
              <a:ext cx="1872208" cy="1872208"/>
            </a:xfrm>
            <a:prstGeom prst="ellipse">
              <a:avLst/>
            </a:prstGeom>
            <a:solidFill>
              <a:srgbClr val="FFFF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sp>
          <p:nvSpPr>
            <p:cNvPr id="8" name="Pie 6">
              <a:extLst>
                <a:ext uri="{FF2B5EF4-FFF2-40B4-BE49-F238E27FC236}">
                  <a16:creationId xmlns:a16="http://schemas.microsoft.com/office/drawing/2014/main" id="{D4133C68-2A02-4891-9D68-1F1C5FB937B3}"/>
                </a:ext>
              </a:extLst>
            </p:cNvPr>
            <p:cNvSpPr/>
            <p:nvPr userDrawn="1"/>
          </p:nvSpPr>
          <p:spPr>
            <a:xfrm>
              <a:off x="-799667" y="-823414"/>
              <a:ext cx="1584177" cy="1643530"/>
            </a:xfrm>
            <a:prstGeom prst="pie">
              <a:avLst>
                <a:gd name="adj1" fmla="val 0"/>
                <a:gd name="adj2" fmla="val 5402120"/>
              </a:avLst>
            </a:prstGeom>
            <a:solidFill>
              <a:srgbClr val="3A6BB1">
                <a:alpha val="32549"/>
              </a:srgbClr>
            </a:solidFill>
            <a:ln w="12700" cap="rnd" cmpd="sng" algn="ctr">
              <a:solidFill>
                <a:srgbClr val="295CA3"/>
              </a:solid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noProof="0">
                <a:ln>
                  <a:noFill/>
                </a:ln>
                <a:solidFill>
                  <a:prstClr val="white"/>
                </a:solidFill>
                <a:effectLst/>
                <a:uLnTx/>
                <a:uFillTx/>
                <a:latin typeface="Arial"/>
                <a:ea typeface="+mn-ea"/>
                <a:cs typeface="+mn-cs"/>
              </a:endParaRPr>
            </a:p>
          </p:txBody>
        </p:sp>
        <p:sp>
          <p:nvSpPr>
            <p:cNvPr id="9" name="Donut 10">
              <a:extLst>
                <a:ext uri="{FF2B5EF4-FFF2-40B4-BE49-F238E27FC236}">
                  <a16:creationId xmlns:a16="http://schemas.microsoft.com/office/drawing/2014/main" id="{D1E427CC-25E5-4590-BD49-7DA5D972C6F7}"/>
                </a:ext>
              </a:extLst>
            </p:cNvPr>
            <p:cNvSpPr/>
            <p:nvPr userDrawn="1"/>
          </p:nvSpPr>
          <p:spPr>
            <a:xfrm rot="2315675">
              <a:off x="182881" y="1055077"/>
              <a:ext cx="1125717" cy="1102624"/>
            </a:xfrm>
            <a:prstGeom prst="donut">
              <a:avLst>
                <a:gd name="adj" fmla="val 11833"/>
              </a:avLst>
            </a:prstGeom>
            <a:solidFill>
              <a:srgbClr val="FE7E21"/>
            </a:solidFill>
            <a:ln w="7350" cap="rnd" cmpd="sng" algn="ctr">
              <a:solidFill>
                <a:srgbClr val="FFC000"/>
              </a:solidFill>
              <a:prstDash val="solid"/>
            </a:ln>
            <a:effectLst>
              <a:outerShdw blurRad="12700" dist="15000" dir="4500000" algn="tl" rotWithShape="0">
                <a:srgbClr val="D1E1E3">
                  <a:shade val="10000"/>
                  <a:satMod val="200000"/>
                  <a:alpha val="35000"/>
                </a:srgbClr>
              </a:outerShdw>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noProof="0">
                <a:ln>
                  <a:noFill/>
                </a:ln>
                <a:solidFill>
                  <a:prstClr val="white"/>
                </a:solidFill>
                <a:effectLst/>
                <a:uLnTx/>
                <a:uFillTx/>
                <a:latin typeface="Arial"/>
                <a:ea typeface="+mn-ea"/>
                <a:cs typeface="+mn-cs"/>
              </a:endParaRPr>
            </a:p>
          </p:txBody>
        </p:sp>
        <p:sp>
          <p:nvSpPr>
            <p:cNvPr id="10" name="Oval 7">
              <a:extLst>
                <a:ext uri="{FF2B5EF4-FFF2-40B4-BE49-F238E27FC236}">
                  <a16:creationId xmlns:a16="http://schemas.microsoft.com/office/drawing/2014/main" id="{6DCD19CE-FA39-4713-917C-E03850CE17BC}"/>
                </a:ext>
              </a:extLst>
            </p:cNvPr>
            <p:cNvSpPr/>
            <p:nvPr userDrawn="1"/>
          </p:nvSpPr>
          <p:spPr>
            <a:xfrm>
              <a:off x="920750" y="1414463"/>
              <a:ext cx="211138" cy="209550"/>
            </a:xfrm>
            <a:prstGeom prst="ellipse">
              <a:avLst/>
            </a:prstGeom>
            <a:solidFill>
              <a:srgbClr val="3A6BB1"/>
            </a:solidFill>
            <a:ln w="2000" cap="rnd" cmpd="sng" algn="ctr">
              <a:solidFill>
                <a:srgbClr val="295CA3">
                  <a:alpha val="60000"/>
                </a:srgbClr>
              </a:solid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noProof="0">
                <a:ln>
                  <a:noFill/>
                </a:ln>
                <a:solidFill>
                  <a:prstClr val="black"/>
                </a:solidFill>
                <a:effectLst/>
                <a:uLnTx/>
                <a:uFillTx/>
                <a:latin typeface="Arial"/>
                <a:ea typeface="+mn-ea"/>
                <a:cs typeface="+mn-cs"/>
              </a:endParaRPr>
            </a:p>
          </p:txBody>
        </p:sp>
      </p:grpSp>
      <p:pic>
        <p:nvPicPr>
          <p:cNvPr id="11" name="Picture 2">
            <a:hlinkClick r:id="rId2"/>
          </p:cNvPr>
          <p:cNvPicPr>
            <a:picLocks noChangeAspect="1" noChangeArrowheads="1"/>
          </p:cNvPicPr>
          <p:nvPr userDrawn="1"/>
        </p:nvPicPr>
        <p:blipFill rotWithShape="1">
          <a:blip r:embed="rId3" cstate="print">
            <a:extLst>
              <a:ext uri="{28A0092B-C50C-407E-A947-70E740481C1C}">
                <a14:useLocalDpi xmlns:a14="http://schemas.microsoft.com/office/drawing/2010/main" val="0"/>
              </a:ext>
            </a:extLst>
          </a:blip>
          <a:srcRect l="2847" t="6982" r="67669" b="6468"/>
          <a:stretch/>
        </p:blipFill>
        <p:spPr bwMode="auto">
          <a:xfrm>
            <a:off x="84145" y="6144207"/>
            <a:ext cx="628001" cy="63131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5" name="Rectangle 14"/>
          <p:cNvSpPr/>
          <p:nvPr userDrawn="1"/>
        </p:nvSpPr>
        <p:spPr>
          <a:xfrm>
            <a:off x="772200" y="6459865"/>
            <a:ext cx="2102883" cy="369332"/>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800" b="0" i="0" u="none" strike="noStrike" kern="1200" cap="none" spc="0" normalizeH="0" baseline="0" noProof="0">
                <a:ln>
                  <a:noFill/>
                </a:ln>
                <a:solidFill>
                  <a:srgbClr val="295CA3"/>
                </a:solidFill>
                <a:effectLst/>
                <a:uLnTx/>
                <a:uFillTx/>
                <a:latin typeface="+mn-lt"/>
                <a:ea typeface="+mn-ea"/>
                <a:cs typeface="+mn-cs"/>
              </a:rPr>
              <a:t>www.tribuneiss.com</a:t>
            </a:r>
          </a:p>
        </p:txBody>
      </p:sp>
      <p:pic>
        <p:nvPicPr>
          <p:cNvPr id="13" name="Picture 4"/>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6660232" y="2851290"/>
            <a:ext cx="1977450" cy="393615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89164696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1_Diapositive de titre">
    <p:spTree>
      <p:nvGrpSpPr>
        <p:cNvPr id="1" name=""/>
        <p:cNvGrpSpPr/>
        <p:nvPr/>
      </p:nvGrpSpPr>
      <p:grpSpPr>
        <a:xfrm>
          <a:off x="0" y="0"/>
          <a:ext cx="0" cy="0"/>
          <a:chOff x="0" y="0"/>
          <a:chExt cx="0" cy="0"/>
        </a:xfrm>
      </p:grpSpPr>
      <p:grpSp>
        <p:nvGrpSpPr>
          <p:cNvPr id="14" name="Groupe 13"/>
          <p:cNvGrpSpPr/>
          <p:nvPr userDrawn="1"/>
        </p:nvGrpSpPr>
        <p:grpSpPr>
          <a:xfrm>
            <a:off x="-684584" y="-675456"/>
            <a:ext cx="2338834" cy="2347478"/>
            <a:chOff x="-799667" y="-823414"/>
            <a:chExt cx="2762090" cy="2981115"/>
          </a:xfrm>
        </p:grpSpPr>
        <p:sp>
          <p:nvSpPr>
            <p:cNvPr id="7" name="Ellipse 6"/>
            <p:cNvSpPr/>
            <p:nvPr userDrawn="1"/>
          </p:nvSpPr>
          <p:spPr>
            <a:xfrm>
              <a:off x="90215" y="-1649"/>
              <a:ext cx="1872208" cy="1872208"/>
            </a:xfrm>
            <a:prstGeom prst="ellipse">
              <a:avLst/>
            </a:prstGeom>
            <a:solidFill>
              <a:srgbClr val="FFFF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sp>
          <p:nvSpPr>
            <p:cNvPr id="8" name="Pie 6">
              <a:extLst>
                <a:ext uri="{FF2B5EF4-FFF2-40B4-BE49-F238E27FC236}">
                  <a16:creationId xmlns:a16="http://schemas.microsoft.com/office/drawing/2014/main" id="{D4133C68-2A02-4891-9D68-1F1C5FB937B3}"/>
                </a:ext>
              </a:extLst>
            </p:cNvPr>
            <p:cNvSpPr/>
            <p:nvPr userDrawn="1"/>
          </p:nvSpPr>
          <p:spPr>
            <a:xfrm>
              <a:off x="-799667" y="-823414"/>
              <a:ext cx="1584177" cy="1643530"/>
            </a:xfrm>
            <a:prstGeom prst="pie">
              <a:avLst>
                <a:gd name="adj1" fmla="val 0"/>
                <a:gd name="adj2" fmla="val 5402120"/>
              </a:avLst>
            </a:prstGeom>
            <a:solidFill>
              <a:srgbClr val="3A6BB1">
                <a:alpha val="32549"/>
              </a:srgbClr>
            </a:solidFill>
            <a:ln w="12700" cap="rnd" cmpd="sng" algn="ctr">
              <a:solidFill>
                <a:srgbClr val="295CA3"/>
              </a:solid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noProof="0">
                <a:ln>
                  <a:noFill/>
                </a:ln>
                <a:solidFill>
                  <a:prstClr val="white"/>
                </a:solidFill>
                <a:effectLst/>
                <a:uLnTx/>
                <a:uFillTx/>
                <a:latin typeface="Arial"/>
                <a:ea typeface="+mn-ea"/>
                <a:cs typeface="+mn-cs"/>
              </a:endParaRPr>
            </a:p>
          </p:txBody>
        </p:sp>
        <p:sp>
          <p:nvSpPr>
            <p:cNvPr id="9" name="Donut 10">
              <a:extLst>
                <a:ext uri="{FF2B5EF4-FFF2-40B4-BE49-F238E27FC236}">
                  <a16:creationId xmlns:a16="http://schemas.microsoft.com/office/drawing/2014/main" id="{D1E427CC-25E5-4590-BD49-7DA5D972C6F7}"/>
                </a:ext>
              </a:extLst>
            </p:cNvPr>
            <p:cNvSpPr/>
            <p:nvPr userDrawn="1"/>
          </p:nvSpPr>
          <p:spPr>
            <a:xfrm rot="2315675">
              <a:off x="182881" y="1055077"/>
              <a:ext cx="1125717" cy="1102624"/>
            </a:xfrm>
            <a:prstGeom prst="donut">
              <a:avLst>
                <a:gd name="adj" fmla="val 11833"/>
              </a:avLst>
            </a:prstGeom>
            <a:solidFill>
              <a:srgbClr val="FE7E21"/>
            </a:solidFill>
            <a:ln w="7350" cap="rnd" cmpd="sng" algn="ctr">
              <a:solidFill>
                <a:srgbClr val="FFC000"/>
              </a:solidFill>
              <a:prstDash val="solid"/>
            </a:ln>
            <a:effectLst>
              <a:outerShdw blurRad="12700" dist="15000" dir="4500000" algn="tl" rotWithShape="0">
                <a:srgbClr val="D1E1E3">
                  <a:shade val="10000"/>
                  <a:satMod val="200000"/>
                  <a:alpha val="35000"/>
                </a:srgbClr>
              </a:outerShdw>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noProof="0">
                <a:ln>
                  <a:noFill/>
                </a:ln>
                <a:solidFill>
                  <a:prstClr val="white"/>
                </a:solidFill>
                <a:effectLst/>
                <a:uLnTx/>
                <a:uFillTx/>
                <a:latin typeface="Arial"/>
                <a:ea typeface="+mn-ea"/>
                <a:cs typeface="+mn-cs"/>
              </a:endParaRPr>
            </a:p>
          </p:txBody>
        </p:sp>
        <p:sp>
          <p:nvSpPr>
            <p:cNvPr id="10" name="Oval 7">
              <a:extLst>
                <a:ext uri="{FF2B5EF4-FFF2-40B4-BE49-F238E27FC236}">
                  <a16:creationId xmlns:a16="http://schemas.microsoft.com/office/drawing/2014/main" id="{6DCD19CE-FA39-4713-917C-E03850CE17BC}"/>
                </a:ext>
              </a:extLst>
            </p:cNvPr>
            <p:cNvSpPr/>
            <p:nvPr userDrawn="1"/>
          </p:nvSpPr>
          <p:spPr>
            <a:xfrm>
              <a:off x="920750" y="1414463"/>
              <a:ext cx="211138" cy="209550"/>
            </a:xfrm>
            <a:prstGeom prst="ellipse">
              <a:avLst/>
            </a:prstGeom>
            <a:solidFill>
              <a:srgbClr val="3A6BB1"/>
            </a:solidFill>
            <a:ln w="2000" cap="rnd" cmpd="sng" algn="ctr">
              <a:solidFill>
                <a:srgbClr val="295CA3">
                  <a:alpha val="60000"/>
                </a:srgbClr>
              </a:solid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noProof="0">
                <a:ln>
                  <a:noFill/>
                </a:ln>
                <a:solidFill>
                  <a:prstClr val="black"/>
                </a:solidFill>
                <a:effectLst/>
                <a:uLnTx/>
                <a:uFillTx/>
                <a:latin typeface="Arial"/>
                <a:ea typeface="+mn-ea"/>
                <a:cs typeface="+mn-cs"/>
              </a:endParaRPr>
            </a:p>
          </p:txBody>
        </p:sp>
      </p:grpSp>
      <p:pic>
        <p:nvPicPr>
          <p:cNvPr id="11" name="Picture 2">
            <a:hlinkClick r:id="rId2"/>
          </p:cNvPr>
          <p:cNvPicPr>
            <a:picLocks noChangeAspect="1" noChangeArrowheads="1"/>
          </p:cNvPicPr>
          <p:nvPr userDrawn="1"/>
        </p:nvPicPr>
        <p:blipFill rotWithShape="1">
          <a:blip r:embed="rId3" cstate="print">
            <a:extLst>
              <a:ext uri="{28A0092B-C50C-407E-A947-70E740481C1C}">
                <a14:useLocalDpi xmlns:a14="http://schemas.microsoft.com/office/drawing/2010/main" val="0"/>
              </a:ext>
            </a:extLst>
          </a:blip>
          <a:srcRect l="2847" t="6982" r="67669" b="6468"/>
          <a:stretch/>
        </p:blipFill>
        <p:spPr bwMode="auto">
          <a:xfrm>
            <a:off x="84145" y="6144207"/>
            <a:ext cx="628001" cy="63131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5" name="Rectangle 14"/>
          <p:cNvSpPr/>
          <p:nvPr userDrawn="1"/>
        </p:nvSpPr>
        <p:spPr>
          <a:xfrm>
            <a:off x="772200" y="6459865"/>
            <a:ext cx="2102883" cy="369332"/>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800" b="0" i="0" u="none" strike="noStrike" kern="1200" cap="none" spc="0" normalizeH="0" baseline="0" noProof="0">
                <a:ln>
                  <a:noFill/>
                </a:ln>
                <a:solidFill>
                  <a:srgbClr val="295CA3"/>
                </a:solidFill>
                <a:effectLst/>
                <a:uLnTx/>
                <a:uFillTx/>
                <a:latin typeface="+mn-lt"/>
                <a:ea typeface="+mn-ea"/>
                <a:cs typeface="+mn-cs"/>
              </a:rPr>
              <a:t>www.tribuneiss.com</a:t>
            </a:r>
          </a:p>
        </p:txBody>
      </p:sp>
      <p:pic>
        <p:nvPicPr>
          <p:cNvPr id="12" name="Picture 3"/>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5436096" y="2886534"/>
            <a:ext cx="3096344" cy="374767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6" name="Titre 1"/>
          <p:cNvSpPr>
            <a:spLocks noGrp="1"/>
          </p:cNvSpPr>
          <p:nvPr>
            <p:ph type="ctrTitle" hasCustomPrompt="1"/>
          </p:nvPr>
        </p:nvSpPr>
        <p:spPr>
          <a:xfrm>
            <a:off x="712146" y="1901170"/>
            <a:ext cx="5505869" cy="2808312"/>
          </a:xfrm>
        </p:spPr>
        <p:txBody>
          <a:bodyPr/>
          <a:lstStyle>
            <a:lvl1pPr>
              <a:defRPr>
                <a:solidFill>
                  <a:srgbClr val="295CA3"/>
                </a:solidFill>
              </a:defRPr>
            </a:lvl1pPr>
          </a:lstStyle>
          <a:p>
            <a:r>
              <a:rPr lang="fr-FR" dirty="0"/>
              <a:t>Modifiez le style </a:t>
            </a:r>
            <a:br>
              <a:rPr lang="fr-FR" dirty="0"/>
            </a:br>
            <a:r>
              <a:rPr lang="fr-FR" dirty="0"/>
              <a:t>du titre</a:t>
            </a:r>
            <a:endParaRPr lang="fr-CA" dirty="0"/>
          </a:p>
        </p:txBody>
      </p:sp>
    </p:spTree>
    <p:extLst>
      <p:ext uri="{BB962C8B-B14F-4D97-AF65-F5344CB8AC3E}">
        <p14:creationId xmlns:p14="http://schemas.microsoft.com/office/powerpoint/2010/main" val="230351012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endParaRPr lang="fr-CA"/>
          </a:p>
        </p:txBody>
      </p:sp>
      <p:sp>
        <p:nvSpPr>
          <p:cNvPr id="3" name="Espace réservé du contenu 2"/>
          <p:cNvSpPr>
            <a:spLocks noGrp="1"/>
          </p:cNvSpPr>
          <p:nvPr>
            <p:ph idx="1"/>
          </p:nvPr>
        </p:nvSpPr>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CA"/>
          </a:p>
        </p:txBody>
      </p:sp>
      <p:sp>
        <p:nvSpPr>
          <p:cNvPr id="4" name="Espace réservé de la date 3"/>
          <p:cNvSpPr>
            <a:spLocks noGrp="1"/>
          </p:cNvSpPr>
          <p:nvPr>
            <p:ph type="dt" sz="half" idx="10"/>
          </p:nvPr>
        </p:nvSpPr>
        <p:spPr/>
        <p:txBody>
          <a:bodyPr/>
          <a:lstStyle/>
          <a:p>
            <a:fld id="{C381C991-2ABE-4786-ACAE-0652183250A7}" type="datetimeFigureOut">
              <a:rPr lang="fr-CA" smtClean="0"/>
              <a:t>2020-05-19</a:t>
            </a:fld>
            <a:endParaRPr lang="fr-CA"/>
          </a:p>
        </p:txBody>
      </p:sp>
      <p:sp>
        <p:nvSpPr>
          <p:cNvPr id="5" name="Espace réservé du pied de page 4"/>
          <p:cNvSpPr>
            <a:spLocks noGrp="1"/>
          </p:cNvSpPr>
          <p:nvPr>
            <p:ph type="ftr" sz="quarter" idx="11"/>
          </p:nvPr>
        </p:nvSpPr>
        <p:spPr/>
        <p:txBody>
          <a:bodyPr/>
          <a:lstStyle/>
          <a:p>
            <a:endParaRPr lang="fr-CA"/>
          </a:p>
        </p:txBody>
      </p:sp>
      <p:sp>
        <p:nvSpPr>
          <p:cNvPr id="6" name="Espace réservé du numéro de diapositive 5"/>
          <p:cNvSpPr>
            <a:spLocks noGrp="1"/>
          </p:cNvSpPr>
          <p:nvPr>
            <p:ph type="sldNum" sz="quarter" idx="12"/>
          </p:nvPr>
        </p:nvSpPr>
        <p:spPr/>
        <p:txBody>
          <a:bodyPr/>
          <a:lstStyle/>
          <a:p>
            <a:fld id="{18ED56EB-FADB-4B16-BE9C-56D9E6A02C6C}" type="slidenum">
              <a:rPr lang="fr-CA" smtClean="0"/>
              <a:t>‹N°›</a:t>
            </a:fld>
            <a:endParaRPr lang="fr-CA"/>
          </a:p>
        </p:txBody>
      </p:sp>
    </p:spTree>
    <p:extLst>
      <p:ext uri="{BB962C8B-B14F-4D97-AF65-F5344CB8AC3E}">
        <p14:creationId xmlns:p14="http://schemas.microsoft.com/office/powerpoint/2010/main" val="4821092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fr-FR"/>
              <a:t>Modifiez le style du titre</a:t>
            </a:r>
            <a:endParaRPr lang="fr-CA"/>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Modifiez les styles du texte du masque</a:t>
            </a:r>
          </a:p>
        </p:txBody>
      </p:sp>
      <p:sp>
        <p:nvSpPr>
          <p:cNvPr id="4" name="Espace réservé de la date 3"/>
          <p:cNvSpPr>
            <a:spLocks noGrp="1"/>
          </p:cNvSpPr>
          <p:nvPr>
            <p:ph type="dt" sz="half" idx="10"/>
          </p:nvPr>
        </p:nvSpPr>
        <p:spPr/>
        <p:txBody>
          <a:bodyPr/>
          <a:lstStyle/>
          <a:p>
            <a:fld id="{C381C991-2ABE-4786-ACAE-0652183250A7}" type="datetimeFigureOut">
              <a:rPr lang="fr-CA" smtClean="0"/>
              <a:t>2020-05-19</a:t>
            </a:fld>
            <a:endParaRPr lang="fr-CA"/>
          </a:p>
        </p:txBody>
      </p:sp>
      <p:sp>
        <p:nvSpPr>
          <p:cNvPr id="5" name="Espace réservé du pied de page 4"/>
          <p:cNvSpPr>
            <a:spLocks noGrp="1"/>
          </p:cNvSpPr>
          <p:nvPr>
            <p:ph type="ftr" sz="quarter" idx="11"/>
          </p:nvPr>
        </p:nvSpPr>
        <p:spPr/>
        <p:txBody>
          <a:bodyPr/>
          <a:lstStyle/>
          <a:p>
            <a:endParaRPr lang="fr-CA"/>
          </a:p>
        </p:txBody>
      </p:sp>
      <p:sp>
        <p:nvSpPr>
          <p:cNvPr id="6" name="Espace réservé du numéro de diapositive 5"/>
          <p:cNvSpPr>
            <a:spLocks noGrp="1"/>
          </p:cNvSpPr>
          <p:nvPr>
            <p:ph type="sldNum" sz="quarter" idx="12"/>
          </p:nvPr>
        </p:nvSpPr>
        <p:spPr/>
        <p:txBody>
          <a:bodyPr/>
          <a:lstStyle/>
          <a:p>
            <a:fld id="{18ED56EB-FADB-4B16-BE9C-56D9E6A02C6C}" type="slidenum">
              <a:rPr lang="fr-CA" smtClean="0"/>
              <a:t>‹N°›</a:t>
            </a:fld>
            <a:endParaRPr lang="fr-CA"/>
          </a:p>
        </p:txBody>
      </p:sp>
    </p:spTree>
    <p:extLst>
      <p:ext uri="{BB962C8B-B14F-4D97-AF65-F5344CB8AC3E}">
        <p14:creationId xmlns:p14="http://schemas.microsoft.com/office/powerpoint/2010/main" val="84866104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endParaRPr lang="fr-CA"/>
          </a:p>
        </p:txBody>
      </p:sp>
      <p:sp>
        <p:nvSpPr>
          <p:cNvPr id="3" name="Espace réservé du conten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CA"/>
          </a:p>
        </p:txBody>
      </p:sp>
      <p:sp>
        <p:nvSpPr>
          <p:cNvPr id="4" name="Espace réservé du conten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CA"/>
          </a:p>
        </p:txBody>
      </p:sp>
      <p:sp>
        <p:nvSpPr>
          <p:cNvPr id="5" name="Espace réservé de la date 4"/>
          <p:cNvSpPr>
            <a:spLocks noGrp="1"/>
          </p:cNvSpPr>
          <p:nvPr>
            <p:ph type="dt" sz="half" idx="10"/>
          </p:nvPr>
        </p:nvSpPr>
        <p:spPr/>
        <p:txBody>
          <a:bodyPr/>
          <a:lstStyle/>
          <a:p>
            <a:fld id="{C381C991-2ABE-4786-ACAE-0652183250A7}" type="datetimeFigureOut">
              <a:rPr lang="fr-CA" smtClean="0"/>
              <a:t>2020-05-19</a:t>
            </a:fld>
            <a:endParaRPr lang="fr-CA"/>
          </a:p>
        </p:txBody>
      </p:sp>
      <p:sp>
        <p:nvSpPr>
          <p:cNvPr id="6" name="Espace réservé du pied de page 5"/>
          <p:cNvSpPr>
            <a:spLocks noGrp="1"/>
          </p:cNvSpPr>
          <p:nvPr>
            <p:ph type="ftr" sz="quarter" idx="11"/>
          </p:nvPr>
        </p:nvSpPr>
        <p:spPr/>
        <p:txBody>
          <a:bodyPr/>
          <a:lstStyle/>
          <a:p>
            <a:endParaRPr lang="fr-CA"/>
          </a:p>
        </p:txBody>
      </p:sp>
      <p:sp>
        <p:nvSpPr>
          <p:cNvPr id="7" name="Espace réservé du numéro de diapositive 6"/>
          <p:cNvSpPr>
            <a:spLocks noGrp="1"/>
          </p:cNvSpPr>
          <p:nvPr>
            <p:ph type="sldNum" sz="quarter" idx="12"/>
          </p:nvPr>
        </p:nvSpPr>
        <p:spPr/>
        <p:txBody>
          <a:bodyPr/>
          <a:lstStyle/>
          <a:p>
            <a:fld id="{18ED56EB-FADB-4B16-BE9C-56D9E6A02C6C}" type="slidenum">
              <a:rPr lang="fr-CA" smtClean="0"/>
              <a:t>‹N°›</a:t>
            </a:fld>
            <a:endParaRPr lang="fr-CA"/>
          </a:p>
        </p:txBody>
      </p:sp>
    </p:spTree>
    <p:extLst>
      <p:ext uri="{BB962C8B-B14F-4D97-AF65-F5344CB8AC3E}">
        <p14:creationId xmlns:p14="http://schemas.microsoft.com/office/powerpoint/2010/main" val="104206328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fr-FR"/>
              <a:t>Modifiez le style du titre</a:t>
            </a:r>
            <a:endParaRPr lang="fr-CA"/>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Modifiez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CA"/>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Modifiez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CA"/>
          </a:p>
        </p:txBody>
      </p:sp>
      <p:sp>
        <p:nvSpPr>
          <p:cNvPr id="7" name="Espace réservé de la date 6"/>
          <p:cNvSpPr>
            <a:spLocks noGrp="1"/>
          </p:cNvSpPr>
          <p:nvPr>
            <p:ph type="dt" sz="half" idx="10"/>
          </p:nvPr>
        </p:nvSpPr>
        <p:spPr/>
        <p:txBody>
          <a:bodyPr/>
          <a:lstStyle/>
          <a:p>
            <a:fld id="{C381C991-2ABE-4786-ACAE-0652183250A7}" type="datetimeFigureOut">
              <a:rPr lang="fr-CA" smtClean="0"/>
              <a:t>2020-05-19</a:t>
            </a:fld>
            <a:endParaRPr lang="fr-CA"/>
          </a:p>
        </p:txBody>
      </p:sp>
      <p:sp>
        <p:nvSpPr>
          <p:cNvPr id="8" name="Espace réservé du pied de page 7"/>
          <p:cNvSpPr>
            <a:spLocks noGrp="1"/>
          </p:cNvSpPr>
          <p:nvPr>
            <p:ph type="ftr" sz="quarter" idx="11"/>
          </p:nvPr>
        </p:nvSpPr>
        <p:spPr/>
        <p:txBody>
          <a:bodyPr/>
          <a:lstStyle/>
          <a:p>
            <a:endParaRPr lang="fr-CA"/>
          </a:p>
        </p:txBody>
      </p:sp>
      <p:sp>
        <p:nvSpPr>
          <p:cNvPr id="9" name="Espace réservé du numéro de diapositive 8"/>
          <p:cNvSpPr>
            <a:spLocks noGrp="1"/>
          </p:cNvSpPr>
          <p:nvPr>
            <p:ph type="sldNum" sz="quarter" idx="12"/>
          </p:nvPr>
        </p:nvSpPr>
        <p:spPr/>
        <p:txBody>
          <a:bodyPr/>
          <a:lstStyle/>
          <a:p>
            <a:fld id="{18ED56EB-FADB-4B16-BE9C-56D9E6A02C6C}" type="slidenum">
              <a:rPr lang="fr-CA" smtClean="0"/>
              <a:t>‹N°›</a:t>
            </a:fld>
            <a:endParaRPr lang="fr-CA"/>
          </a:p>
        </p:txBody>
      </p:sp>
    </p:spTree>
    <p:extLst>
      <p:ext uri="{BB962C8B-B14F-4D97-AF65-F5344CB8AC3E}">
        <p14:creationId xmlns:p14="http://schemas.microsoft.com/office/powerpoint/2010/main" val="756642308"/>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endParaRPr lang="fr-CA"/>
          </a:p>
        </p:txBody>
      </p:sp>
      <p:sp>
        <p:nvSpPr>
          <p:cNvPr id="3" name="Espace réservé de la date 2"/>
          <p:cNvSpPr>
            <a:spLocks noGrp="1"/>
          </p:cNvSpPr>
          <p:nvPr>
            <p:ph type="dt" sz="half" idx="10"/>
          </p:nvPr>
        </p:nvSpPr>
        <p:spPr/>
        <p:txBody>
          <a:bodyPr/>
          <a:lstStyle/>
          <a:p>
            <a:fld id="{C381C991-2ABE-4786-ACAE-0652183250A7}" type="datetimeFigureOut">
              <a:rPr lang="fr-CA" smtClean="0"/>
              <a:t>2020-05-19</a:t>
            </a:fld>
            <a:endParaRPr lang="fr-CA"/>
          </a:p>
        </p:txBody>
      </p:sp>
      <p:sp>
        <p:nvSpPr>
          <p:cNvPr id="4" name="Espace réservé du pied de page 3"/>
          <p:cNvSpPr>
            <a:spLocks noGrp="1"/>
          </p:cNvSpPr>
          <p:nvPr>
            <p:ph type="ftr" sz="quarter" idx="11"/>
          </p:nvPr>
        </p:nvSpPr>
        <p:spPr/>
        <p:txBody>
          <a:bodyPr/>
          <a:lstStyle/>
          <a:p>
            <a:endParaRPr lang="fr-CA"/>
          </a:p>
        </p:txBody>
      </p:sp>
      <p:sp>
        <p:nvSpPr>
          <p:cNvPr id="5" name="Espace réservé du numéro de diapositive 4"/>
          <p:cNvSpPr>
            <a:spLocks noGrp="1"/>
          </p:cNvSpPr>
          <p:nvPr>
            <p:ph type="sldNum" sz="quarter" idx="12"/>
          </p:nvPr>
        </p:nvSpPr>
        <p:spPr/>
        <p:txBody>
          <a:bodyPr/>
          <a:lstStyle/>
          <a:p>
            <a:fld id="{18ED56EB-FADB-4B16-BE9C-56D9E6A02C6C}" type="slidenum">
              <a:rPr lang="fr-CA" smtClean="0"/>
              <a:t>‹N°›</a:t>
            </a:fld>
            <a:endParaRPr lang="fr-CA"/>
          </a:p>
        </p:txBody>
      </p:sp>
    </p:spTree>
    <p:extLst>
      <p:ext uri="{BB962C8B-B14F-4D97-AF65-F5344CB8AC3E}">
        <p14:creationId xmlns:p14="http://schemas.microsoft.com/office/powerpoint/2010/main" val="81710879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C381C991-2ABE-4786-ACAE-0652183250A7}" type="datetimeFigureOut">
              <a:rPr lang="fr-CA" smtClean="0"/>
              <a:t>2020-05-19</a:t>
            </a:fld>
            <a:endParaRPr lang="fr-CA"/>
          </a:p>
        </p:txBody>
      </p:sp>
      <p:sp>
        <p:nvSpPr>
          <p:cNvPr id="3" name="Espace réservé du pied de page 2"/>
          <p:cNvSpPr>
            <a:spLocks noGrp="1"/>
          </p:cNvSpPr>
          <p:nvPr>
            <p:ph type="ftr" sz="quarter" idx="11"/>
          </p:nvPr>
        </p:nvSpPr>
        <p:spPr/>
        <p:txBody>
          <a:bodyPr/>
          <a:lstStyle/>
          <a:p>
            <a:endParaRPr lang="fr-CA"/>
          </a:p>
        </p:txBody>
      </p:sp>
      <p:sp>
        <p:nvSpPr>
          <p:cNvPr id="4" name="Espace réservé du numéro de diapositive 3"/>
          <p:cNvSpPr>
            <a:spLocks noGrp="1"/>
          </p:cNvSpPr>
          <p:nvPr>
            <p:ph type="sldNum" sz="quarter" idx="12"/>
          </p:nvPr>
        </p:nvSpPr>
        <p:spPr/>
        <p:txBody>
          <a:bodyPr/>
          <a:lstStyle/>
          <a:p>
            <a:fld id="{18ED56EB-FADB-4B16-BE9C-56D9E6A02C6C}" type="slidenum">
              <a:rPr lang="fr-CA" smtClean="0"/>
              <a:t>‹N°›</a:t>
            </a:fld>
            <a:endParaRPr lang="fr-CA"/>
          </a:p>
        </p:txBody>
      </p:sp>
    </p:spTree>
    <p:extLst>
      <p:ext uri="{BB962C8B-B14F-4D97-AF65-F5344CB8AC3E}">
        <p14:creationId xmlns:p14="http://schemas.microsoft.com/office/powerpoint/2010/main" val="811714682"/>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fr-FR"/>
              <a:t>Modifiez le style du titre</a:t>
            </a:r>
            <a:endParaRPr lang="fr-CA"/>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CA"/>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Modifiez les styles du texte du masque</a:t>
            </a:r>
          </a:p>
        </p:txBody>
      </p:sp>
      <p:sp>
        <p:nvSpPr>
          <p:cNvPr id="5" name="Espace réservé de la date 4"/>
          <p:cNvSpPr>
            <a:spLocks noGrp="1"/>
          </p:cNvSpPr>
          <p:nvPr>
            <p:ph type="dt" sz="half" idx="10"/>
          </p:nvPr>
        </p:nvSpPr>
        <p:spPr/>
        <p:txBody>
          <a:bodyPr/>
          <a:lstStyle/>
          <a:p>
            <a:fld id="{C381C991-2ABE-4786-ACAE-0652183250A7}" type="datetimeFigureOut">
              <a:rPr lang="fr-CA" smtClean="0"/>
              <a:t>2020-05-19</a:t>
            </a:fld>
            <a:endParaRPr lang="fr-CA"/>
          </a:p>
        </p:txBody>
      </p:sp>
      <p:sp>
        <p:nvSpPr>
          <p:cNvPr id="6" name="Espace réservé du pied de page 5"/>
          <p:cNvSpPr>
            <a:spLocks noGrp="1"/>
          </p:cNvSpPr>
          <p:nvPr>
            <p:ph type="ftr" sz="quarter" idx="11"/>
          </p:nvPr>
        </p:nvSpPr>
        <p:spPr/>
        <p:txBody>
          <a:bodyPr/>
          <a:lstStyle/>
          <a:p>
            <a:endParaRPr lang="fr-CA"/>
          </a:p>
        </p:txBody>
      </p:sp>
      <p:sp>
        <p:nvSpPr>
          <p:cNvPr id="7" name="Espace réservé du numéro de diapositive 6"/>
          <p:cNvSpPr>
            <a:spLocks noGrp="1"/>
          </p:cNvSpPr>
          <p:nvPr>
            <p:ph type="sldNum" sz="quarter" idx="12"/>
          </p:nvPr>
        </p:nvSpPr>
        <p:spPr/>
        <p:txBody>
          <a:bodyPr/>
          <a:lstStyle/>
          <a:p>
            <a:fld id="{18ED56EB-FADB-4B16-BE9C-56D9E6A02C6C}" type="slidenum">
              <a:rPr lang="fr-CA" smtClean="0"/>
              <a:t>‹N°›</a:t>
            </a:fld>
            <a:endParaRPr lang="fr-CA"/>
          </a:p>
        </p:txBody>
      </p:sp>
    </p:spTree>
    <p:extLst>
      <p:ext uri="{BB962C8B-B14F-4D97-AF65-F5344CB8AC3E}">
        <p14:creationId xmlns:p14="http://schemas.microsoft.com/office/powerpoint/2010/main" val="332654670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7_page secondaire">
    <p:bg>
      <p:bgPr>
        <a:solidFill>
          <a:srgbClr val="D0DDF0"/>
        </a:solidFill>
        <a:effectLst/>
      </p:bgPr>
    </p:bg>
    <p:spTree>
      <p:nvGrpSpPr>
        <p:cNvPr id="1" name=""/>
        <p:cNvGrpSpPr/>
        <p:nvPr/>
      </p:nvGrpSpPr>
      <p:grpSpPr>
        <a:xfrm>
          <a:off x="0" y="0"/>
          <a:ext cx="0" cy="0"/>
          <a:chOff x="0" y="0"/>
          <a:chExt cx="0" cy="0"/>
        </a:xfrm>
      </p:grpSpPr>
      <p:pic>
        <p:nvPicPr>
          <p:cNvPr id="4" name="Picture 2">
            <a:hlinkClick r:id="rId2"/>
          </p:cNvPr>
          <p:cNvPicPr>
            <a:picLocks noChangeAspect="1" noChangeArrowheads="1"/>
          </p:cNvPicPr>
          <p:nvPr userDrawn="1"/>
        </p:nvPicPr>
        <p:blipFill rotWithShape="1">
          <a:blip r:embed="rId3" cstate="print">
            <a:extLst>
              <a:ext uri="{28A0092B-C50C-407E-A947-70E740481C1C}">
                <a14:useLocalDpi xmlns:a14="http://schemas.microsoft.com/office/drawing/2010/main" val="0"/>
              </a:ext>
            </a:extLst>
          </a:blip>
          <a:srcRect l="2847" t="6982" r="67669" b="6468"/>
          <a:stretch/>
        </p:blipFill>
        <p:spPr bwMode="auto">
          <a:xfrm>
            <a:off x="161452" y="6063256"/>
            <a:ext cx="628001" cy="63131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nvGrpSpPr>
          <p:cNvPr id="2" name="Groupe 1"/>
          <p:cNvGrpSpPr/>
          <p:nvPr userDrawn="1"/>
        </p:nvGrpSpPr>
        <p:grpSpPr>
          <a:xfrm>
            <a:off x="-678562" y="-723428"/>
            <a:ext cx="2220602" cy="2595384"/>
            <a:chOff x="-799666" y="-799409"/>
            <a:chExt cx="2762090" cy="2981115"/>
          </a:xfrm>
        </p:grpSpPr>
        <p:sp>
          <p:nvSpPr>
            <p:cNvPr id="13" name="Ellipse 12"/>
            <p:cNvSpPr/>
            <p:nvPr userDrawn="1"/>
          </p:nvSpPr>
          <p:spPr>
            <a:xfrm>
              <a:off x="90216" y="22356"/>
              <a:ext cx="1872208" cy="1872208"/>
            </a:xfrm>
            <a:prstGeom prst="ellipse">
              <a:avLst/>
            </a:prstGeom>
            <a:solidFill>
              <a:srgbClr val="FFFF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sp>
          <p:nvSpPr>
            <p:cNvPr id="9" name="Pie 6">
              <a:extLst>
                <a:ext uri="{FF2B5EF4-FFF2-40B4-BE49-F238E27FC236}">
                  <a16:creationId xmlns:a16="http://schemas.microsoft.com/office/drawing/2014/main" id="{D4133C68-2A02-4891-9D68-1F1C5FB937B3}"/>
                </a:ext>
              </a:extLst>
            </p:cNvPr>
            <p:cNvSpPr/>
            <p:nvPr userDrawn="1"/>
          </p:nvSpPr>
          <p:spPr>
            <a:xfrm>
              <a:off x="-799666" y="-799409"/>
              <a:ext cx="1584177" cy="1643530"/>
            </a:xfrm>
            <a:prstGeom prst="pie">
              <a:avLst>
                <a:gd name="adj1" fmla="val 0"/>
                <a:gd name="adj2" fmla="val 5402120"/>
              </a:avLst>
            </a:prstGeom>
            <a:solidFill>
              <a:srgbClr val="FFFFFF">
                <a:alpha val="32549"/>
              </a:srgbClr>
            </a:solidFill>
            <a:ln w="12700" cap="rnd" cmpd="sng" algn="ctr">
              <a:solidFill>
                <a:srgbClr val="295CA3"/>
              </a:solid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noProof="0">
                <a:ln>
                  <a:noFill/>
                </a:ln>
                <a:solidFill>
                  <a:prstClr val="white"/>
                </a:solidFill>
                <a:effectLst/>
                <a:uLnTx/>
                <a:uFillTx/>
                <a:latin typeface="Arial"/>
                <a:ea typeface="+mn-ea"/>
                <a:cs typeface="+mn-cs"/>
              </a:endParaRPr>
            </a:p>
          </p:txBody>
        </p:sp>
        <p:sp>
          <p:nvSpPr>
            <p:cNvPr id="10" name="Donut 10">
              <a:extLst>
                <a:ext uri="{FF2B5EF4-FFF2-40B4-BE49-F238E27FC236}">
                  <a16:creationId xmlns:a16="http://schemas.microsoft.com/office/drawing/2014/main" id="{D1E427CC-25E5-4590-BD49-7DA5D972C6F7}"/>
                </a:ext>
              </a:extLst>
            </p:cNvPr>
            <p:cNvSpPr/>
            <p:nvPr userDrawn="1"/>
          </p:nvSpPr>
          <p:spPr>
            <a:xfrm rot="2315675">
              <a:off x="182882" y="1079082"/>
              <a:ext cx="1125717" cy="1102624"/>
            </a:xfrm>
            <a:prstGeom prst="donut">
              <a:avLst>
                <a:gd name="adj" fmla="val 11833"/>
              </a:avLst>
            </a:prstGeom>
            <a:solidFill>
              <a:srgbClr val="FE7E21"/>
            </a:solidFill>
            <a:ln w="7350" cap="rnd" cmpd="sng" algn="ctr">
              <a:solidFill>
                <a:srgbClr val="FFC000"/>
              </a:solidFill>
              <a:prstDash val="solid"/>
            </a:ln>
            <a:effectLst>
              <a:outerShdw blurRad="12700" dist="15000" dir="4500000" algn="tl" rotWithShape="0">
                <a:srgbClr val="D1E1E3">
                  <a:shade val="10000"/>
                  <a:satMod val="200000"/>
                  <a:alpha val="35000"/>
                </a:srgbClr>
              </a:outerShdw>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noProof="0">
                <a:ln>
                  <a:noFill/>
                </a:ln>
                <a:solidFill>
                  <a:prstClr val="white"/>
                </a:solidFill>
                <a:effectLst/>
                <a:uLnTx/>
                <a:uFillTx/>
                <a:latin typeface="Arial"/>
                <a:ea typeface="+mn-ea"/>
                <a:cs typeface="+mn-cs"/>
              </a:endParaRPr>
            </a:p>
          </p:txBody>
        </p:sp>
        <p:sp>
          <p:nvSpPr>
            <p:cNvPr id="12" name="Oval 7">
              <a:extLst>
                <a:ext uri="{FF2B5EF4-FFF2-40B4-BE49-F238E27FC236}">
                  <a16:creationId xmlns:a16="http://schemas.microsoft.com/office/drawing/2014/main" id="{6DCD19CE-FA39-4713-917C-E03850CE17BC}"/>
                </a:ext>
              </a:extLst>
            </p:cNvPr>
            <p:cNvSpPr/>
            <p:nvPr userDrawn="1"/>
          </p:nvSpPr>
          <p:spPr>
            <a:xfrm>
              <a:off x="920751" y="1438468"/>
              <a:ext cx="211138" cy="209550"/>
            </a:xfrm>
            <a:prstGeom prst="ellipse">
              <a:avLst/>
            </a:prstGeom>
            <a:solidFill>
              <a:srgbClr val="3A6BB1"/>
            </a:solidFill>
            <a:ln w="2000" cap="rnd" cmpd="sng" algn="ctr">
              <a:solidFill>
                <a:srgbClr val="295CA3">
                  <a:alpha val="60000"/>
                </a:srgbClr>
              </a:solid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noProof="0">
                <a:ln>
                  <a:noFill/>
                </a:ln>
                <a:solidFill>
                  <a:prstClr val="black"/>
                </a:solidFill>
                <a:effectLst/>
                <a:uLnTx/>
                <a:uFillTx/>
                <a:latin typeface="Arial"/>
                <a:ea typeface="+mn-ea"/>
                <a:cs typeface="+mn-cs"/>
              </a:endParaRPr>
            </a:p>
          </p:txBody>
        </p:sp>
      </p:grpSp>
      <p:sp>
        <p:nvSpPr>
          <p:cNvPr id="3" name="Rectangle 2">
            <a:extLst>
              <a:ext uri="{FF2B5EF4-FFF2-40B4-BE49-F238E27FC236}">
                <a16:creationId xmlns:a16="http://schemas.microsoft.com/office/drawing/2014/main" id="{43E0783E-02E3-4782-A1DE-4111D3CF2255}"/>
              </a:ext>
            </a:extLst>
          </p:cNvPr>
          <p:cNvSpPr/>
          <p:nvPr userDrawn="1"/>
        </p:nvSpPr>
        <p:spPr>
          <a:xfrm>
            <a:off x="1043608" y="0"/>
            <a:ext cx="8100393" cy="6857999"/>
          </a:xfrm>
          <a:prstGeom prst="rect">
            <a:avLst/>
          </a:prstGeom>
          <a:solidFill>
            <a:schemeClr val="bg1"/>
          </a:solidFill>
          <a:ln w="25400" cap="rnd" cmpd="sng" algn="ctr">
            <a:solidFill>
              <a:srgbClr val="295CA3"/>
            </a:solidFill>
            <a:prstDash val="solid"/>
          </a:ln>
          <a:effectLst/>
        </p:spPr>
        <p:style>
          <a:lnRef idx="3">
            <a:schemeClr val="lt1"/>
          </a:lnRef>
          <a:fillRef idx="1">
            <a:schemeClr val="accent1"/>
          </a:fillRef>
          <a:effectRef idx="1">
            <a:schemeClr val="accent1"/>
          </a:effectRef>
          <a:fontRef idx="minor">
            <a:schemeClr val="lt1"/>
          </a:fontRef>
        </p:style>
        <p:txBody>
          <a:bodyPr anchor="ctr">
            <a:scene3d>
              <a:camera prst="isometricOffAxis2Right">
                <a:rot lat="20708923" lon="19615420" rev="33963"/>
              </a:camera>
              <a:lightRig rig="threePt" dir="t"/>
            </a:scene3d>
          </a:bodyPr>
          <a:lstStyle/>
          <a:p>
            <a:pPr algn="ctr" eaLnBrk="1" fontAlgn="auto" hangingPunct="1">
              <a:spcBef>
                <a:spcPts val="0"/>
              </a:spcBef>
              <a:spcAft>
                <a:spcPts val="0"/>
              </a:spcAft>
              <a:defRPr/>
            </a:pPr>
            <a:endParaRPr lang="fr-FR">
              <a:solidFill>
                <a:srgbClr val="295CA3"/>
              </a:solidFill>
            </a:endParaRPr>
          </a:p>
        </p:txBody>
      </p:sp>
      <p:sp>
        <p:nvSpPr>
          <p:cNvPr id="16" name="Espace réservé du texte 2"/>
          <p:cNvSpPr>
            <a:spLocks noGrp="1"/>
          </p:cNvSpPr>
          <p:nvPr>
            <p:ph idx="1"/>
          </p:nvPr>
        </p:nvSpPr>
        <p:spPr>
          <a:xfrm>
            <a:off x="1403648" y="1537293"/>
            <a:ext cx="7211144" cy="4525963"/>
          </a:xfrm>
          <a:prstGeom prst="rect">
            <a:avLst/>
          </a:prstGeom>
        </p:spPr>
        <p:txBody>
          <a:bodyPr vert="horz" lIns="91440" tIns="45720" rIns="91440" bIns="45720" rtlCol="0">
            <a:normAutofit/>
          </a:bodyPr>
          <a:lstStyle/>
          <a:p>
            <a:pPr lvl="0"/>
            <a:r>
              <a:rPr lang="fr-FR" dirty="0"/>
              <a:t>Modifiez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endParaRPr lang="fr-CA" dirty="0"/>
          </a:p>
        </p:txBody>
      </p:sp>
      <p:sp>
        <p:nvSpPr>
          <p:cNvPr id="17" name="Espace réservé du titre 1"/>
          <p:cNvSpPr>
            <a:spLocks noGrp="1"/>
          </p:cNvSpPr>
          <p:nvPr>
            <p:ph type="title" hasCustomPrompt="1"/>
          </p:nvPr>
        </p:nvSpPr>
        <p:spPr>
          <a:xfrm>
            <a:off x="1403648" y="320981"/>
            <a:ext cx="7200800" cy="803764"/>
          </a:xfrm>
          <a:prstGeom prst="rect">
            <a:avLst/>
          </a:prstGeom>
          <a:ln w="28575">
            <a:noFill/>
          </a:ln>
        </p:spPr>
        <p:txBody>
          <a:bodyPr vert="horz" lIns="91440" tIns="45720" rIns="91440" bIns="45720" rtlCol="0" anchor="ctr">
            <a:normAutofit/>
          </a:bodyPr>
          <a:lstStyle>
            <a:lvl1pPr>
              <a:defRPr sz="4000">
                <a:solidFill>
                  <a:srgbClr val="295CA3"/>
                </a:solidFill>
              </a:defRPr>
            </a:lvl1pPr>
          </a:lstStyle>
          <a:p>
            <a:r>
              <a:rPr lang="fr-FR" dirty="0"/>
              <a:t>Table des matières</a:t>
            </a:r>
            <a:endParaRPr lang="fr-CA" dirty="0"/>
          </a:p>
        </p:txBody>
      </p:sp>
      <p:sp>
        <p:nvSpPr>
          <p:cNvPr id="14" name="Rectangle 13"/>
          <p:cNvSpPr/>
          <p:nvPr userDrawn="1"/>
        </p:nvSpPr>
        <p:spPr>
          <a:xfrm>
            <a:off x="1115616" y="6409911"/>
            <a:ext cx="2102883" cy="369332"/>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800" b="0" i="0" u="none" strike="noStrike" kern="1200" cap="none" spc="0" normalizeH="0" baseline="0" noProof="0">
                <a:ln>
                  <a:noFill/>
                </a:ln>
                <a:solidFill>
                  <a:srgbClr val="295CA3"/>
                </a:solidFill>
                <a:effectLst/>
                <a:uLnTx/>
                <a:uFillTx/>
                <a:latin typeface="+mn-lt"/>
                <a:ea typeface="+mn-ea"/>
                <a:cs typeface="+mn-cs"/>
                <a:hlinkClick r:id="rId2"/>
              </a:rPr>
              <a:t>www.tribuneiss.com</a:t>
            </a:r>
            <a:endParaRPr kumimoji="0" lang="fr-FR" sz="1800" b="0" i="0" u="none" strike="noStrike" kern="1200" cap="none" spc="0" normalizeH="0" baseline="0" noProof="0">
              <a:ln>
                <a:noFill/>
              </a:ln>
              <a:solidFill>
                <a:srgbClr val="295CA3"/>
              </a:solidFill>
              <a:effectLst/>
              <a:uLnTx/>
              <a:uFillTx/>
              <a:latin typeface="+mn-lt"/>
              <a:ea typeface="+mn-ea"/>
              <a:cs typeface="+mn-cs"/>
            </a:endParaRPr>
          </a:p>
        </p:txBody>
      </p:sp>
    </p:spTree>
    <p:extLst>
      <p:ext uri="{BB962C8B-B14F-4D97-AF65-F5344CB8AC3E}">
        <p14:creationId xmlns:p14="http://schemas.microsoft.com/office/powerpoint/2010/main" val="2915498844"/>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fr-FR"/>
              <a:t>Modifiez le style du titre</a:t>
            </a:r>
            <a:endParaRPr lang="fr-CA"/>
          </a:p>
        </p:txBody>
      </p:sp>
      <p:sp>
        <p:nvSpPr>
          <p:cNvPr id="3" name="Espace réservé pour une imag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CA"/>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Modifiez les styles du texte du masque</a:t>
            </a:r>
          </a:p>
        </p:txBody>
      </p:sp>
      <p:sp>
        <p:nvSpPr>
          <p:cNvPr id="5" name="Espace réservé de la date 4"/>
          <p:cNvSpPr>
            <a:spLocks noGrp="1"/>
          </p:cNvSpPr>
          <p:nvPr>
            <p:ph type="dt" sz="half" idx="10"/>
          </p:nvPr>
        </p:nvSpPr>
        <p:spPr/>
        <p:txBody>
          <a:bodyPr/>
          <a:lstStyle/>
          <a:p>
            <a:fld id="{C381C991-2ABE-4786-ACAE-0652183250A7}" type="datetimeFigureOut">
              <a:rPr lang="fr-CA" smtClean="0"/>
              <a:t>2020-05-19</a:t>
            </a:fld>
            <a:endParaRPr lang="fr-CA"/>
          </a:p>
        </p:txBody>
      </p:sp>
      <p:sp>
        <p:nvSpPr>
          <p:cNvPr id="6" name="Espace réservé du pied de page 5"/>
          <p:cNvSpPr>
            <a:spLocks noGrp="1"/>
          </p:cNvSpPr>
          <p:nvPr>
            <p:ph type="ftr" sz="quarter" idx="11"/>
          </p:nvPr>
        </p:nvSpPr>
        <p:spPr/>
        <p:txBody>
          <a:bodyPr/>
          <a:lstStyle/>
          <a:p>
            <a:endParaRPr lang="fr-CA"/>
          </a:p>
        </p:txBody>
      </p:sp>
      <p:sp>
        <p:nvSpPr>
          <p:cNvPr id="7" name="Espace réservé du numéro de diapositive 6"/>
          <p:cNvSpPr>
            <a:spLocks noGrp="1"/>
          </p:cNvSpPr>
          <p:nvPr>
            <p:ph type="sldNum" sz="quarter" idx="12"/>
          </p:nvPr>
        </p:nvSpPr>
        <p:spPr/>
        <p:txBody>
          <a:bodyPr/>
          <a:lstStyle/>
          <a:p>
            <a:fld id="{18ED56EB-FADB-4B16-BE9C-56D9E6A02C6C}" type="slidenum">
              <a:rPr lang="fr-CA" smtClean="0"/>
              <a:t>‹N°›</a:t>
            </a:fld>
            <a:endParaRPr lang="fr-CA"/>
          </a:p>
        </p:txBody>
      </p:sp>
    </p:spTree>
    <p:extLst>
      <p:ext uri="{BB962C8B-B14F-4D97-AF65-F5344CB8AC3E}">
        <p14:creationId xmlns:p14="http://schemas.microsoft.com/office/powerpoint/2010/main" val="1923635778"/>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endParaRPr lang="fr-CA"/>
          </a:p>
        </p:txBody>
      </p:sp>
      <p:sp>
        <p:nvSpPr>
          <p:cNvPr id="3" name="Espace réservé du texte vertical 2"/>
          <p:cNvSpPr>
            <a:spLocks noGrp="1"/>
          </p:cNvSpPr>
          <p:nvPr>
            <p:ph type="body" orient="vert" idx="1"/>
          </p:nvPr>
        </p:nvSpPr>
        <p:spPr/>
        <p:txBody>
          <a:bodyPr vert="eaVert"/>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CA"/>
          </a:p>
        </p:txBody>
      </p:sp>
      <p:sp>
        <p:nvSpPr>
          <p:cNvPr id="4" name="Espace réservé de la date 3"/>
          <p:cNvSpPr>
            <a:spLocks noGrp="1"/>
          </p:cNvSpPr>
          <p:nvPr>
            <p:ph type="dt" sz="half" idx="10"/>
          </p:nvPr>
        </p:nvSpPr>
        <p:spPr/>
        <p:txBody>
          <a:bodyPr/>
          <a:lstStyle/>
          <a:p>
            <a:fld id="{C381C991-2ABE-4786-ACAE-0652183250A7}" type="datetimeFigureOut">
              <a:rPr lang="fr-CA" smtClean="0"/>
              <a:t>2020-05-19</a:t>
            </a:fld>
            <a:endParaRPr lang="fr-CA"/>
          </a:p>
        </p:txBody>
      </p:sp>
      <p:sp>
        <p:nvSpPr>
          <p:cNvPr id="5" name="Espace réservé du pied de page 4"/>
          <p:cNvSpPr>
            <a:spLocks noGrp="1"/>
          </p:cNvSpPr>
          <p:nvPr>
            <p:ph type="ftr" sz="quarter" idx="11"/>
          </p:nvPr>
        </p:nvSpPr>
        <p:spPr/>
        <p:txBody>
          <a:bodyPr/>
          <a:lstStyle/>
          <a:p>
            <a:endParaRPr lang="fr-CA"/>
          </a:p>
        </p:txBody>
      </p:sp>
      <p:sp>
        <p:nvSpPr>
          <p:cNvPr id="6" name="Espace réservé du numéro de diapositive 5"/>
          <p:cNvSpPr>
            <a:spLocks noGrp="1"/>
          </p:cNvSpPr>
          <p:nvPr>
            <p:ph type="sldNum" sz="quarter" idx="12"/>
          </p:nvPr>
        </p:nvSpPr>
        <p:spPr/>
        <p:txBody>
          <a:bodyPr/>
          <a:lstStyle/>
          <a:p>
            <a:fld id="{18ED56EB-FADB-4B16-BE9C-56D9E6A02C6C}" type="slidenum">
              <a:rPr lang="fr-CA" smtClean="0"/>
              <a:t>‹N°›</a:t>
            </a:fld>
            <a:endParaRPr lang="fr-CA"/>
          </a:p>
        </p:txBody>
      </p:sp>
    </p:spTree>
    <p:extLst>
      <p:ext uri="{BB962C8B-B14F-4D97-AF65-F5344CB8AC3E}">
        <p14:creationId xmlns:p14="http://schemas.microsoft.com/office/powerpoint/2010/main" val="1059178822"/>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38"/>
            <a:ext cx="2057400" cy="5851525"/>
          </a:xfrm>
        </p:spPr>
        <p:txBody>
          <a:bodyPr vert="eaVert"/>
          <a:lstStyle/>
          <a:p>
            <a:r>
              <a:rPr lang="fr-FR"/>
              <a:t>Modifiez le style du titre</a:t>
            </a:r>
            <a:endParaRPr lang="fr-CA"/>
          </a:p>
        </p:txBody>
      </p:sp>
      <p:sp>
        <p:nvSpPr>
          <p:cNvPr id="3" name="Espace réservé du texte vertical 2"/>
          <p:cNvSpPr>
            <a:spLocks noGrp="1"/>
          </p:cNvSpPr>
          <p:nvPr>
            <p:ph type="body" orient="vert" idx="1"/>
          </p:nvPr>
        </p:nvSpPr>
        <p:spPr>
          <a:xfrm>
            <a:off x="457200" y="274638"/>
            <a:ext cx="6019800" cy="5851525"/>
          </a:xfrm>
        </p:spPr>
        <p:txBody>
          <a:bodyPr vert="eaVert"/>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CA"/>
          </a:p>
        </p:txBody>
      </p:sp>
      <p:sp>
        <p:nvSpPr>
          <p:cNvPr id="4" name="Espace réservé de la date 3"/>
          <p:cNvSpPr>
            <a:spLocks noGrp="1"/>
          </p:cNvSpPr>
          <p:nvPr>
            <p:ph type="dt" sz="half" idx="10"/>
          </p:nvPr>
        </p:nvSpPr>
        <p:spPr/>
        <p:txBody>
          <a:bodyPr/>
          <a:lstStyle/>
          <a:p>
            <a:fld id="{C381C991-2ABE-4786-ACAE-0652183250A7}" type="datetimeFigureOut">
              <a:rPr lang="fr-CA" smtClean="0"/>
              <a:t>2020-05-19</a:t>
            </a:fld>
            <a:endParaRPr lang="fr-CA"/>
          </a:p>
        </p:txBody>
      </p:sp>
      <p:sp>
        <p:nvSpPr>
          <p:cNvPr id="5" name="Espace réservé du pied de page 4"/>
          <p:cNvSpPr>
            <a:spLocks noGrp="1"/>
          </p:cNvSpPr>
          <p:nvPr>
            <p:ph type="ftr" sz="quarter" idx="11"/>
          </p:nvPr>
        </p:nvSpPr>
        <p:spPr/>
        <p:txBody>
          <a:bodyPr/>
          <a:lstStyle/>
          <a:p>
            <a:endParaRPr lang="fr-CA"/>
          </a:p>
        </p:txBody>
      </p:sp>
      <p:sp>
        <p:nvSpPr>
          <p:cNvPr id="6" name="Espace réservé du numéro de diapositive 5"/>
          <p:cNvSpPr>
            <a:spLocks noGrp="1"/>
          </p:cNvSpPr>
          <p:nvPr>
            <p:ph type="sldNum" sz="quarter" idx="12"/>
          </p:nvPr>
        </p:nvSpPr>
        <p:spPr/>
        <p:txBody>
          <a:bodyPr/>
          <a:lstStyle/>
          <a:p>
            <a:fld id="{18ED56EB-FADB-4B16-BE9C-56D9E6A02C6C}" type="slidenum">
              <a:rPr lang="fr-CA" smtClean="0"/>
              <a:t>‹N°›</a:t>
            </a:fld>
            <a:endParaRPr lang="fr-CA"/>
          </a:p>
        </p:txBody>
      </p:sp>
    </p:spTree>
    <p:extLst>
      <p:ext uri="{BB962C8B-B14F-4D97-AF65-F5344CB8AC3E}">
        <p14:creationId xmlns:p14="http://schemas.microsoft.com/office/powerpoint/2010/main" val="257440485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6_page secondaire">
    <p:bg>
      <p:bgPr>
        <a:solidFill>
          <a:srgbClr val="D0DDF0"/>
        </a:solidFill>
        <a:effectLst/>
      </p:bgPr>
    </p:bg>
    <p:spTree>
      <p:nvGrpSpPr>
        <p:cNvPr id="1" name=""/>
        <p:cNvGrpSpPr/>
        <p:nvPr/>
      </p:nvGrpSpPr>
      <p:grpSpPr>
        <a:xfrm>
          <a:off x="0" y="0"/>
          <a:ext cx="0" cy="0"/>
          <a:chOff x="0" y="0"/>
          <a:chExt cx="0" cy="0"/>
        </a:xfrm>
      </p:grpSpPr>
      <p:pic>
        <p:nvPicPr>
          <p:cNvPr id="4" name="Picture 2">
            <a:hlinkClick r:id="rId2"/>
          </p:cNvPr>
          <p:cNvPicPr>
            <a:picLocks noChangeAspect="1" noChangeArrowheads="1"/>
          </p:cNvPicPr>
          <p:nvPr userDrawn="1"/>
        </p:nvPicPr>
        <p:blipFill rotWithShape="1">
          <a:blip r:embed="rId3" cstate="print">
            <a:extLst>
              <a:ext uri="{28A0092B-C50C-407E-A947-70E740481C1C}">
                <a14:useLocalDpi xmlns:a14="http://schemas.microsoft.com/office/drawing/2010/main" val="0"/>
              </a:ext>
            </a:extLst>
          </a:blip>
          <a:srcRect l="2847" t="6982" r="67669" b="6468"/>
          <a:stretch/>
        </p:blipFill>
        <p:spPr bwMode="auto">
          <a:xfrm>
            <a:off x="161452" y="6063256"/>
            <a:ext cx="628001" cy="63131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nvGrpSpPr>
          <p:cNvPr id="2" name="Groupe 1"/>
          <p:cNvGrpSpPr/>
          <p:nvPr userDrawn="1"/>
        </p:nvGrpSpPr>
        <p:grpSpPr>
          <a:xfrm>
            <a:off x="-678562" y="-723428"/>
            <a:ext cx="2220602" cy="2595384"/>
            <a:chOff x="-799666" y="-799409"/>
            <a:chExt cx="2762090" cy="2981115"/>
          </a:xfrm>
        </p:grpSpPr>
        <p:sp>
          <p:nvSpPr>
            <p:cNvPr id="13" name="Ellipse 12"/>
            <p:cNvSpPr/>
            <p:nvPr userDrawn="1"/>
          </p:nvSpPr>
          <p:spPr>
            <a:xfrm>
              <a:off x="90216" y="22356"/>
              <a:ext cx="1872208" cy="1872208"/>
            </a:xfrm>
            <a:prstGeom prst="ellipse">
              <a:avLst/>
            </a:prstGeom>
            <a:solidFill>
              <a:srgbClr val="FFFF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sp>
          <p:nvSpPr>
            <p:cNvPr id="9" name="Pie 6">
              <a:extLst>
                <a:ext uri="{FF2B5EF4-FFF2-40B4-BE49-F238E27FC236}">
                  <a16:creationId xmlns:a16="http://schemas.microsoft.com/office/drawing/2014/main" id="{D4133C68-2A02-4891-9D68-1F1C5FB937B3}"/>
                </a:ext>
              </a:extLst>
            </p:cNvPr>
            <p:cNvSpPr/>
            <p:nvPr userDrawn="1"/>
          </p:nvSpPr>
          <p:spPr>
            <a:xfrm>
              <a:off x="-799666" y="-799409"/>
              <a:ext cx="1584177" cy="1643530"/>
            </a:xfrm>
            <a:prstGeom prst="pie">
              <a:avLst>
                <a:gd name="adj1" fmla="val 0"/>
                <a:gd name="adj2" fmla="val 5402120"/>
              </a:avLst>
            </a:prstGeom>
            <a:solidFill>
              <a:srgbClr val="FFFFFF">
                <a:alpha val="32549"/>
              </a:srgbClr>
            </a:solidFill>
            <a:ln w="12700" cap="rnd" cmpd="sng" algn="ctr">
              <a:solidFill>
                <a:srgbClr val="295CA3"/>
              </a:solid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noProof="0">
                <a:ln>
                  <a:noFill/>
                </a:ln>
                <a:solidFill>
                  <a:prstClr val="white"/>
                </a:solidFill>
                <a:effectLst/>
                <a:uLnTx/>
                <a:uFillTx/>
                <a:latin typeface="Arial"/>
                <a:ea typeface="+mn-ea"/>
                <a:cs typeface="+mn-cs"/>
              </a:endParaRPr>
            </a:p>
          </p:txBody>
        </p:sp>
        <p:sp>
          <p:nvSpPr>
            <p:cNvPr id="10" name="Donut 10">
              <a:extLst>
                <a:ext uri="{FF2B5EF4-FFF2-40B4-BE49-F238E27FC236}">
                  <a16:creationId xmlns:a16="http://schemas.microsoft.com/office/drawing/2014/main" id="{D1E427CC-25E5-4590-BD49-7DA5D972C6F7}"/>
                </a:ext>
              </a:extLst>
            </p:cNvPr>
            <p:cNvSpPr/>
            <p:nvPr userDrawn="1"/>
          </p:nvSpPr>
          <p:spPr>
            <a:xfrm rot="2315675">
              <a:off x="182882" y="1079082"/>
              <a:ext cx="1125717" cy="1102624"/>
            </a:xfrm>
            <a:prstGeom prst="donut">
              <a:avLst>
                <a:gd name="adj" fmla="val 11833"/>
              </a:avLst>
            </a:prstGeom>
            <a:solidFill>
              <a:srgbClr val="FE7E21"/>
            </a:solidFill>
            <a:ln w="7350" cap="rnd" cmpd="sng" algn="ctr">
              <a:solidFill>
                <a:srgbClr val="FFC000"/>
              </a:solidFill>
              <a:prstDash val="solid"/>
            </a:ln>
            <a:effectLst>
              <a:outerShdw blurRad="12700" dist="15000" dir="4500000" algn="tl" rotWithShape="0">
                <a:srgbClr val="D1E1E3">
                  <a:shade val="10000"/>
                  <a:satMod val="200000"/>
                  <a:alpha val="35000"/>
                </a:srgbClr>
              </a:outerShdw>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noProof="0">
                <a:ln>
                  <a:noFill/>
                </a:ln>
                <a:solidFill>
                  <a:prstClr val="white"/>
                </a:solidFill>
                <a:effectLst/>
                <a:uLnTx/>
                <a:uFillTx/>
                <a:latin typeface="Arial"/>
                <a:ea typeface="+mn-ea"/>
                <a:cs typeface="+mn-cs"/>
              </a:endParaRPr>
            </a:p>
          </p:txBody>
        </p:sp>
        <p:sp>
          <p:nvSpPr>
            <p:cNvPr id="12" name="Oval 7">
              <a:extLst>
                <a:ext uri="{FF2B5EF4-FFF2-40B4-BE49-F238E27FC236}">
                  <a16:creationId xmlns:a16="http://schemas.microsoft.com/office/drawing/2014/main" id="{6DCD19CE-FA39-4713-917C-E03850CE17BC}"/>
                </a:ext>
              </a:extLst>
            </p:cNvPr>
            <p:cNvSpPr/>
            <p:nvPr userDrawn="1"/>
          </p:nvSpPr>
          <p:spPr>
            <a:xfrm>
              <a:off x="920751" y="1438468"/>
              <a:ext cx="211138" cy="209550"/>
            </a:xfrm>
            <a:prstGeom prst="ellipse">
              <a:avLst/>
            </a:prstGeom>
            <a:solidFill>
              <a:srgbClr val="3A6BB1"/>
            </a:solidFill>
            <a:ln w="2000" cap="rnd" cmpd="sng" algn="ctr">
              <a:solidFill>
                <a:srgbClr val="295CA3">
                  <a:alpha val="60000"/>
                </a:srgbClr>
              </a:solid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noProof="0">
                <a:ln>
                  <a:noFill/>
                </a:ln>
                <a:solidFill>
                  <a:prstClr val="black"/>
                </a:solidFill>
                <a:effectLst/>
                <a:uLnTx/>
                <a:uFillTx/>
                <a:latin typeface="Arial"/>
                <a:ea typeface="+mn-ea"/>
                <a:cs typeface="+mn-cs"/>
              </a:endParaRPr>
            </a:p>
          </p:txBody>
        </p:sp>
      </p:grpSp>
      <p:sp>
        <p:nvSpPr>
          <p:cNvPr id="3" name="Rectangle 2">
            <a:extLst>
              <a:ext uri="{FF2B5EF4-FFF2-40B4-BE49-F238E27FC236}">
                <a16:creationId xmlns:a16="http://schemas.microsoft.com/office/drawing/2014/main" id="{43E0783E-02E3-4782-A1DE-4111D3CF2255}"/>
              </a:ext>
            </a:extLst>
          </p:cNvPr>
          <p:cNvSpPr/>
          <p:nvPr userDrawn="1"/>
        </p:nvSpPr>
        <p:spPr>
          <a:xfrm>
            <a:off x="1043608" y="0"/>
            <a:ext cx="8100393" cy="6857999"/>
          </a:xfrm>
          <a:prstGeom prst="rect">
            <a:avLst/>
          </a:prstGeom>
          <a:solidFill>
            <a:schemeClr val="bg1"/>
          </a:solidFill>
          <a:ln w="25400" cap="rnd" cmpd="sng" algn="ctr">
            <a:solidFill>
              <a:srgbClr val="295CA3"/>
            </a:solidFill>
            <a:prstDash val="solid"/>
          </a:ln>
          <a:effectLst/>
        </p:spPr>
        <p:style>
          <a:lnRef idx="3">
            <a:schemeClr val="lt1"/>
          </a:lnRef>
          <a:fillRef idx="1">
            <a:schemeClr val="accent1"/>
          </a:fillRef>
          <a:effectRef idx="1">
            <a:schemeClr val="accent1"/>
          </a:effectRef>
          <a:fontRef idx="minor">
            <a:schemeClr val="lt1"/>
          </a:fontRef>
        </p:style>
        <p:txBody>
          <a:bodyPr anchor="ctr">
            <a:scene3d>
              <a:camera prst="isometricOffAxis2Right">
                <a:rot lat="20708923" lon="19615420" rev="33963"/>
              </a:camera>
              <a:lightRig rig="threePt" dir="t"/>
            </a:scene3d>
          </a:bodyPr>
          <a:lstStyle/>
          <a:p>
            <a:pPr algn="ctr" eaLnBrk="1" fontAlgn="auto" hangingPunct="1">
              <a:spcBef>
                <a:spcPts val="0"/>
              </a:spcBef>
              <a:spcAft>
                <a:spcPts val="0"/>
              </a:spcAft>
              <a:defRPr/>
            </a:pPr>
            <a:endParaRPr lang="fr-FR">
              <a:solidFill>
                <a:srgbClr val="295CA3"/>
              </a:solidFill>
            </a:endParaRPr>
          </a:p>
        </p:txBody>
      </p:sp>
      <p:sp>
        <p:nvSpPr>
          <p:cNvPr id="14" name="Espace réservé du titre 1"/>
          <p:cNvSpPr>
            <a:spLocks noGrp="1"/>
          </p:cNvSpPr>
          <p:nvPr userDrawn="1">
            <p:ph type="title" hasCustomPrompt="1"/>
          </p:nvPr>
        </p:nvSpPr>
        <p:spPr>
          <a:xfrm>
            <a:off x="1691680" y="1348575"/>
            <a:ext cx="4896544" cy="1467445"/>
          </a:xfrm>
          <a:prstGeom prst="rect">
            <a:avLst/>
          </a:prstGeom>
          <a:ln w="28575">
            <a:noFill/>
          </a:ln>
        </p:spPr>
        <p:txBody>
          <a:bodyPr vert="horz" lIns="91440" tIns="45720" rIns="91440" bIns="45720" rtlCol="0" anchor="ctr">
            <a:normAutofit/>
          </a:bodyPr>
          <a:lstStyle>
            <a:lvl1pPr>
              <a:defRPr sz="4000">
                <a:solidFill>
                  <a:srgbClr val="295CA3"/>
                </a:solidFill>
              </a:defRPr>
            </a:lvl1pPr>
          </a:lstStyle>
          <a:p>
            <a:r>
              <a:rPr lang="fr-FR" dirty="0"/>
              <a:t>Modifiez le </a:t>
            </a:r>
            <a:br>
              <a:rPr lang="fr-FR" dirty="0"/>
            </a:br>
            <a:r>
              <a:rPr lang="fr-FR" dirty="0"/>
              <a:t>style du titre</a:t>
            </a:r>
            <a:endParaRPr lang="fr-CA" dirty="0"/>
          </a:p>
        </p:txBody>
      </p:sp>
      <p:pic>
        <p:nvPicPr>
          <p:cNvPr id="16" name="Picture 3"/>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5831939" y="2846899"/>
            <a:ext cx="3096344" cy="374767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7" name="Rectangle 16"/>
          <p:cNvSpPr/>
          <p:nvPr userDrawn="1"/>
        </p:nvSpPr>
        <p:spPr>
          <a:xfrm>
            <a:off x="1115616" y="6409911"/>
            <a:ext cx="2102883" cy="369332"/>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800" b="0" i="0" u="none" strike="noStrike" kern="1200" cap="none" spc="0" normalizeH="0" baseline="0" noProof="0">
                <a:ln>
                  <a:noFill/>
                </a:ln>
                <a:solidFill>
                  <a:srgbClr val="295CA3"/>
                </a:solidFill>
                <a:effectLst/>
                <a:uLnTx/>
                <a:uFillTx/>
                <a:latin typeface="+mn-lt"/>
                <a:ea typeface="+mn-ea"/>
                <a:cs typeface="+mn-cs"/>
                <a:hlinkClick r:id="rId2"/>
              </a:rPr>
              <a:t>www.tribuneiss.com</a:t>
            </a:r>
            <a:endParaRPr kumimoji="0" lang="fr-FR" sz="1800" b="0" i="0" u="none" strike="noStrike" kern="1200" cap="none" spc="0" normalizeH="0" baseline="0" noProof="0">
              <a:ln>
                <a:noFill/>
              </a:ln>
              <a:solidFill>
                <a:srgbClr val="295CA3"/>
              </a:solidFill>
              <a:effectLst/>
              <a:uLnTx/>
              <a:uFillTx/>
              <a:latin typeface="+mn-lt"/>
              <a:ea typeface="+mn-ea"/>
              <a:cs typeface="+mn-cs"/>
            </a:endParaRPr>
          </a:p>
        </p:txBody>
      </p:sp>
    </p:spTree>
    <p:extLst>
      <p:ext uri="{BB962C8B-B14F-4D97-AF65-F5344CB8AC3E}">
        <p14:creationId xmlns:p14="http://schemas.microsoft.com/office/powerpoint/2010/main" val="40890313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8_page secondaire">
    <p:bg>
      <p:bgPr>
        <a:solidFill>
          <a:schemeClr val="bg1"/>
        </a:solidFill>
        <a:effectLst/>
      </p:bgPr>
    </p:bg>
    <p:spTree>
      <p:nvGrpSpPr>
        <p:cNvPr id="1" name=""/>
        <p:cNvGrpSpPr/>
        <p:nvPr/>
      </p:nvGrpSpPr>
      <p:grpSpPr>
        <a:xfrm>
          <a:off x="0" y="0"/>
          <a:ext cx="0" cy="0"/>
          <a:chOff x="0" y="0"/>
          <a:chExt cx="0" cy="0"/>
        </a:xfrm>
      </p:grpSpPr>
      <p:pic>
        <p:nvPicPr>
          <p:cNvPr id="4" name="Picture 2">
            <a:hlinkClick r:id="rId2"/>
          </p:cNvPr>
          <p:cNvPicPr>
            <a:picLocks noChangeAspect="1" noChangeArrowheads="1"/>
          </p:cNvPicPr>
          <p:nvPr userDrawn="1"/>
        </p:nvPicPr>
        <p:blipFill rotWithShape="1">
          <a:blip r:embed="rId3" cstate="print">
            <a:extLst>
              <a:ext uri="{28A0092B-C50C-407E-A947-70E740481C1C}">
                <a14:useLocalDpi xmlns:a14="http://schemas.microsoft.com/office/drawing/2010/main" val="0"/>
              </a:ext>
            </a:extLst>
          </a:blip>
          <a:srcRect l="2847" t="6982" r="67669" b="6468"/>
          <a:stretch/>
        </p:blipFill>
        <p:spPr bwMode="auto">
          <a:xfrm>
            <a:off x="161452" y="6063256"/>
            <a:ext cx="628001" cy="63131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nvGrpSpPr>
          <p:cNvPr id="2" name="Groupe 1"/>
          <p:cNvGrpSpPr/>
          <p:nvPr userDrawn="1"/>
        </p:nvGrpSpPr>
        <p:grpSpPr>
          <a:xfrm>
            <a:off x="-678562" y="-723428"/>
            <a:ext cx="2220602" cy="2595384"/>
            <a:chOff x="-799666" y="-799409"/>
            <a:chExt cx="2762090" cy="2981115"/>
          </a:xfrm>
        </p:grpSpPr>
        <p:sp>
          <p:nvSpPr>
            <p:cNvPr id="13" name="Ellipse 12"/>
            <p:cNvSpPr/>
            <p:nvPr userDrawn="1"/>
          </p:nvSpPr>
          <p:spPr>
            <a:xfrm>
              <a:off x="90216" y="22356"/>
              <a:ext cx="1872208" cy="1872208"/>
            </a:xfrm>
            <a:prstGeom prst="ellipse">
              <a:avLst/>
            </a:prstGeom>
            <a:solidFill>
              <a:srgbClr val="FFFF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sp>
          <p:nvSpPr>
            <p:cNvPr id="9" name="Pie 6">
              <a:extLst>
                <a:ext uri="{FF2B5EF4-FFF2-40B4-BE49-F238E27FC236}">
                  <a16:creationId xmlns:a16="http://schemas.microsoft.com/office/drawing/2014/main" id="{D4133C68-2A02-4891-9D68-1F1C5FB937B3}"/>
                </a:ext>
              </a:extLst>
            </p:cNvPr>
            <p:cNvSpPr/>
            <p:nvPr userDrawn="1"/>
          </p:nvSpPr>
          <p:spPr>
            <a:xfrm>
              <a:off x="-799666" y="-799409"/>
              <a:ext cx="1584177" cy="1643530"/>
            </a:xfrm>
            <a:prstGeom prst="pie">
              <a:avLst>
                <a:gd name="adj1" fmla="val 0"/>
                <a:gd name="adj2" fmla="val 5402120"/>
              </a:avLst>
            </a:prstGeom>
            <a:solidFill>
              <a:srgbClr val="FFFFFF">
                <a:alpha val="32549"/>
              </a:srgbClr>
            </a:solidFill>
            <a:ln w="12700" cap="rnd" cmpd="sng" algn="ctr">
              <a:solidFill>
                <a:srgbClr val="295CA3"/>
              </a:solid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noProof="0">
                <a:ln>
                  <a:noFill/>
                </a:ln>
                <a:solidFill>
                  <a:prstClr val="white"/>
                </a:solidFill>
                <a:effectLst/>
                <a:uLnTx/>
                <a:uFillTx/>
                <a:latin typeface="Arial"/>
                <a:ea typeface="+mn-ea"/>
                <a:cs typeface="+mn-cs"/>
              </a:endParaRPr>
            </a:p>
          </p:txBody>
        </p:sp>
        <p:sp>
          <p:nvSpPr>
            <p:cNvPr id="10" name="Donut 10">
              <a:extLst>
                <a:ext uri="{FF2B5EF4-FFF2-40B4-BE49-F238E27FC236}">
                  <a16:creationId xmlns:a16="http://schemas.microsoft.com/office/drawing/2014/main" id="{D1E427CC-25E5-4590-BD49-7DA5D972C6F7}"/>
                </a:ext>
              </a:extLst>
            </p:cNvPr>
            <p:cNvSpPr/>
            <p:nvPr userDrawn="1"/>
          </p:nvSpPr>
          <p:spPr>
            <a:xfrm rot="2315675">
              <a:off x="182882" y="1079082"/>
              <a:ext cx="1125717" cy="1102624"/>
            </a:xfrm>
            <a:prstGeom prst="donut">
              <a:avLst>
                <a:gd name="adj" fmla="val 11833"/>
              </a:avLst>
            </a:prstGeom>
            <a:solidFill>
              <a:srgbClr val="FE7E21"/>
            </a:solidFill>
            <a:ln w="7350" cap="rnd" cmpd="sng" algn="ctr">
              <a:solidFill>
                <a:srgbClr val="FFC000"/>
              </a:solidFill>
              <a:prstDash val="solid"/>
            </a:ln>
            <a:effectLst>
              <a:outerShdw blurRad="12700" dist="15000" dir="4500000" algn="tl" rotWithShape="0">
                <a:srgbClr val="D1E1E3">
                  <a:shade val="10000"/>
                  <a:satMod val="200000"/>
                  <a:alpha val="35000"/>
                </a:srgbClr>
              </a:outerShdw>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noProof="0">
                <a:ln>
                  <a:noFill/>
                </a:ln>
                <a:solidFill>
                  <a:prstClr val="white"/>
                </a:solidFill>
                <a:effectLst/>
                <a:uLnTx/>
                <a:uFillTx/>
                <a:latin typeface="Arial"/>
                <a:ea typeface="+mn-ea"/>
                <a:cs typeface="+mn-cs"/>
              </a:endParaRPr>
            </a:p>
          </p:txBody>
        </p:sp>
        <p:sp>
          <p:nvSpPr>
            <p:cNvPr id="12" name="Oval 7">
              <a:extLst>
                <a:ext uri="{FF2B5EF4-FFF2-40B4-BE49-F238E27FC236}">
                  <a16:creationId xmlns:a16="http://schemas.microsoft.com/office/drawing/2014/main" id="{6DCD19CE-FA39-4713-917C-E03850CE17BC}"/>
                </a:ext>
              </a:extLst>
            </p:cNvPr>
            <p:cNvSpPr/>
            <p:nvPr userDrawn="1"/>
          </p:nvSpPr>
          <p:spPr>
            <a:xfrm>
              <a:off x="920751" y="1438468"/>
              <a:ext cx="211138" cy="209550"/>
            </a:xfrm>
            <a:prstGeom prst="ellipse">
              <a:avLst/>
            </a:prstGeom>
            <a:solidFill>
              <a:srgbClr val="3A6BB1"/>
            </a:solidFill>
            <a:ln w="2000" cap="rnd" cmpd="sng" algn="ctr">
              <a:solidFill>
                <a:srgbClr val="295CA3">
                  <a:alpha val="60000"/>
                </a:srgbClr>
              </a:solid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noProof="0">
                <a:ln>
                  <a:noFill/>
                </a:ln>
                <a:solidFill>
                  <a:prstClr val="black"/>
                </a:solidFill>
                <a:effectLst/>
                <a:uLnTx/>
                <a:uFillTx/>
                <a:latin typeface="Arial"/>
                <a:ea typeface="+mn-ea"/>
                <a:cs typeface="+mn-cs"/>
              </a:endParaRPr>
            </a:p>
          </p:txBody>
        </p:sp>
      </p:grpSp>
      <p:sp>
        <p:nvSpPr>
          <p:cNvPr id="15" name="Rectangle 14"/>
          <p:cNvSpPr/>
          <p:nvPr userDrawn="1"/>
        </p:nvSpPr>
        <p:spPr>
          <a:xfrm>
            <a:off x="1115616" y="6409911"/>
            <a:ext cx="2102883" cy="369332"/>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800" b="0" i="0" u="none" strike="noStrike" kern="1200" cap="none" spc="0" normalizeH="0" baseline="0" noProof="0">
                <a:ln>
                  <a:noFill/>
                </a:ln>
                <a:solidFill>
                  <a:srgbClr val="295CA3"/>
                </a:solidFill>
                <a:effectLst/>
                <a:uLnTx/>
                <a:uFillTx/>
                <a:latin typeface="+mn-lt"/>
                <a:ea typeface="+mn-ea"/>
                <a:cs typeface="+mn-cs"/>
              </a:rPr>
              <a:t>www.tribuneiss.com</a:t>
            </a:r>
          </a:p>
        </p:txBody>
      </p:sp>
    </p:spTree>
    <p:extLst>
      <p:ext uri="{BB962C8B-B14F-4D97-AF65-F5344CB8AC3E}">
        <p14:creationId xmlns:p14="http://schemas.microsoft.com/office/powerpoint/2010/main" val="47602718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2_page secondaire">
    <p:bg>
      <p:bgPr>
        <a:solidFill>
          <a:srgbClr val="E2EAF6"/>
        </a:solidFill>
        <a:effectLst/>
      </p:bgPr>
    </p:bg>
    <p:spTree>
      <p:nvGrpSpPr>
        <p:cNvPr id="1" name=""/>
        <p:cNvGrpSpPr/>
        <p:nvPr/>
      </p:nvGrpSpPr>
      <p:grpSpPr>
        <a:xfrm>
          <a:off x="0" y="0"/>
          <a:ext cx="0" cy="0"/>
          <a:chOff x="0" y="0"/>
          <a:chExt cx="0" cy="0"/>
        </a:xfrm>
      </p:grpSpPr>
      <p:sp>
        <p:nvSpPr>
          <p:cNvPr id="13" name="Ellipse 12"/>
          <p:cNvSpPr/>
          <p:nvPr userDrawn="1"/>
        </p:nvSpPr>
        <p:spPr>
          <a:xfrm>
            <a:off x="90215" y="-1649"/>
            <a:ext cx="1872208" cy="1872208"/>
          </a:xfrm>
          <a:prstGeom prst="ellipse">
            <a:avLst/>
          </a:prstGeom>
          <a:solidFill>
            <a:srgbClr val="FFFF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sp>
        <p:nvSpPr>
          <p:cNvPr id="9" name="Pie 6">
            <a:extLst>
              <a:ext uri="{FF2B5EF4-FFF2-40B4-BE49-F238E27FC236}">
                <a16:creationId xmlns:a16="http://schemas.microsoft.com/office/drawing/2014/main" id="{D4133C68-2A02-4891-9D68-1F1C5FB937B3}"/>
              </a:ext>
            </a:extLst>
          </p:cNvPr>
          <p:cNvSpPr/>
          <p:nvPr userDrawn="1"/>
        </p:nvSpPr>
        <p:spPr>
          <a:xfrm>
            <a:off x="-799667" y="-823414"/>
            <a:ext cx="1584177" cy="1643530"/>
          </a:xfrm>
          <a:prstGeom prst="pie">
            <a:avLst>
              <a:gd name="adj1" fmla="val 0"/>
              <a:gd name="adj2" fmla="val 5402120"/>
            </a:avLst>
          </a:prstGeom>
          <a:solidFill>
            <a:srgbClr val="FFFFFF">
              <a:alpha val="32549"/>
            </a:srgbClr>
          </a:solidFill>
          <a:ln w="12700" cap="rnd" cmpd="sng" algn="ctr">
            <a:solidFill>
              <a:srgbClr val="295CA3"/>
            </a:solid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noProof="0">
              <a:ln>
                <a:noFill/>
              </a:ln>
              <a:solidFill>
                <a:prstClr val="white"/>
              </a:solidFill>
              <a:effectLst/>
              <a:uLnTx/>
              <a:uFillTx/>
              <a:latin typeface="Arial"/>
              <a:ea typeface="+mn-ea"/>
              <a:cs typeface="+mn-cs"/>
            </a:endParaRPr>
          </a:p>
        </p:txBody>
      </p:sp>
      <p:pic>
        <p:nvPicPr>
          <p:cNvPr id="4" name="Picture 2">
            <a:hlinkClick r:id="rId2"/>
          </p:cNvPr>
          <p:cNvPicPr>
            <a:picLocks noChangeAspect="1" noChangeArrowheads="1"/>
          </p:cNvPicPr>
          <p:nvPr userDrawn="1"/>
        </p:nvPicPr>
        <p:blipFill rotWithShape="1">
          <a:blip r:embed="rId3" cstate="print">
            <a:extLst>
              <a:ext uri="{28A0092B-C50C-407E-A947-70E740481C1C}">
                <a14:useLocalDpi xmlns:a14="http://schemas.microsoft.com/office/drawing/2010/main" val="0"/>
              </a:ext>
            </a:extLst>
          </a:blip>
          <a:srcRect l="2847" t="6982" r="67669" b="6468"/>
          <a:stretch/>
        </p:blipFill>
        <p:spPr bwMode="auto">
          <a:xfrm>
            <a:off x="212003" y="6120202"/>
            <a:ext cx="628001" cy="63131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0" name="Donut 10">
            <a:extLst>
              <a:ext uri="{FF2B5EF4-FFF2-40B4-BE49-F238E27FC236}">
                <a16:creationId xmlns:a16="http://schemas.microsoft.com/office/drawing/2014/main" id="{D1E427CC-25E5-4590-BD49-7DA5D972C6F7}"/>
              </a:ext>
            </a:extLst>
          </p:cNvPr>
          <p:cNvSpPr/>
          <p:nvPr userDrawn="1"/>
        </p:nvSpPr>
        <p:spPr>
          <a:xfrm rot="2315675">
            <a:off x="182881" y="1055077"/>
            <a:ext cx="1125717" cy="1102624"/>
          </a:xfrm>
          <a:prstGeom prst="donut">
            <a:avLst>
              <a:gd name="adj" fmla="val 11833"/>
            </a:avLst>
          </a:prstGeom>
          <a:solidFill>
            <a:srgbClr val="FE7E21"/>
          </a:solidFill>
          <a:ln w="7350" cap="rnd" cmpd="sng" algn="ctr">
            <a:solidFill>
              <a:srgbClr val="FFC000"/>
            </a:solidFill>
            <a:prstDash val="solid"/>
          </a:ln>
          <a:effectLst>
            <a:outerShdw blurRad="12700" dist="15000" dir="4500000" algn="tl" rotWithShape="0">
              <a:srgbClr val="D1E1E3">
                <a:shade val="10000"/>
                <a:satMod val="200000"/>
                <a:alpha val="35000"/>
              </a:srgbClr>
            </a:outerShdw>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noProof="0">
              <a:ln>
                <a:noFill/>
              </a:ln>
              <a:solidFill>
                <a:prstClr val="white"/>
              </a:solidFill>
              <a:effectLst/>
              <a:uLnTx/>
              <a:uFillTx/>
              <a:latin typeface="Arial"/>
              <a:ea typeface="+mn-ea"/>
              <a:cs typeface="+mn-cs"/>
            </a:endParaRPr>
          </a:p>
        </p:txBody>
      </p:sp>
      <p:sp>
        <p:nvSpPr>
          <p:cNvPr id="12" name="Oval 7">
            <a:extLst>
              <a:ext uri="{FF2B5EF4-FFF2-40B4-BE49-F238E27FC236}">
                <a16:creationId xmlns:a16="http://schemas.microsoft.com/office/drawing/2014/main" id="{6DCD19CE-FA39-4713-917C-E03850CE17BC}"/>
              </a:ext>
            </a:extLst>
          </p:cNvPr>
          <p:cNvSpPr/>
          <p:nvPr userDrawn="1"/>
        </p:nvSpPr>
        <p:spPr>
          <a:xfrm>
            <a:off x="920750" y="1414463"/>
            <a:ext cx="211138" cy="209550"/>
          </a:xfrm>
          <a:prstGeom prst="ellipse">
            <a:avLst/>
          </a:prstGeom>
          <a:solidFill>
            <a:srgbClr val="3A6BB1"/>
          </a:solidFill>
          <a:ln w="2000" cap="rnd" cmpd="sng" algn="ctr">
            <a:solidFill>
              <a:srgbClr val="295CA3">
                <a:alpha val="60000"/>
              </a:srgbClr>
            </a:solid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noProof="0">
              <a:ln>
                <a:noFill/>
              </a:ln>
              <a:solidFill>
                <a:prstClr val="black"/>
              </a:solidFill>
              <a:effectLst/>
              <a:uLnTx/>
              <a:uFillTx/>
              <a:latin typeface="Arial"/>
              <a:ea typeface="+mn-ea"/>
              <a:cs typeface="+mn-cs"/>
            </a:endParaRPr>
          </a:p>
        </p:txBody>
      </p:sp>
      <p:sp>
        <p:nvSpPr>
          <p:cNvPr id="15" name="Rectangle 14"/>
          <p:cNvSpPr/>
          <p:nvPr userDrawn="1"/>
        </p:nvSpPr>
        <p:spPr>
          <a:xfrm>
            <a:off x="871201" y="6435861"/>
            <a:ext cx="2102883" cy="369332"/>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800" b="0" i="0" u="none" strike="noStrike" kern="1200" cap="none" spc="0" normalizeH="0" baseline="0" noProof="0">
                <a:ln>
                  <a:noFill/>
                </a:ln>
                <a:solidFill>
                  <a:srgbClr val="295CA3"/>
                </a:solidFill>
                <a:effectLst/>
                <a:uLnTx/>
                <a:uFillTx/>
                <a:latin typeface="+mn-lt"/>
                <a:ea typeface="+mn-ea"/>
                <a:cs typeface="+mn-cs"/>
              </a:rPr>
              <a:t>www.tribuneiss.com</a:t>
            </a:r>
          </a:p>
        </p:txBody>
      </p:sp>
    </p:spTree>
    <p:extLst>
      <p:ext uri="{BB962C8B-B14F-4D97-AF65-F5344CB8AC3E}">
        <p14:creationId xmlns:p14="http://schemas.microsoft.com/office/powerpoint/2010/main" val="197122284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Diapositive de titre">
    <p:spTree>
      <p:nvGrpSpPr>
        <p:cNvPr id="1" name=""/>
        <p:cNvGrpSpPr/>
        <p:nvPr/>
      </p:nvGrpSpPr>
      <p:grpSpPr>
        <a:xfrm>
          <a:off x="0" y="0"/>
          <a:ext cx="0" cy="0"/>
          <a:chOff x="0" y="0"/>
          <a:chExt cx="0" cy="0"/>
        </a:xfrm>
      </p:grpSpPr>
      <p:grpSp>
        <p:nvGrpSpPr>
          <p:cNvPr id="14" name="Groupe 13"/>
          <p:cNvGrpSpPr/>
          <p:nvPr userDrawn="1"/>
        </p:nvGrpSpPr>
        <p:grpSpPr>
          <a:xfrm>
            <a:off x="-684584" y="-675456"/>
            <a:ext cx="2338834" cy="2347478"/>
            <a:chOff x="-799667" y="-823414"/>
            <a:chExt cx="2762090" cy="2981115"/>
          </a:xfrm>
        </p:grpSpPr>
        <p:sp>
          <p:nvSpPr>
            <p:cNvPr id="7" name="Ellipse 6"/>
            <p:cNvSpPr/>
            <p:nvPr userDrawn="1"/>
          </p:nvSpPr>
          <p:spPr>
            <a:xfrm>
              <a:off x="90215" y="-1649"/>
              <a:ext cx="1872208" cy="1872208"/>
            </a:xfrm>
            <a:prstGeom prst="ellipse">
              <a:avLst/>
            </a:prstGeom>
            <a:solidFill>
              <a:srgbClr val="FFFF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sp>
          <p:nvSpPr>
            <p:cNvPr id="8" name="Pie 6">
              <a:extLst>
                <a:ext uri="{FF2B5EF4-FFF2-40B4-BE49-F238E27FC236}">
                  <a16:creationId xmlns:a16="http://schemas.microsoft.com/office/drawing/2014/main" id="{D4133C68-2A02-4891-9D68-1F1C5FB937B3}"/>
                </a:ext>
              </a:extLst>
            </p:cNvPr>
            <p:cNvSpPr/>
            <p:nvPr userDrawn="1"/>
          </p:nvSpPr>
          <p:spPr>
            <a:xfrm>
              <a:off x="-799667" y="-823414"/>
              <a:ext cx="1584177" cy="1643530"/>
            </a:xfrm>
            <a:prstGeom prst="pie">
              <a:avLst>
                <a:gd name="adj1" fmla="val 0"/>
                <a:gd name="adj2" fmla="val 5402120"/>
              </a:avLst>
            </a:prstGeom>
            <a:solidFill>
              <a:srgbClr val="3A6BB1">
                <a:alpha val="32549"/>
              </a:srgbClr>
            </a:solidFill>
            <a:ln w="12700" cap="rnd" cmpd="sng" algn="ctr">
              <a:solidFill>
                <a:srgbClr val="295CA3"/>
              </a:solid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noProof="0">
                <a:ln>
                  <a:noFill/>
                </a:ln>
                <a:solidFill>
                  <a:prstClr val="white"/>
                </a:solidFill>
                <a:effectLst/>
                <a:uLnTx/>
                <a:uFillTx/>
                <a:latin typeface="Arial"/>
                <a:ea typeface="+mn-ea"/>
                <a:cs typeface="+mn-cs"/>
              </a:endParaRPr>
            </a:p>
          </p:txBody>
        </p:sp>
        <p:sp>
          <p:nvSpPr>
            <p:cNvPr id="9" name="Donut 10">
              <a:extLst>
                <a:ext uri="{FF2B5EF4-FFF2-40B4-BE49-F238E27FC236}">
                  <a16:creationId xmlns:a16="http://schemas.microsoft.com/office/drawing/2014/main" id="{D1E427CC-25E5-4590-BD49-7DA5D972C6F7}"/>
                </a:ext>
              </a:extLst>
            </p:cNvPr>
            <p:cNvSpPr/>
            <p:nvPr userDrawn="1"/>
          </p:nvSpPr>
          <p:spPr>
            <a:xfrm rot="2315675">
              <a:off x="182881" y="1055077"/>
              <a:ext cx="1125717" cy="1102624"/>
            </a:xfrm>
            <a:prstGeom prst="donut">
              <a:avLst>
                <a:gd name="adj" fmla="val 11833"/>
              </a:avLst>
            </a:prstGeom>
            <a:solidFill>
              <a:srgbClr val="FE7E21"/>
            </a:solidFill>
            <a:ln w="7350" cap="rnd" cmpd="sng" algn="ctr">
              <a:solidFill>
                <a:srgbClr val="FFC000"/>
              </a:solidFill>
              <a:prstDash val="solid"/>
            </a:ln>
            <a:effectLst>
              <a:outerShdw blurRad="12700" dist="15000" dir="4500000" algn="tl" rotWithShape="0">
                <a:srgbClr val="D1E1E3">
                  <a:shade val="10000"/>
                  <a:satMod val="200000"/>
                  <a:alpha val="35000"/>
                </a:srgbClr>
              </a:outerShdw>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noProof="0">
                <a:ln>
                  <a:noFill/>
                </a:ln>
                <a:solidFill>
                  <a:prstClr val="white"/>
                </a:solidFill>
                <a:effectLst/>
                <a:uLnTx/>
                <a:uFillTx/>
                <a:latin typeface="Arial"/>
                <a:ea typeface="+mn-ea"/>
                <a:cs typeface="+mn-cs"/>
              </a:endParaRPr>
            </a:p>
          </p:txBody>
        </p:sp>
        <p:sp>
          <p:nvSpPr>
            <p:cNvPr id="10" name="Oval 7">
              <a:extLst>
                <a:ext uri="{FF2B5EF4-FFF2-40B4-BE49-F238E27FC236}">
                  <a16:creationId xmlns:a16="http://schemas.microsoft.com/office/drawing/2014/main" id="{6DCD19CE-FA39-4713-917C-E03850CE17BC}"/>
                </a:ext>
              </a:extLst>
            </p:cNvPr>
            <p:cNvSpPr/>
            <p:nvPr userDrawn="1"/>
          </p:nvSpPr>
          <p:spPr>
            <a:xfrm>
              <a:off x="920750" y="1414463"/>
              <a:ext cx="211138" cy="209550"/>
            </a:xfrm>
            <a:prstGeom prst="ellipse">
              <a:avLst/>
            </a:prstGeom>
            <a:solidFill>
              <a:srgbClr val="3A6BB1"/>
            </a:solidFill>
            <a:ln w="2000" cap="rnd" cmpd="sng" algn="ctr">
              <a:solidFill>
                <a:srgbClr val="295CA3">
                  <a:alpha val="60000"/>
                </a:srgbClr>
              </a:solid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noProof="0">
                <a:ln>
                  <a:noFill/>
                </a:ln>
                <a:solidFill>
                  <a:prstClr val="black"/>
                </a:solidFill>
                <a:effectLst/>
                <a:uLnTx/>
                <a:uFillTx/>
                <a:latin typeface="Arial"/>
                <a:ea typeface="+mn-ea"/>
                <a:cs typeface="+mn-cs"/>
              </a:endParaRPr>
            </a:p>
          </p:txBody>
        </p:sp>
      </p:grpSp>
      <p:pic>
        <p:nvPicPr>
          <p:cNvPr id="16" name="Picture 3"/>
          <p:cNvPicPr>
            <a:picLocks noChangeAspect="1" noChangeArrowheads="1"/>
          </p:cNvPicPr>
          <p:nvPr userDrawn="1"/>
        </p:nvPicPr>
        <p:blipFill rotWithShape="1">
          <a:blip r:embed="rId2" cstate="print">
            <a:extLst>
              <a:ext uri="{28A0092B-C50C-407E-A947-70E740481C1C}">
                <a14:useLocalDpi xmlns:a14="http://schemas.microsoft.com/office/drawing/2010/main" val="0"/>
              </a:ext>
            </a:extLst>
          </a:blip>
          <a:srcRect l="10540" t="19696" r="10870" b="16073"/>
          <a:stretch/>
        </p:blipFill>
        <p:spPr bwMode="auto">
          <a:xfrm>
            <a:off x="263485" y="6077911"/>
            <a:ext cx="2014917" cy="72019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7" name="Rectangle 16"/>
          <p:cNvSpPr/>
          <p:nvPr userDrawn="1"/>
        </p:nvSpPr>
        <p:spPr>
          <a:xfrm>
            <a:off x="167857" y="2001590"/>
            <a:ext cx="8872109" cy="2123658"/>
          </a:xfrm>
          <a:prstGeom prst="rect">
            <a:avLst/>
          </a:prstGeom>
          <a:noFill/>
        </p:spPr>
        <p:txBody>
          <a:bodyPr wrap="none" lIns="91440" tIns="45720" rIns="91440" bIns="45720">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a:r>
              <a:rPr lang="fr-CA" sz="4400" b="1" cap="all" spc="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Pr>
              <a:t>I</a:t>
            </a:r>
            <a:r>
              <a:rPr lang="fr-CA" sz="4400" b="1" cap="none" spc="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Pr>
              <a:t>ntervenir en nutrition </a:t>
            </a:r>
          </a:p>
          <a:p>
            <a:pPr algn="ctr"/>
            <a:r>
              <a:rPr lang="fr-CA" sz="4400" b="1" cap="none" spc="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Pr>
              <a:t>durant les 1000</a:t>
            </a:r>
            <a:r>
              <a:rPr lang="fr-CA" sz="4400" b="1" cap="none" spc="0" baseline="3000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Pr>
              <a:t> </a:t>
            </a:r>
            <a:r>
              <a:rPr lang="fr-CA" sz="4400" b="1" cap="none" spc="0" baseline="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Pr>
              <a:t>premiers</a:t>
            </a:r>
            <a:r>
              <a:rPr lang="fr-CA" sz="4400" b="1" cap="none" spc="0" baseline="3000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Pr>
              <a:t> </a:t>
            </a:r>
            <a:r>
              <a:rPr lang="fr-CA" sz="4400" b="1" cap="none" spc="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Pr>
              <a:t>jours de vie </a:t>
            </a:r>
          </a:p>
          <a:p>
            <a:pPr algn="ctr"/>
            <a:r>
              <a:rPr lang="fr-CA" sz="4400" b="1" cap="none" spc="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Pr>
              <a:t>pour réduire les ISS</a:t>
            </a:r>
          </a:p>
        </p:txBody>
      </p:sp>
      <p:sp>
        <p:nvSpPr>
          <p:cNvPr id="21" name="ZoneTexte 20"/>
          <p:cNvSpPr txBox="1"/>
          <p:nvPr userDrawn="1"/>
        </p:nvSpPr>
        <p:spPr>
          <a:xfrm>
            <a:off x="7452320" y="6330201"/>
            <a:ext cx="1360629" cy="369332"/>
          </a:xfrm>
          <a:prstGeom prst="rect">
            <a:avLst/>
          </a:prstGeom>
          <a:noFill/>
        </p:spPr>
        <p:txBody>
          <a:bodyPr wrap="none" rtlCol="0">
            <a:spAutoFit/>
          </a:bodyPr>
          <a:lstStyle/>
          <a:p>
            <a:r>
              <a:rPr lang="fr-CA"/>
              <a:t>Janvier 2020</a:t>
            </a:r>
          </a:p>
        </p:txBody>
      </p:sp>
      <p:pic>
        <p:nvPicPr>
          <p:cNvPr id="1026" name="Picture 2"/>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2771800" y="4011990"/>
            <a:ext cx="1266825" cy="1676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7" name="Picture 3"/>
          <p:cNvPicPr>
            <a:picLocks noChangeAspect="1" noChangeArrowheads="1"/>
          </p:cNvPicPr>
          <p:nvPr userDrawn="1"/>
        </p:nvPicPr>
        <p:blipFill rotWithShape="1">
          <a:blip r:embed="rId4">
            <a:extLst>
              <a:ext uri="{28A0092B-C50C-407E-A947-70E740481C1C}">
                <a14:useLocalDpi xmlns:a14="http://schemas.microsoft.com/office/drawing/2010/main" val="0"/>
              </a:ext>
            </a:extLst>
          </a:blip>
          <a:srcRect l="18116" r="18590" b="14011"/>
          <a:stretch/>
        </p:blipFill>
        <p:spPr bwMode="auto">
          <a:xfrm>
            <a:off x="4603912" y="4663610"/>
            <a:ext cx="763508" cy="1162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8" name="Picture 4"/>
          <p:cNvPicPr>
            <a:picLocks noChangeAspect="1" noChangeArrowheads="1"/>
          </p:cNvPicPr>
          <p:nvPr userDrawn="1"/>
        </p:nvPicPr>
        <p:blipFill rotWithShape="1">
          <a:blip r:embed="rId5">
            <a:extLst>
              <a:ext uri="{28A0092B-C50C-407E-A947-70E740481C1C}">
                <a14:useLocalDpi xmlns:a14="http://schemas.microsoft.com/office/drawing/2010/main" val="0"/>
              </a:ext>
            </a:extLst>
          </a:blip>
          <a:srcRect l="6240" t="7581" r="7300" b="6679"/>
          <a:stretch/>
        </p:blipFill>
        <p:spPr bwMode="auto">
          <a:xfrm>
            <a:off x="3686627" y="4780529"/>
            <a:ext cx="885373" cy="100148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9" name="Picture 5"/>
          <p:cNvPicPr>
            <a:picLocks noChangeAspect="1" noChangeArrowheads="1"/>
          </p:cNvPicPr>
          <p:nvPr userDrawn="1"/>
        </p:nvPicPr>
        <p:blipFill rotWithShape="1">
          <a:blip r:embed="rId6">
            <a:extLst>
              <a:ext uri="{28A0092B-C50C-407E-A947-70E740481C1C}">
                <a14:useLocalDpi xmlns:a14="http://schemas.microsoft.com/office/drawing/2010/main" val="0"/>
              </a:ext>
            </a:extLst>
          </a:blip>
          <a:srcRect l="8318" r="12485" b="-2591"/>
          <a:stretch/>
        </p:blipFill>
        <p:spPr bwMode="auto">
          <a:xfrm>
            <a:off x="5453407" y="4146073"/>
            <a:ext cx="921271" cy="12689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2" name="ZoneTexte 21"/>
          <p:cNvSpPr txBox="1"/>
          <p:nvPr userDrawn="1"/>
        </p:nvSpPr>
        <p:spPr>
          <a:xfrm>
            <a:off x="2124875" y="601273"/>
            <a:ext cx="5213094" cy="1077218"/>
          </a:xfrm>
          <a:prstGeom prst="rect">
            <a:avLst/>
          </a:prstGeom>
          <a:noFill/>
        </p:spPr>
        <p:txBody>
          <a:bodyPr wrap="none" rtlCol="0">
            <a:spAutoFit/>
          </a:bodyPr>
          <a:lstStyle/>
          <a:p>
            <a:pPr algn="ctr"/>
            <a:r>
              <a:rPr lang="fr-CA" sz="3200"/>
              <a:t>Base de connaissances sur les </a:t>
            </a:r>
            <a:br>
              <a:rPr lang="fr-CA" sz="3200"/>
            </a:br>
            <a:r>
              <a:rPr lang="fr-CA" sz="3200"/>
              <a:t>inégalités sociales en santé </a:t>
            </a:r>
          </a:p>
        </p:txBody>
      </p:sp>
      <p:sp>
        <p:nvSpPr>
          <p:cNvPr id="18" name="Rectangle 17"/>
          <p:cNvSpPr/>
          <p:nvPr userDrawn="1"/>
        </p:nvSpPr>
        <p:spPr>
          <a:xfrm>
            <a:off x="2353770" y="6323212"/>
            <a:ext cx="2102883" cy="369332"/>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800" b="0" i="0" u="none" strike="noStrike" kern="1200" cap="none" spc="0" normalizeH="0" baseline="0" noProof="0">
                <a:ln>
                  <a:noFill/>
                </a:ln>
                <a:solidFill>
                  <a:srgbClr val="295CA3"/>
                </a:solidFill>
                <a:effectLst/>
                <a:uLnTx/>
                <a:uFillTx/>
                <a:latin typeface="+mn-lt"/>
                <a:ea typeface="+mn-ea"/>
                <a:cs typeface="+mn-cs"/>
                <a:hlinkClick r:id="rId7"/>
              </a:rPr>
              <a:t>www.tribuneiss.com</a:t>
            </a:r>
            <a:endParaRPr kumimoji="0" lang="fr-FR" sz="1800" b="0" i="0" u="none" strike="noStrike" kern="1200" cap="none" spc="0" normalizeH="0" baseline="0" noProof="0">
              <a:ln>
                <a:noFill/>
              </a:ln>
              <a:solidFill>
                <a:srgbClr val="295CA3"/>
              </a:solidFill>
              <a:effectLst/>
              <a:uLnTx/>
              <a:uFillTx/>
              <a:latin typeface="+mn-lt"/>
              <a:ea typeface="+mn-ea"/>
              <a:cs typeface="+mn-cs"/>
            </a:endParaRPr>
          </a:p>
        </p:txBody>
      </p:sp>
    </p:spTree>
    <p:extLst>
      <p:ext uri="{BB962C8B-B14F-4D97-AF65-F5344CB8AC3E}">
        <p14:creationId xmlns:p14="http://schemas.microsoft.com/office/powerpoint/2010/main" val="30246375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4_page secondaire">
    <p:bg>
      <p:bgPr>
        <a:solidFill>
          <a:srgbClr val="D0DDF0"/>
        </a:solidFill>
        <a:effectLst/>
      </p:bgPr>
    </p:bg>
    <p:spTree>
      <p:nvGrpSpPr>
        <p:cNvPr id="1" name=""/>
        <p:cNvGrpSpPr/>
        <p:nvPr/>
      </p:nvGrpSpPr>
      <p:grpSpPr>
        <a:xfrm>
          <a:off x="0" y="0"/>
          <a:ext cx="0" cy="0"/>
          <a:chOff x="0" y="0"/>
          <a:chExt cx="0" cy="0"/>
        </a:xfrm>
      </p:grpSpPr>
      <p:sp>
        <p:nvSpPr>
          <p:cNvPr id="13" name="Ellipse 12"/>
          <p:cNvSpPr/>
          <p:nvPr userDrawn="1"/>
        </p:nvSpPr>
        <p:spPr>
          <a:xfrm>
            <a:off x="90215" y="-1649"/>
            <a:ext cx="1872208" cy="1872208"/>
          </a:xfrm>
          <a:prstGeom prst="ellipse">
            <a:avLst/>
          </a:prstGeom>
          <a:solidFill>
            <a:srgbClr val="FFFF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sp>
        <p:nvSpPr>
          <p:cNvPr id="9" name="Pie 6">
            <a:extLst>
              <a:ext uri="{FF2B5EF4-FFF2-40B4-BE49-F238E27FC236}">
                <a16:creationId xmlns:a16="http://schemas.microsoft.com/office/drawing/2014/main" id="{D4133C68-2A02-4891-9D68-1F1C5FB937B3}"/>
              </a:ext>
            </a:extLst>
          </p:cNvPr>
          <p:cNvSpPr/>
          <p:nvPr userDrawn="1"/>
        </p:nvSpPr>
        <p:spPr>
          <a:xfrm>
            <a:off x="-799667" y="-823414"/>
            <a:ext cx="1584177" cy="1643530"/>
          </a:xfrm>
          <a:prstGeom prst="pie">
            <a:avLst>
              <a:gd name="adj1" fmla="val 0"/>
              <a:gd name="adj2" fmla="val 5402120"/>
            </a:avLst>
          </a:prstGeom>
          <a:solidFill>
            <a:srgbClr val="FFFFFF">
              <a:alpha val="32549"/>
            </a:srgbClr>
          </a:solidFill>
          <a:ln w="12700" cap="rnd" cmpd="sng" algn="ctr">
            <a:solidFill>
              <a:srgbClr val="295CA3"/>
            </a:solid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noProof="0">
              <a:ln>
                <a:noFill/>
              </a:ln>
              <a:solidFill>
                <a:prstClr val="white"/>
              </a:solidFill>
              <a:effectLst/>
              <a:uLnTx/>
              <a:uFillTx/>
              <a:latin typeface="Arial"/>
              <a:ea typeface="+mn-ea"/>
              <a:cs typeface="+mn-cs"/>
            </a:endParaRPr>
          </a:p>
        </p:txBody>
      </p:sp>
      <p:sp>
        <p:nvSpPr>
          <p:cNvPr id="10" name="Donut 10">
            <a:extLst>
              <a:ext uri="{FF2B5EF4-FFF2-40B4-BE49-F238E27FC236}">
                <a16:creationId xmlns:a16="http://schemas.microsoft.com/office/drawing/2014/main" id="{D1E427CC-25E5-4590-BD49-7DA5D972C6F7}"/>
              </a:ext>
            </a:extLst>
          </p:cNvPr>
          <p:cNvSpPr/>
          <p:nvPr userDrawn="1"/>
        </p:nvSpPr>
        <p:spPr>
          <a:xfrm rot="2315675">
            <a:off x="182881" y="1055077"/>
            <a:ext cx="1125717" cy="1102624"/>
          </a:xfrm>
          <a:prstGeom prst="donut">
            <a:avLst>
              <a:gd name="adj" fmla="val 11833"/>
            </a:avLst>
          </a:prstGeom>
          <a:solidFill>
            <a:srgbClr val="FE7E21"/>
          </a:solidFill>
          <a:ln w="7350" cap="rnd" cmpd="sng" algn="ctr">
            <a:solidFill>
              <a:srgbClr val="FFC000"/>
            </a:solidFill>
            <a:prstDash val="solid"/>
          </a:ln>
          <a:effectLst>
            <a:outerShdw blurRad="12700" dist="15000" dir="4500000" algn="tl" rotWithShape="0">
              <a:srgbClr val="D1E1E3">
                <a:shade val="10000"/>
                <a:satMod val="200000"/>
                <a:alpha val="35000"/>
              </a:srgbClr>
            </a:outerShdw>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noProof="0">
              <a:ln>
                <a:noFill/>
              </a:ln>
              <a:solidFill>
                <a:prstClr val="white"/>
              </a:solidFill>
              <a:effectLst/>
              <a:uLnTx/>
              <a:uFillTx/>
              <a:latin typeface="Arial"/>
              <a:ea typeface="+mn-ea"/>
              <a:cs typeface="+mn-cs"/>
            </a:endParaRPr>
          </a:p>
        </p:txBody>
      </p:sp>
      <p:sp>
        <p:nvSpPr>
          <p:cNvPr id="12" name="Oval 7">
            <a:extLst>
              <a:ext uri="{FF2B5EF4-FFF2-40B4-BE49-F238E27FC236}">
                <a16:creationId xmlns:a16="http://schemas.microsoft.com/office/drawing/2014/main" id="{6DCD19CE-FA39-4713-917C-E03850CE17BC}"/>
              </a:ext>
            </a:extLst>
          </p:cNvPr>
          <p:cNvSpPr/>
          <p:nvPr userDrawn="1"/>
        </p:nvSpPr>
        <p:spPr>
          <a:xfrm>
            <a:off x="920750" y="1414463"/>
            <a:ext cx="211138" cy="209550"/>
          </a:xfrm>
          <a:prstGeom prst="ellipse">
            <a:avLst/>
          </a:prstGeom>
          <a:solidFill>
            <a:srgbClr val="3A6BB1"/>
          </a:solidFill>
          <a:ln w="2000" cap="rnd" cmpd="sng" algn="ctr">
            <a:solidFill>
              <a:srgbClr val="295CA3">
                <a:alpha val="60000"/>
              </a:srgbClr>
            </a:solid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noProof="0">
              <a:ln>
                <a:noFill/>
              </a:ln>
              <a:solidFill>
                <a:prstClr val="black"/>
              </a:solidFill>
              <a:effectLst/>
              <a:uLnTx/>
              <a:uFillTx/>
              <a:latin typeface="Arial"/>
              <a:ea typeface="+mn-ea"/>
              <a:cs typeface="+mn-cs"/>
            </a:endParaRPr>
          </a:p>
        </p:txBody>
      </p:sp>
      <p:sp>
        <p:nvSpPr>
          <p:cNvPr id="15" name="Rectangle 14"/>
          <p:cNvSpPr/>
          <p:nvPr userDrawn="1"/>
        </p:nvSpPr>
        <p:spPr>
          <a:xfrm>
            <a:off x="2153736" y="6369750"/>
            <a:ext cx="2102883" cy="369332"/>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800" b="0" i="0" u="none" strike="noStrike" kern="1200" cap="none" spc="0" normalizeH="0" baseline="0" noProof="0">
                <a:ln>
                  <a:noFill/>
                </a:ln>
                <a:solidFill>
                  <a:srgbClr val="295CA3"/>
                </a:solidFill>
                <a:effectLst/>
                <a:uLnTx/>
                <a:uFillTx/>
                <a:latin typeface="+mn-lt"/>
                <a:ea typeface="+mn-ea"/>
                <a:cs typeface="+mn-cs"/>
              </a:rPr>
              <a:t>www.tribuneiss.com</a:t>
            </a:r>
          </a:p>
        </p:txBody>
      </p:sp>
      <p:pic>
        <p:nvPicPr>
          <p:cNvPr id="3075" name="Picture 3"/>
          <p:cNvPicPr>
            <a:picLocks noChangeAspect="1" noChangeArrowheads="1"/>
          </p:cNvPicPr>
          <p:nvPr userDrawn="1"/>
        </p:nvPicPr>
        <p:blipFill rotWithShape="1">
          <a:blip r:embed="rId2" cstate="print">
            <a:extLst>
              <a:ext uri="{28A0092B-C50C-407E-A947-70E740481C1C}">
                <a14:useLocalDpi xmlns:a14="http://schemas.microsoft.com/office/drawing/2010/main" val="0"/>
              </a:ext>
            </a:extLst>
          </a:blip>
          <a:srcRect l="10540" t="19696" r="10870" b="16073"/>
          <a:stretch/>
        </p:blipFill>
        <p:spPr bwMode="auto">
          <a:xfrm>
            <a:off x="131325" y="6021288"/>
            <a:ext cx="2014917" cy="72019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Rectangle 1"/>
          <p:cNvSpPr/>
          <p:nvPr userDrawn="1"/>
        </p:nvSpPr>
        <p:spPr>
          <a:xfrm>
            <a:off x="1608076" y="1414463"/>
            <a:ext cx="7228454" cy="2431435"/>
          </a:xfrm>
          <a:prstGeom prst="rect">
            <a:avLst/>
          </a:prstGeom>
          <a:noFill/>
        </p:spPr>
        <p:txBody>
          <a:bodyPr wrap="none" lIns="91440" tIns="45720" rIns="91440" bIns="45720">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a:r>
              <a:rPr lang="fr-CA" sz="3800" b="1" cap="all" spc="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Pr>
              <a:t>Intervenir en nutrition </a:t>
            </a:r>
          </a:p>
          <a:p>
            <a:pPr algn="ctr"/>
            <a:r>
              <a:rPr lang="fr-CA" sz="3800" b="1" cap="all" spc="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Pr>
              <a:t>durant les 1000</a:t>
            </a:r>
            <a:r>
              <a:rPr lang="fr-CA" sz="3800" b="1" cap="all" spc="0" baseline="3000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Pr>
              <a:t>ers </a:t>
            </a:r>
            <a:r>
              <a:rPr lang="fr-CA" sz="3800" b="1" cap="all" spc="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Pr>
              <a:t>jours de vie </a:t>
            </a:r>
          </a:p>
          <a:p>
            <a:pPr algn="ctr"/>
            <a:r>
              <a:rPr lang="fr-CA" sz="3800" b="1" cap="all" spc="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Pr>
              <a:t>pour réduire les </a:t>
            </a:r>
          </a:p>
          <a:p>
            <a:pPr algn="ctr"/>
            <a:r>
              <a:rPr lang="fr-CA" sz="3800" b="1" cap="all" spc="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Pr>
              <a:t>inégalités sociales de santé</a:t>
            </a:r>
            <a:endParaRPr lang="fr-FR" sz="3800" b="1" cap="all" spc="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endParaRPr>
          </a:p>
        </p:txBody>
      </p:sp>
    </p:spTree>
    <p:extLst>
      <p:ext uri="{BB962C8B-B14F-4D97-AF65-F5344CB8AC3E}">
        <p14:creationId xmlns:p14="http://schemas.microsoft.com/office/powerpoint/2010/main" val="164621581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3_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1475656" y="403933"/>
            <a:ext cx="7215531" cy="866527"/>
          </a:xfrm>
        </p:spPr>
        <p:txBody>
          <a:bodyPr/>
          <a:lstStyle>
            <a:lvl1pPr>
              <a:defRPr>
                <a:solidFill>
                  <a:srgbClr val="295CA3"/>
                </a:solidFill>
              </a:defRPr>
            </a:lvl1pPr>
          </a:lstStyle>
          <a:p>
            <a:r>
              <a:rPr lang="fr-FR" dirty="0"/>
              <a:t>Modifiez le style du titre</a:t>
            </a:r>
            <a:endParaRPr lang="fr-CA" dirty="0"/>
          </a:p>
        </p:txBody>
      </p:sp>
      <p:grpSp>
        <p:nvGrpSpPr>
          <p:cNvPr id="14" name="Groupe 13"/>
          <p:cNvGrpSpPr/>
          <p:nvPr userDrawn="1"/>
        </p:nvGrpSpPr>
        <p:grpSpPr>
          <a:xfrm>
            <a:off x="-684584" y="-675456"/>
            <a:ext cx="2338834" cy="2347478"/>
            <a:chOff x="-799667" y="-823414"/>
            <a:chExt cx="2762090" cy="2981115"/>
          </a:xfrm>
        </p:grpSpPr>
        <p:sp>
          <p:nvSpPr>
            <p:cNvPr id="7" name="Ellipse 6"/>
            <p:cNvSpPr/>
            <p:nvPr userDrawn="1"/>
          </p:nvSpPr>
          <p:spPr>
            <a:xfrm>
              <a:off x="90215" y="-1649"/>
              <a:ext cx="1872208" cy="1872208"/>
            </a:xfrm>
            <a:prstGeom prst="ellipse">
              <a:avLst/>
            </a:prstGeom>
            <a:solidFill>
              <a:srgbClr val="FFFF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sp>
          <p:nvSpPr>
            <p:cNvPr id="8" name="Pie 6">
              <a:extLst>
                <a:ext uri="{FF2B5EF4-FFF2-40B4-BE49-F238E27FC236}">
                  <a16:creationId xmlns:a16="http://schemas.microsoft.com/office/drawing/2014/main" id="{D4133C68-2A02-4891-9D68-1F1C5FB937B3}"/>
                </a:ext>
              </a:extLst>
            </p:cNvPr>
            <p:cNvSpPr/>
            <p:nvPr userDrawn="1"/>
          </p:nvSpPr>
          <p:spPr>
            <a:xfrm>
              <a:off x="-799667" y="-823414"/>
              <a:ext cx="1584177" cy="1643530"/>
            </a:xfrm>
            <a:prstGeom prst="pie">
              <a:avLst>
                <a:gd name="adj1" fmla="val 0"/>
                <a:gd name="adj2" fmla="val 5402120"/>
              </a:avLst>
            </a:prstGeom>
            <a:solidFill>
              <a:srgbClr val="3A6BB1">
                <a:alpha val="32549"/>
              </a:srgbClr>
            </a:solidFill>
            <a:ln w="12700" cap="rnd" cmpd="sng" algn="ctr">
              <a:solidFill>
                <a:srgbClr val="295CA3"/>
              </a:solid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noProof="0">
                <a:ln>
                  <a:noFill/>
                </a:ln>
                <a:solidFill>
                  <a:prstClr val="white"/>
                </a:solidFill>
                <a:effectLst/>
                <a:uLnTx/>
                <a:uFillTx/>
                <a:latin typeface="Arial"/>
                <a:ea typeface="+mn-ea"/>
                <a:cs typeface="+mn-cs"/>
              </a:endParaRPr>
            </a:p>
          </p:txBody>
        </p:sp>
        <p:sp>
          <p:nvSpPr>
            <p:cNvPr id="9" name="Donut 10">
              <a:extLst>
                <a:ext uri="{FF2B5EF4-FFF2-40B4-BE49-F238E27FC236}">
                  <a16:creationId xmlns:a16="http://schemas.microsoft.com/office/drawing/2014/main" id="{D1E427CC-25E5-4590-BD49-7DA5D972C6F7}"/>
                </a:ext>
              </a:extLst>
            </p:cNvPr>
            <p:cNvSpPr/>
            <p:nvPr userDrawn="1"/>
          </p:nvSpPr>
          <p:spPr>
            <a:xfrm rot="2315675">
              <a:off x="182881" y="1055077"/>
              <a:ext cx="1125717" cy="1102624"/>
            </a:xfrm>
            <a:prstGeom prst="donut">
              <a:avLst>
                <a:gd name="adj" fmla="val 11833"/>
              </a:avLst>
            </a:prstGeom>
            <a:solidFill>
              <a:srgbClr val="FE7E21"/>
            </a:solidFill>
            <a:ln w="7350" cap="rnd" cmpd="sng" algn="ctr">
              <a:solidFill>
                <a:srgbClr val="FFC000"/>
              </a:solidFill>
              <a:prstDash val="solid"/>
            </a:ln>
            <a:effectLst>
              <a:outerShdw blurRad="12700" dist="15000" dir="4500000" algn="tl" rotWithShape="0">
                <a:srgbClr val="D1E1E3">
                  <a:shade val="10000"/>
                  <a:satMod val="200000"/>
                  <a:alpha val="35000"/>
                </a:srgbClr>
              </a:outerShdw>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noProof="0">
                <a:ln>
                  <a:noFill/>
                </a:ln>
                <a:solidFill>
                  <a:prstClr val="white"/>
                </a:solidFill>
                <a:effectLst/>
                <a:uLnTx/>
                <a:uFillTx/>
                <a:latin typeface="Arial"/>
                <a:ea typeface="+mn-ea"/>
                <a:cs typeface="+mn-cs"/>
              </a:endParaRPr>
            </a:p>
          </p:txBody>
        </p:sp>
        <p:sp>
          <p:nvSpPr>
            <p:cNvPr id="10" name="Oval 7">
              <a:extLst>
                <a:ext uri="{FF2B5EF4-FFF2-40B4-BE49-F238E27FC236}">
                  <a16:creationId xmlns:a16="http://schemas.microsoft.com/office/drawing/2014/main" id="{6DCD19CE-FA39-4713-917C-E03850CE17BC}"/>
                </a:ext>
              </a:extLst>
            </p:cNvPr>
            <p:cNvSpPr/>
            <p:nvPr userDrawn="1"/>
          </p:nvSpPr>
          <p:spPr>
            <a:xfrm>
              <a:off x="920750" y="1414463"/>
              <a:ext cx="211138" cy="209550"/>
            </a:xfrm>
            <a:prstGeom prst="ellipse">
              <a:avLst/>
            </a:prstGeom>
            <a:solidFill>
              <a:srgbClr val="3A6BB1"/>
            </a:solidFill>
            <a:ln w="2000" cap="rnd" cmpd="sng" algn="ctr">
              <a:solidFill>
                <a:srgbClr val="295CA3">
                  <a:alpha val="60000"/>
                </a:srgbClr>
              </a:solid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noProof="0">
                <a:ln>
                  <a:noFill/>
                </a:ln>
                <a:solidFill>
                  <a:prstClr val="black"/>
                </a:solidFill>
                <a:effectLst/>
                <a:uLnTx/>
                <a:uFillTx/>
                <a:latin typeface="Arial"/>
                <a:ea typeface="+mn-ea"/>
                <a:cs typeface="+mn-cs"/>
              </a:endParaRPr>
            </a:p>
          </p:txBody>
        </p:sp>
      </p:grpSp>
      <p:pic>
        <p:nvPicPr>
          <p:cNvPr id="11" name="Picture 2">
            <a:hlinkClick r:id="rId2"/>
          </p:cNvPr>
          <p:cNvPicPr>
            <a:picLocks noChangeAspect="1" noChangeArrowheads="1"/>
          </p:cNvPicPr>
          <p:nvPr userDrawn="1"/>
        </p:nvPicPr>
        <p:blipFill rotWithShape="1">
          <a:blip r:embed="rId3" cstate="print">
            <a:extLst>
              <a:ext uri="{28A0092B-C50C-407E-A947-70E740481C1C}">
                <a14:useLocalDpi xmlns:a14="http://schemas.microsoft.com/office/drawing/2010/main" val="0"/>
              </a:ext>
            </a:extLst>
          </a:blip>
          <a:srcRect l="2847" t="6982" r="67669" b="6468"/>
          <a:stretch/>
        </p:blipFill>
        <p:spPr bwMode="auto">
          <a:xfrm>
            <a:off x="84145" y="6144207"/>
            <a:ext cx="628001" cy="63131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3" name="Espace réservé du contenu 2"/>
          <p:cNvSpPr>
            <a:spLocks noGrp="1"/>
          </p:cNvSpPr>
          <p:nvPr>
            <p:ph idx="1"/>
          </p:nvPr>
        </p:nvSpPr>
        <p:spPr>
          <a:xfrm>
            <a:off x="712146" y="1860818"/>
            <a:ext cx="8180334" cy="4536504"/>
          </a:xfrm>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CA"/>
          </a:p>
        </p:txBody>
      </p:sp>
      <p:sp>
        <p:nvSpPr>
          <p:cNvPr id="12" name="Rectangle 11"/>
          <p:cNvSpPr/>
          <p:nvPr userDrawn="1"/>
        </p:nvSpPr>
        <p:spPr>
          <a:xfrm>
            <a:off x="712146" y="6459865"/>
            <a:ext cx="2102883" cy="369332"/>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800" b="0" i="0" u="none" strike="noStrike" kern="1200" cap="none" spc="0" normalizeH="0" baseline="0" noProof="0">
                <a:ln>
                  <a:noFill/>
                </a:ln>
                <a:solidFill>
                  <a:srgbClr val="295CA3"/>
                </a:solidFill>
                <a:effectLst/>
                <a:uLnTx/>
                <a:uFillTx/>
                <a:latin typeface="+mn-lt"/>
                <a:ea typeface="+mn-ea"/>
                <a:cs typeface="+mn-cs"/>
                <a:hlinkClick r:id="rId2"/>
              </a:rPr>
              <a:t>www.tribuneiss.com</a:t>
            </a:r>
            <a:endParaRPr kumimoji="0" lang="fr-FR" sz="1800" b="0" i="0" u="none" strike="noStrike" kern="1200" cap="none" spc="0" normalizeH="0" baseline="0" noProof="0">
              <a:ln>
                <a:noFill/>
              </a:ln>
              <a:solidFill>
                <a:srgbClr val="295CA3"/>
              </a:solidFill>
              <a:effectLst/>
              <a:uLnTx/>
              <a:uFillTx/>
              <a:latin typeface="+mn-lt"/>
              <a:ea typeface="+mn-ea"/>
              <a:cs typeface="+mn-cs"/>
            </a:endParaRPr>
          </a:p>
        </p:txBody>
      </p:sp>
    </p:spTree>
    <p:extLst>
      <p:ext uri="{BB962C8B-B14F-4D97-AF65-F5344CB8AC3E}">
        <p14:creationId xmlns:p14="http://schemas.microsoft.com/office/powerpoint/2010/main" val="2329249710"/>
      </p:ext>
    </p:extLst>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fr-FR"/>
              <a:t>Modifiez le style du titre</a:t>
            </a:r>
            <a:endParaRPr lang="fr-CA"/>
          </a:p>
        </p:txBody>
      </p:sp>
      <p:sp>
        <p:nvSpPr>
          <p:cNvPr id="3" name="Espace réservé du texte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CA"/>
          </a:p>
        </p:txBody>
      </p:sp>
      <p:sp>
        <p:nvSpPr>
          <p:cNvPr id="4" name="Espace réservé de la date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381C991-2ABE-4786-ACAE-0652183250A7}" type="datetimeFigureOut">
              <a:rPr lang="fr-CA" smtClean="0"/>
              <a:t>2020-05-19</a:t>
            </a:fld>
            <a:endParaRPr lang="fr-CA"/>
          </a:p>
        </p:txBody>
      </p:sp>
      <p:sp>
        <p:nvSpPr>
          <p:cNvPr id="5" name="Espace réservé du pied de page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CA"/>
          </a:p>
        </p:txBody>
      </p:sp>
      <p:sp>
        <p:nvSpPr>
          <p:cNvPr id="6" name="Espace réservé du numéro de diapositive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8ED56EB-FADB-4B16-BE9C-56D9E6A02C6C}" type="slidenum">
              <a:rPr lang="fr-CA" smtClean="0"/>
              <a:t>‹N°›</a:t>
            </a:fld>
            <a:endParaRPr lang="fr-CA"/>
          </a:p>
        </p:txBody>
      </p:sp>
    </p:spTree>
    <p:extLst>
      <p:ext uri="{BB962C8B-B14F-4D97-AF65-F5344CB8AC3E}">
        <p14:creationId xmlns:p14="http://schemas.microsoft.com/office/powerpoint/2010/main" val="186716405"/>
      </p:ext>
    </p:extLst>
  </p:cSld>
  <p:clrMap bg1="lt1" tx1="dk1" bg2="lt2" tx2="dk2" accent1="accent1" accent2="accent2" accent3="accent3" accent4="accent4" accent5="accent5" accent6="accent6" hlink="hlink" folHlink="folHlink"/>
  <p:sldLayoutIdLst>
    <p:sldLayoutId id="2147483660" r:id="rId1"/>
    <p:sldLayoutId id="2147483664" r:id="rId2"/>
    <p:sldLayoutId id="2147483677" r:id="rId3"/>
    <p:sldLayoutId id="2147483674" r:id="rId4"/>
    <p:sldLayoutId id="2147483679" r:id="rId5"/>
    <p:sldLayoutId id="2147483661" r:id="rId6"/>
    <p:sldLayoutId id="2147483649" r:id="rId7"/>
    <p:sldLayoutId id="2147483663" r:id="rId8"/>
    <p:sldLayoutId id="2147483667" r:id="rId9"/>
    <p:sldLayoutId id="2147483680" r:id="rId10"/>
    <p:sldLayoutId id="2147483678" r:id="rId11"/>
    <p:sldLayoutId id="2147483670" r:id="rId12"/>
    <p:sldLayoutId id="2147483672" r:id="rId13"/>
    <p:sldLayoutId id="2147483671" r:id="rId14"/>
    <p:sldLayoutId id="2147483673" r:id="rId15"/>
    <p:sldLayoutId id="2147483675" r:id="rId16"/>
    <p:sldLayoutId id="2147483676" r:id="rId17"/>
    <p:sldLayoutId id="2147483681" r:id="rId18"/>
    <p:sldLayoutId id="2147483668" r:id="rId19"/>
    <p:sldLayoutId id="2147483669" r:id="rId20"/>
    <p:sldLayoutId id="2147483666" r:id="rId21"/>
    <p:sldLayoutId id="2147483665" r:id="rId22"/>
    <p:sldLayoutId id="2147483650" r:id="rId23"/>
    <p:sldLayoutId id="2147483651" r:id="rId24"/>
    <p:sldLayoutId id="2147483652" r:id="rId25"/>
    <p:sldLayoutId id="2147483653" r:id="rId26"/>
    <p:sldLayoutId id="2147483654" r:id="rId27"/>
    <p:sldLayoutId id="2147483655" r:id="rId28"/>
    <p:sldLayoutId id="2147483656" r:id="rId29"/>
    <p:sldLayoutId id="2147483657" r:id="rId30"/>
    <p:sldLayoutId id="2147483658" r:id="rId31"/>
    <p:sldLayoutId id="2147483659" r:id="rId3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tags" Target="../tags/tag34.xml"/><Relationship Id="rId1" Type="http://schemas.openxmlformats.org/officeDocument/2006/relationships/tags" Target="../tags/tag33.xml"/><Relationship Id="rId5" Type="http://schemas.openxmlformats.org/officeDocument/2006/relationships/image" Target="../media/image19.jpeg"/><Relationship Id="rId4" Type="http://schemas.openxmlformats.org/officeDocument/2006/relationships/notesSlide" Target="../notesSlides/notesSlide7.xml"/></Relationships>
</file>

<file path=ppt/slides/_rels/slide11.xml.rels><?xml version="1.0" encoding="UTF-8" standalone="yes"?>
<Relationships xmlns="http://schemas.openxmlformats.org/package/2006/relationships"><Relationship Id="rId3" Type="http://schemas.openxmlformats.org/officeDocument/2006/relationships/tags" Target="../tags/tag37.xml"/><Relationship Id="rId2" Type="http://schemas.openxmlformats.org/officeDocument/2006/relationships/tags" Target="../tags/tag36.xml"/><Relationship Id="rId1" Type="http://schemas.openxmlformats.org/officeDocument/2006/relationships/tags" Target="../tags/tag35.xml"/><Relationship Id="rId5" Type="http://schemas.openxmlformats.org/officeDocument/2006/relationships/notesSlide" Target="../notesSlides/notesSlide8.xml"/><Relationship Id="rId4" Type="http://schemas.openxmlformats.org/officeDocument/2006/relationships/slideLayout" Target="../slideLayouts/slideLayout10.xml"/></Relationships>
</file>

<file path=ppt/slides/_rels/slide12.xml.rels><?xml version="1.0" encoding="UTF-8" standalone="yes"?>
<Relationships xmlns="http://schemas.openxmlformats.org/package/2006/relationships"><Relationship Id="rId3" Type="http://schemas.openxmlformats.org/officeDocument/2006/relationships/tags" Target="../tags/tag40.xml"/><Relationship Id="rId7" Type="http://schemas.openxmlformats.org/officeDocument/2006/relationships/image" Target="../media/image21.png"/><Relationship Id="rId2" Type="http://schemas.openxmlformats.org/officeDocument/2006/relationships/tags" Target="../tags/tag39.xml"/><Relationship Id="rId1" Type="http://schemas.openxmlformats.org/officeDocument/2006/relationships/tags" Target="../tags/tag38.xml"/><Relationship Id="rId6" Type="http://schemas.openxmlformats.org/officeDocument/2006/relationships/image" Target="../media/image20.png"/><Relationship Id="rId5" Type="http://schemas.openxmlformats.org/officeDocument/2006/relationships/notesSlide" Target="../notesSlides/notesSlide9.xml"/><Relationship Id="rId4" Type="http://schemas.openxmlformats.org/officeDocument/2006/relationships/slideLayout" Target="../slideLayouts/slideLayout28.xml"/></Relationships>
</file>

<file path=ppt/slides/_rels/slide13.xml.rels><?xml version="1.0" encoding="UTF-8" standalone="yes"?>
<Relationships xmlns="http://schemas.openxmlformats.org/package/2006/relationships"><Relationship Id="rId3" Type="http://schemas.openxmlformats.org/officeDocument/2006/relationships/tags" Target="../tags/tag43.xml"/><Relationship Id="rId2" Type="http://schemas.openxmlformats.org/officeDocument/2006/relationships/tags" Target="../tags/tag42.xml"/><Relationship Id="rId1" Type="http://schemas.openxmlformats.org/officeDocument/2006/relationships/tags" Target="../tags/tag41.xml"/><Relationship Id="rId5" Type="http://schemas.openxmlformats.org/officeDocument/2006/relationships/notesSlide" Target="../notesSlides/notesSlide10.xml"/><Relationship Id="rId4" Type="http://schemas.openxmlformats.org/officeDocument/2006/relationships/slideLayout" Target="../slideLayouts/slideLayout10.xml"/></Relationships>
</file>

<file path=ppt/slides/_rels/slide14.xml.rels><?xml version="1.0" encoding="UTF-8" standalone="yes"?>
<Relationships xmlns="http://schemas.openxmlformats.org/package/2006/relationships"><Relationship Id="rId3" Type="http://schemas.openxmlformats.org/officeDocument/2006/relationships/tags" Target="../tags/tag46.xml"/><Relationship Id="rId7" Type="http://schemas.openxmlformats.org/officeDocument/2006/relationships/image" Target="../media/image23.png"/><Relationship Id="rId2" Type="http://schemas.openxmlformats.org/officeDocument/2006/relationships/tags" Target="../tags/tag45.xml"/><Relationship Id="rId1" Type="http://schemas.openxmlformats.org/officeDocument/2006/relationships/tags" Target="../tags/tag44.xml"/><Relationship Id="rId6" Type="http://schemas.openxmlformats.org/officeDocument/2006/relationships/image" Target="../media/image22.png"/><Relationship Id="rId5" Type="http://schemas.openxmlformats.org/officeDocument/2006/relationships/notesSlide" Target="../notesSlides/notesSlide11.xml"/><Relationship Id="rId4" Type="http://schemas.openxmlformats.org/officeDocument/2006/relationships/slideLayout" Target="../slideLayouts/slideLayout28.xml"/></Relationships>
</file>

<file path=ppt/slides/_rels/slide15.xml.rels><?xml version="1.0" encoding="UTF-8" standalone="yes"?>
<Relationships xmlns="http://schemas.openxmlformats.org/package/2006/relationships"><Relationship Id="rId3" Type="http://schemas.openxmlformats.org/officeDocument/2006/relationships/tags" Target="../tags/tag49.xml"/><Relationship Id="rId2" Type="http://schemas.openxmlformats.org/officeDocument/2006/relationships/tags" Target="../tags/tag48.xml"/><Relationship Id="rId1" Type="http://schemas.openxmlformats.org/officeDocument/2006/relationships/tags" Target="../tags/tag47.xml"/><Relationship Id="rId5" Type="http://schemas.openxmlformats.org/officeDocument/2006/relationships/notesSlide" Target="../notesSlides/notesSlide12.xml"/><Relationship Id="rId4" Type="http://schemas.openxmlformats.org/officeDocument/2006/relationships/slideLayout" Target="../slideLayouts/slideLayout10.xml"/></Relationships>
</file>

<file path=ppt/slides/_rels/slide16.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tags" Target="../tags/tag51.xml"/><Relationship Id="rId1" Type="http://schemas.openxmlformats.org/officeDocument/2006/relationships/tags" Target="../tags/tag50.xml"/><Relationship Id="rId4" Type="http://schemas.openxmlformats.org/officeDocument/2006/relationships/notesSlide" Target="../notesSlides/notesSlide13.xml"/></Relationships>
</file>

<file path=ppt/slides/_rels/slide17.xml.rels><?xml version="1.0" encoding="UTF-8" standalone="yes"?>
<Relationships xmlns="http://schemas.openxmlformats.org/package/2006/relationships"><Relationship Id="rId8" Type="http://schemas.openxmlformats.org/officeDocument/2006/relationships/slideLayout" Target="../slideLayouts/slideLayout9.xml"/><Relationship Id="rId3" Type="http://schemas.openxmlformats.org/officeDocument/2006/relationships/tags" Target="../tags/tag54.xml"/><Relationship Id="rId7" Type="http://schemas.openxmlformats.org/officeDocument/2006/relationships/tags" Target="../tags/tag58.xml"/><Relationship Id="rId2" Type="http://schemas.openxmlformats.org/officeDocument/2006/relationships/tags" Target="../tags/tag53.xml"/><Relationship Id="rId1" Type="http://schemas.openxmlformats.org/officeDocument/2006/relationships/tags" Target="../tags/tag52.xml"/><Relationship Id="rId6" Type="http://schemas.openxmlformats.org/officeDocument/2006/relationships/tags" Target="../tags/tag57.xml"/><Relationship Id="rId5" Type="http://schemas.openxmlformats.org/officeDocument/2006/relationships/tags" Target="../tags/tag56.xml"/><Relationship Id="rId4" Type="http://schemas.openxmlformats.org/officeDocument/2006/relationships/tags" Target="../tags/tag55.xml"/><Relationship Id="rId9" Type="http://schemas.openxmlformats.org/officeDocument/2006/relationships/notesSlide" Target="../notesSlides/notesSlide14.xml"/></Relationships>
</file>

<file path=ppt/slides/_rels/slide18.xml.rels><?xml version="1.0" encoding="UTF-8" standalone="yes"?>
<Relationships xmlns="http://schemas.openxmlformats.org/package/2006/relationships"><Relationship Id="rId3" Type="http://schemas.openxmlformats.org/officeDocument/2006/relationships/slideLayout" Target="../slideLayouts/slideLayout19.xml"/><Relationship Id="rId2" Type="http://schemas.openxmlformats.org/officeDocument/2006/relationships/tags" Target="../tags/tag60.xml"/><Relationship Id="rId1" Type="http://schemas.openxmlformats.org/officeDocument/2006/relationships/tags" Target="../tags/tag59.xml"/><Relationship Id="rId4" Type="http://schemas.openxmlformats.org/officeDocument/2006/relationships/notesSlide" Target="../notesSlides/notesSlide15.xml"/></Relationships>
</file>

<file path=ppt/slides/_rels/slide19.xml.rels><?xml version="1.0" encoding="UTF-8" standalone="yes"?>
<Relationships xmlns="http://schemas.openxmlformats.org/package/2006/relationships"><Relationship Id="rId3" Type="http://schemas.openxmlformats.org/officeDocument/2006/relationships/slideLayout" Target="../slideLayouts/slideLayout19.xml"/><Relationship Id="rId2" Type="http://schemas.openxmlformats.org/officeDocument/2006/relationships/tags" Target="../tags/tag62.xml"/><Relationship Id="rId1" Type="http://schemas.openxmlformats.org/officeDocument/2006/relationships/tags" Target="../tags/tag61.xml"/><Relationship Id="rId4" Type="http://schemas.openxmlformats.org/officeDocument/2006/relationships/notesSlide" Target="../notesSlides/notesSlide16.xml"/></Relationships>
</file>

<file path=ppt/slides/_rels/slide2.xml.rels><?xml version="1.0" encoding="UTF-8" standalone="yes"?>
<Relationships xmlns="http://schemas.openxmlformats.org/package/2006/relationships"><Relationship Id="rId3" Type="http://schemas.openxmlformats.org/officeDocument/2006/relationships/tags" Target="../tags/tag3.xml"/><Relationship Id="rId7" Type="http://schemas.openxmlformats.org/officeDocument/2006/relationships/image" Target="../media/image17.png"/><Relationship Id="rId2" Type="http://schemas.openxmlformats.org/officeDocument/2006/relationships/tags" Target="../tags/tag2.xml"/><Relationship Id="rId1" Type="http://schemas.openxmlformats.org/officeDocument/2006/relationships/tags" Target="../tags/tag1.xml"/><Relationship Id="rId6" Type="http://schemas.openxmlformats.org/officeDocument/2006/relationships/image" Target="../media/image16.png"/><Relationship Id="rId5" Type="http://schemas.openxmlformats.org/officeDocument/2006/relationships/notesSlide" Target="../notesSlides/notesSlide2.xml"/><Relationship Id="rId4" Type="http://schemas.openxmlformats.org/officeDocument/2006/relationships/slideLayout" Target="../slideLayouts/slideLayout28.xml"/></Relationships>
</file>

<file path=ppt/slides/_rels/slide20.xml.rels><?xml version="1.0" encoding="UTF-8" standalone="yes"?>
<Relationships xmlns="http://schemas.openxmlformats.org/package/2006/relationships"><Relationship Id="rId3" Type="http://schemas.openxmlformats.org/officeDocument/2006/relationships/slideLayout" Target="../slideLayouts/slideLayout19.xml"/><Relationship Id="rId2" Type="http://schemas.openxmlformats.org/officeDocument/2006/relationships/tags" Target="../tags/tag64.xml"/><Relationship Id="rId1" Type="http://schemas.openxmlformats.org/officeDocument/2006/relationships/tags" Target="../tags/tag63.xml"/><Relationship Id="rId4" Type="http://schemas.openxmlformats.org/officeDocument/2006/relationships/notesSlide" Target="../notesSlides/notesSlide17.xml"/></Relationships>
</file>

<file path=ppt/slides/_rels/slide21.xml.rels><?xml version="1.0" encoding="UTF-8" standalone="yes"?>
<Relationships xmlns="http://schemas.openxmlformats.org/package/2006/relationships"><Relationship Id="rId8" Type="http://schemas.openxmlformats.org/officeDocument/2006/relationships/tags" Target="../tags/tag72.xml"/><Relationship Id="rId13" Type="http://schemas.openxmlformats.org/officeDocument/2006/relationships/notesSlide" Target="../notesSlides/notesSlide18.xml"/><Relationship Id="rId3" Type="http://schemas.openxmlformats.org/officeDocument/2006/relationships/tags" Target="../tags/tag67.xml"/><Relationship Id="rId7" Type="http://schemas.openxmlformats.org/officeDocument/2006/relationships/tags" Target="../tags/tag71.xml"/><Relationship Id="rId12" Type="http://schemas.openxmlformats.org/officeDocument/2006/relationships/slideLayout" Target="../slideLayouts/slideLayout28.xml"/><Relationship Id="rId2" Type="http://schemas.openxmlformats.org/officeDocument/2006/relationships/tags" Target="../tags/tag66.xml"/><Relationship Id="rId1" Type="http://schemas.openxmlformats.org/officeDocument/2006/relationships/tags" Target="../tags/tag65.xml"/><Relationship Id="rId6" Type="http://schemas.openxmlformats.org/officeDocument/2006/relationships/tags" Target="../tags/tag70.xml"/><Relationship Id="rId11" Type="http://schemas.openxmlformats.org/officeDocument/2006/relationships/tags" Target="../tags/tag75.xml"/><Relationship Id="rId5" Type="http://schemas.openxmlformats.org/officeDocument/2006/relationships/tags" Target="../tags/tag69.xml"/><Relationship Id="rId10" Type="http://schemas.openxmlformats.org/officeDocument/2006/relationships/tags" Target="../tags/tag74.xml"/><Relationship Id="rId4" Type="http://schemas.openxmlformats.org/officeDocument/2006/relationships/tags" Target="../tags/tag68.xml"/><Relationship Id="rId9" Type="http://schemas.openxmlformats.org/officeDocument/2006/relationships/tags" Target="../tags/tag73.xml"/><Relationship Id="rId14" Type="http://schemas.openxmlformats.org/officeDocument/2006/relationships/image" Target="../media/image24.png"/></Relationships>
</file>

<file path=ppt/slides/_rels/slide22.xml.rels><?xml version="1.0" encoding="UTF-8" standalone="yes"?>
<Relationships xmlns="http://schemas.openxmlformats.org/package/2006/relationships"><Relationship Id="rId8" Type="http://schemas.openxmlformats.org/officeDocument/2006/relationships/tags" Target="../tags/tag83.xml"/><Relationship Id="rId13" Type="http://schemas.openxmlformats.org/officeDocument/2006/relationships/image" Target="../media/image27.png"/><Relationship Id="rId3" Type="http://schemas.openxmlformats.org/officeDocument/2006/relationships/tags" Target="../tags/tag78.xml"/><Relationship Id="rId7" Type="http://schemas.openxmlformats.org/officeDocument/2006/relationships/tags" Target="../tags/tag82.xml"/><Relationship Id="rId12" Type="http://schemas.openxmlformats.org/officeDocument/2006/relationships/image" Target="../media/image26.png"/><Relationship Id="rId2" Type="http://schemas.openxmlformats.org/officeDocument/2006/relationships/tags" Target="../tags/tag77.xml"/><Relationship Id="rId1" Type="http://schemas.openxmlformats.org/officeDocument/2006/relationships/tags" Target="../tags/tag76.xml"/><Relationship Id="rId6" Type="http://schemas.openxmlformats.org/officeDocument/2006/relationships/tags" Target="../tags/tag81.xml"/><Relationship Id="rId11" Type="http://schemas.openxmlformats.org/officeDocument/2006/relationships/image" Target="../media/image25.png"/><Relationship Id="rId5" Type="http://schemas.openxmlformats.org/officeDocument/2006/relationships/tags" Target="../tags/tag80.xml"/><Relationship Id="rId10" Type="http://schemas.openxmlformats.org/officeDocument/2006/relationships/notesSlide" Target="../notesSlides/notesSlide19.xml"/><Relationship Id="rId4" Type="http://schemas.openxmlformats.org/officeDocument/2006/relationships/tags" Target="../tags/tag79.xml"/><Relationship Id="rId9" Type="http://schemas.openxmlformats.org/officeDocument/2006/relationships/slideLayout" Target="../slideLayouts/slideLayout28.xml"/></Relationships>
</file>

<file path=ppt/slides/_rels/slide23.xml.rels><?xml version="1.0" encoding="UTF-8" standalone="yes"?>
<Relationships xmlns="http://schemas.openxmlformats.org/package/2006/relationships"><Relationship Id="rId8" Type="http://schemas.openxmlformats.org/officeDocument/2006/relationships/slideLayout" Target="../slideLayouts/slideLayout28.xml"/><Relationship Id="rId3" Type="http://schemas.openxmlformats.org/officeDocument/2006/relationships/tags" Target="../tags/tag86.xml"/><Relationship Id="rId7" Type="http://schemas.openxmlformats.org/officeDocument/2006/relationships/tags" Target="../tags/tag90.xml"/><Relationship Id="rId12" Type="http://schemas.openxmlformats.org/officeDocument/2006/relationships/image" Target="../media/image30.png"/><Relationship Id="rId2" Type="http://schemas.openxmlformats.org/officeDocument/2006/relationships/tags" Target="../tags/tag85.xml"/><Relationship Id="rId1" Type="http://schemas.openxmlformats.org/officeDocument/2006/relationships/tags" Target="../tags/tag84.xml"/><Relationship Id="rId6" Type="http://schemas.openxmlformats.org/officeDocument/2006/relationships/tags" Target="../tags/tag89.xml"/><Relationship Id="rId11" Type="http://schemas.openxmlformats.org/officeDocument/2006/relationships/image" Target="../media/image29.png"/><Relationship Id="rId5" Type="http://schemas.openxmlformats.org/officeDocument/2006/relationships/tags" Target="../tags/tag88.xml"/><Relationship Id="rId10" Type="http://schemas.openxmlformats.org/officeDocument/2006/relationships/image" Target="../media/image28.png"/><Relationship Id="rId4" Type="http://schemas.openxmlformats.org/officeDocument/2006/relationships/tags" Target="../tags/tag87.xml"/><Relationship Id="rId9" Type="http://schemas.openxmlformats.org/officeDocument/2006/relationships/notesSlide" Target="../notesSlides/notesSlide20.xml"/></Relationships>
</file>

<file path=ppt/slides/_rels/slide24.xml.rels><?xml version="1.0" encoding="UTF-8" standalone="yes"?>
<Relationships xmlns="http://schemas.openxmlformats.org/package/2006/relationships"><Relationship Id="rId3" Type="http://schemas.openxmlformats.org/officeDocument/2006/relationships/slideLayout" Target="../slideLayouts/slideLayout20.xml"/><Relationship Id="rId2" Type="http://schemas.openxmlformats.org/officeDocument/2006/relationships/tags" Target="../tags/tag92.xml"/><Relationship Id="rId1" Type="http://schemas.openxmlformats.org/officeDocument/2006/relationships/tags" Target="../tags/tag91.xml"/><Relationship Id="rId4" Type="http://schemas.openxmlformats.org/officeDocument/2006/relationships/notesSlide" Target="../notesSlides/notesSlide21.xml"/></Relationships>
</file>

<file path=ppt/slides/_rels/slide25.xml.rels><?xml version="1.0" encoding="UTF-8" standalone="yes"?>
<Relationships xmlns="http://schemas.openxmlformats.org/package/2006/relationships"><Relationship Id="rId3" Type="http://schemas.openxmlformats.org/officeDocument/2006/relationships/tags" Target="../tags/tag95.xml"/><Relationship Id="rId2" Type="http://schemas.openxmlformats.org/officeDocument/2006/relationships/tags" Target="../tags/tag94.xml"/><Relationship Id="rId1" Type="http://schemas.openxmlformats.org/officeDocument/2006/relationships/tags" Target="../tags/tag93.xml"/><Relationship Id="rId5" Type="http://schemas.openxmlformats.org/officeDocument/2006/relationships/notesSlide" Target="../notesSlides/notesSlide22.xml"/><Relationship Id="rId4" Type="http://schemas.openxmlformats.org/officeDocument/2006/relationships/slideLayout" Target="../slideLayouts/slideLayout28.xml"/></Relationships>
</file>

<file path=ppt/slides/_rels/slide26.xml.rels><?xml version="1.0" encoding="UTF-8" standalone="yes"?>
<Relationships xmlns="http://schemas.openxmlformats.org/package/2006/relationships"><Relationship Id="rId3" Type="http://schemas.openxmlformats.org/officeDocument/2006/relationships/tags" Target="../tags/tag98.xml"/><Relationship Id="rId7" Type="http://schemas.openxmlformats.org/officeDocument/2006/relationships/image" Target="../media/image32.png"/><Relationship Id="rId2" Type="http://schemas.openxmlformats.org/officeDocument/2006/relationships/tags" Target="../tags/tag97.xml"/><Relationship Id="rId1" Type="http://schemas.openxmlformats.org/officeDocument/2006/relationships/tags" Target="../tags/tag96.xml"/><Relationship Id="rId6" Type="http://schemas.openxmlformats.org/officeDocument/2006/relationships/image" Target="../media/image31.png"/><Relationship Id="rId5" Type="http://schemas.openxmlformats.org/officeDocument/2006/relationships/notesSlide" Target="../notesSlides/notesSlide23.xml"/><Relationship Id="rId4" Type="http://schemas.openxmlformats.org/officeDocument/2006/relationships/slideLayout" Target="../slideLayouts/slideLayout28.xml"/></Relationships>
</file>

<file path=ppt/slides/_rels/slide27.xml.rels><?xml version="1.0" encoding="UTF-8" standalone="yes"?>
<Relationships xmlns="http://schemas.openxmlformats.org/package/2006/relationships"><Relationship Id="rId8" Type="http://schemas.openxmlformats.org/officeDocument/2006/relationships/image" Target="../media/image33.png"/><Relationship Id="rId3" Type="http://schemas.openxmlformats.org/officeDocument/2006/relationships/tags" Target="../tags/tag101.xml"/><Relationship Id="rId7" Type="http://schemas.openxmlformats.org/officeDocument/2006/relationships/notesSlide" Target="../notesSlides/notesSlide24.xml"/><Relationship Id="rId2" Type="http://schemas.openxmlformats.org/officeDocument/2006/relationships/tags" Target="../tags/tag100.xml"/><Relationship Id="rId1" Type="http://schemas.openxmlformats.org/officeDocument/2006/relationships/tags" Target="../tags/tag99.xml"/><Relationship Id="rId6" Type="http://schemas.openxmlformats.org/officeDocument/2006/relationships/slideLayout" Target="../slideLayouts/slideLayout28.xml"/><Relationship Id="rId5" Type="http://schemas.openxmlformats.org/officeDocument/2006/relationships/tags" Target="../tags/tag103.xml"/><Relationship Id="rId4" Type="http://schemas.openxmlformats.org/officeDocument/2006/relationships/tags" Target="../tags/tag102.xml"/><Relationship Id="rId9" Type="http://schemas.openxmlformats.org/officeDocument/2006/relationships/image" Target="../media/image34.png"/></Relationships>
</file>

<file path=ppt/slides/_rels/slide28.xml.rels><?xml version="1.0" encoding="UTF-8" standalone="yes"?>
<Relationships xmlns="http://schemas.openxmlformats.org/package/2006/relationships"><Relationship Id="rId8" Type="http://schemas.openxmlformats.org/officeDocument/2006/relationships/tags" Target="../tags/tag111.xml"/><Relationship Id="rId13" Type="http://schemas.openxmlformats.org/officeDocument/2006/relationships/tags" Target="../tags/tag116.xml"/><Relationship Id="rId18" Type="http://schemas.openxmlformats.org/officeDocument/2006/relationships/tags" Target="../tags/tag121.xml"/><Relationship Id="rId26" Type="http://schemas.openxmlformats.org/officeDocument/2006/relationships/notesSlide" Target="../notesSlides/notesSlide25.xml"/><Relationship Id="rId3" Type="http://schemas.openxmlformats.org/officeDocument/2006/relationships/tags" Target="../tags/tag106.xml"/><Relationship Id="rId21" Type="http://schemas.openxmlformats.org/officeDocument/2006/relationships/tags" Target="../tags/tag124.xml"/><Relationship Id="rId7" Type="http://schemas.openxmlformats.org/officeDocument/2006/relationships/tags" Target="../tags/tag110.xml"/><Relationship Id="rId12" Type="http://schemas.openxmlformats.org/officeDocument/2006/relationships/tags" Target="../tags/tag115.xml"/><Relationship Id="rId17" Type="http://schemas.openxmlformats.org/officeDocument/2006/relationships/tags" Target="../tags/tag120.xml"/><Relationship Id="rId25" Type="http://schemas.openxmlformats.org/officeDocument/2006/relationships/slideLayout" Target="../slideLayouts/slideLayout28.xml"/><Relationship Id="rId2" Type="http://schemas.openxmlformats.org/officeDocument/2006/relationships/tags" Target="../tags/tag105.xml"/><Relationship Id="rId16" Type="http://schemas.openxmlformats.org/officeDocument/2006/relationships/tags" Target="../tags/tag119.xml"/><Relationship Id="rId20" Type="http://schemas.openxmlformats.org/officeDocument/2006/relationships/tags" Target="../tags/tag123.xml"/><Relationship Id="rId1" Type="http://schemas.openxmlformats.org/officeDocument/2006/relationships/tags" Target="../tags/tag104.xml"/><Relationship Id="rId6" Type="http://schemas.openxmlformats.org/officeDocument/2006/relationships/tags" Target="../tags/tag109.xml"/><Relationship Id="rId11" Type="http://schemas.openxmlformats.org/officeDocument/2006/relationships/tags" Target="../tags/tag114.xml"/><Relationship Id="rId24" Type="http://schemas.openxmlformats.org/officeDocument/2006/relationships/tags" Target="../tags/tag127.xml"/><Relationship Id="rId5" Type="http://schemas.openxmlformats.org/officeDocument/2006/relationships/tags" Target="../tags/tag108.xml"/><Relationship Id="rId15" Type="http://schemas.openxmlformats.org/officeDocument/2006/relationships/tags" Target="../tags/tag118.xml"/><Relationship Id="rId23" Type="http://schemas.openxmlformats.org/officeDocument/2006/relationships/tags" Target="../tags/tag126.xml"/><Relationship Id="rId28" Type="http://schemas.openxmlformats.org/officeDocument/2006/relationships/image" Target="../media/image36.png"/><Relationship Id="rId10" Type="http://schemas.openxmlformats.org/officeDocument/2006/relationships/tags" Target="../tags/tag113.xml"/><Relationship Id="rId19" Type="http://schemas.openxmlformats.org/officeDocument/2006/relationships/tags" Target="../tags/tag122.xml"/><Relationship Id="rId4" Type="http://schemas.openxmlformats.org/officeDocument/2006/relationships/tags" Target="../tags/tag107.xml"/><Relationship Id="rId9" Type="http://schemas.openxmlformats.org/officeDocument/2006/relationships/tags" Target="../tags/tag112.xml"/><Relationship Id="rId14" Type="http://schemas.openxmlformats.org/officeDocument/2006/relationships/tags" Target="../tags/tag117.xml"/><Relationship Id="rId22" Type="http://schemas.openxmlformats.org/officeDocument/2006/relationships/tags" Target="../tags/tag125.xml"/><Relationship Id="rId27" Type="http://schemas.openxmlformats.org/officeDocument/2006/relationships/image" Target="../media/image35.png"/></Relationships>
</file>

<file path=ppt/slides/_rels/slide29.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tags" Target="../tags/tag129.xml"/><Relationship Id="rId1" Type="http://schemas.openxmlformats.org/officeDocument/2006/relationships/tags" Target="../tags/tag128.xml"/><Relationship Id="rId4" Type="http://schemas.openxmlformats.org/officeDocument/2006/relationships/notesSlide" Target="../notesSlides/notesSlide26.xml"/></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5.xml"/><Relationship Id="rId2" Type="http://schemas.openxmlformats.org/officeDocument/2006/relationships/tags" Target="../tags/tag5.xml"/><Relationship Id="rId1" Type="http://schemas.openxmlformats.org/officeDocument/2006/relationships/tags" Target="../tags/tag4.xml"/></Relationships>
</file>

<file path=ppt/slides/_rels/slide30.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tags" Target="../tags/tag131.xml"/><Relationship Id="rId1" Type="http://schemas.openxmlformats.org/officeDocument/2006/relationships/tags" Target="../tags/tag130.xml"/><Relationship Id="rId5" Type="http://schemas.openxmlformats.org/officeDocument/2006/relationships/image" Target="../media/image37.jpeg"/><Relationship Id="rId4" Type="http://schemas.openxmlformats.org/officeDocument/2006/relationships/notesSlide" Target="../notesSlides/notesSlide27.xml"/></Relationships>
</file>

<file path=ppt/slides/_rels/slide31.xml.rels><?xml version="1.0" encoding="UTF-8" standalone="yes"?>
<Relationships xmlns="http://schemas.openxmlformats.org/package/2006/relationships"><Relationship Id="rId3" Type="http://schemas.openxmlformats.org/officeDocument/2006/relationships/slideLayout" Target="../slideLayouts/slideLayout9.xml"/><Relationship Id="rId2" Type="http://schemas.openxmlformats.org/officeDocument/2006/relationships/tags" Target="../tags/tag133.xml"/><Relationship Id="rId1" Type="http://schemas.openxmlformats.org/officeDocument/2006/relationships/tags" Target="../tags/tag132.xml"/><Relationship Id="rId4" Type="http://schemas.openxmlformats.org/officeDocument/2006/relationships/notesSlide" Target="../notesSlides/notesSlide28.xml"/></Relationships>
</file>

<file path=ppt/slides/_rels/slide32.xml.rels><?xml version="1.0" encoding="UTF-8" standalone="yes"?>
<Relationships xmlns="http://schemas.openxmlformats.org/package/2006/relationships"><Relationship Id="rId13" Type="http://schemas.openxmlformats.org/officeDocument/2006/relationships/tags" Target="../tags/tag146.xml"/><Relationship Id="rId18" Type="http://schemas.openxmlformats.org/officeDocument/2006/relationships/tags" Target="../tags/tag151.xml"/><Relationship Id="rId26" Type="http://schemas.openxmlformats.org/officeDocument/2006/relationships/tags" Target="../tags/tag159.xml"/><Relationship Id="rId39" Type="http://schemas.openxmlformats.org/officeDocument/2006/relationships/slideLayout" Target="../slideLayouts/slideLayout28.xml"/><Relationship Id="rId21" Type="http://schemas.openxmlformats.org/officeDocument/2006/relationships/tags" Target="../tags/tag154.xml"/><Relationship Id="rId34" Type="http://schemas.openxmlformats.org/officeDocument/2006/relationships/tags" Target="../tags/tag167.xml"/><Relationship Id="rId42" Type="http://schemas.openxmlformats.org/officeDocument/2006/relationships/image" Target="../media/image39.png"/><Relationship Id="rId7" Type="http://schemas.openxmlformats.org/officeDocument/2006/relationships/tags" Target="../tags/tag140.xml"/><Relationship Id="rId2" Type="http://schemas.openxmlformats.org/officeDocument/2006/relationships/tags" Target="../tags/tag135.xml"/><Relationship Id="rId16" Type="http://schemas.openxmlformats.org/officeDocument/2006/relationships/tags" Target="../tags/tag149.xml"/><Relationship Id="rId20" Type="http://schemas.openxmlformats.org/officeDocument/2006/relationships/tags" Target="../tags/tag153.xml"/><Relationship Id="rId29" Type="http://schemas.openxmlformats.org/officeDocument/2006/relationships/tags" Target="../tags/tag162.xml"/><Relationship Id="rId41" Type="http://schemas.openxmlformats.org/officeDocument/2006/relationships/image" Target="../media/image38.png"/><Relationship Id="rId1" Type="http://schemas.openxmlformats.org/officeDocument/2006/relationships/tags" Target="../tags/tag134.xml"/><Relationship Id="rId6" Type="http://schemas.openxmlformats.org/officeDocument/2006/relationships/tags" Target="../tags/tag139.xml"/><Relationship Id="rId11" Type="http://schemas.openxmlformats.org/officeDocument/2006/relationships/tags" Target="../tags/tag144.xml"/><Relationship Id="rId24" Type="http://schemas.openxmlformats.org/officeDocument/2006/relationships/tags" Target="../tags/tag157.xml"/><Relationship Id="rId32" Type="http://schemas.openxmlformats.org/officeDocument/2006/relationships/tags" Target="../tags/tag165.xml"/><Relationship Id="rId37" Type="http://schemas.openxmlformats.org/officeDocument/2006/relationships/tags" Target="../tags/tag170.xml"/><Relationship Id="rId40" Type="http://schemas.openxmlformats.org/officeDocument/2006/relationships/notesSlide" Target="../notesSlides/notesSlide29.xml"/><Relationship Id="rId5" Type="http://schemas.openxmlformats.org/officeDocument/2006/relationships/tags" Target="../tags/tag138.xml"/><Relationship Id="rId15" Type="http://schemas.openxmlformats.org/officeDocument/2006/relationships/tags" Target="../tags/tag148.xml"/><Relationship Id="rId23" Type="http://schemas.openxmlformats.org/officeDocument/2006/relationships/tags" Target="../tags/tag156.xml"/><Relationship Id="rId28" Type="http://schemas.openxmlformats.org/officeDocument/2006/relationships/tags" Target="../tags/tag161.xml"/><Relationship Id="rId36" Type="http://schemas.openxmlformats.org/officeDocument/2006/relationships/tags" Target="../tags/tag169.xml"/><Relationship Id="rId10" Type="http://schemas.openxmlformats.org/officeDocument/2006/relationships/tags" Target="../tags/tag143.xml"/><Relationship Id="rId19" Type="http://schemas.openxmlformats.org/officeDocument/2006/relationships/tags" Target="../tags/tag152.xml"/><Relationship Id="rId31" Type="http://schemas.openxmlformats.org/officeDocument/2006/relationships/tags" Target="../tags/tag164.xml"/><Relationship Id="rId44" Type="http://schemas.openxmlformats.org/officeDocument/2006/relationships/image" Target="../media/image41.jpeg"/><Relationship Id="rId4" Type="http://schemas.openxmlformats.org/officeDocument/2006/relationships/tags" Target="../tags/tag137.xml"/><Relationship Id="rId9" Type="http://schemas.openxmlformats.org/officeDocument/2006/relationships/tags" Target="../tags/tag142.xml"/><Relationship Id="rId14" Type="http://schemas.openxmlformats.org/officeDocument/2006/relationships/tags" Target="../tags/tag147.xml"/><Relationship Id="rId22" Type="http://schemas.openxmlformats.org/officeDocument/2006/relationships/tags" Target="../tags/tag155.xml"/><Relationship Id="rId27" Type="http://schemas.openxmlformats.org/officeDocument/2006/relationships/tags" Target="../tags/tag160.xml"/><Relationship Id="rId30" Type="http://schemas.openxmlformats.org/officeDocument/2006/relationships/tags" Target="../tags/tag163.xml"/><Relationship Id="rId35" Type="http://schemas.openxmlformats.org/officeDocument/2006/relationships/tags" Target="../tags/tag168.xml"/><Relationship Id="rId43" Type="http://schemas.openxmlformats.org/officeDocument/2006/relationships/image" Target="../media/image40.jpeg"/><Relationship Id="rId8" Type="http://schemas.openxmlformats.org/officeDocument/2006/relationships/tags" Target="../tags/tag141.xml"/><Relationship Id="rId3" Type="http://schemas.openxmlformats.org/officeDocument/2006/relationships/tags" Target="../tags/tag136.xml"/><Relationship Id="rId12" Type="http://schemas.openxmlformats.org/officeDocument/2006/relationships/tags" Target="../tags/tag145.xml"/><Relationship Id="rId17" Type="http://schemas.openxmlformats.org/officeDocument/2006/relationships/tags" Target="../tags/tag150.xml"/><Relationship Id="rId25" Type="http://schemas.openxmlformats.org/officeDocument/2006/relationships/tags" Target="../tags/tag158.xml"/><Relationship Id="rId33" Type="http://schemas.openxmlformats.org/officeDocument/2006/relationships/tags" Target="../tags/tag166.xml"/><Relationship Id="rId38" Type="http://schemas.openxmlformats.org/officeDocument/2006/relationships/tags" Target="../tags/tag171.xml"/></Relationships>
</file>

<file path=ppt/slides/_rels/slide33.xml.rels><?xml version="1.0" encoding="UTF-8" standalone="yes"?>
<Relationships xmlns="http://schemas.openxmlformats.org/package/2006/relationships"><Relationship Id="rId3" Type="http://schemas.openxmlformats.org/officeDocument/2006/relationships/tags" Target="../tags/tag174.xml"/><Relationship Id="rId2" Type="http://schemas.openxmlformats.org/officeDocument/2006/relationships/tags" Target="../tags/tag173.xml"/><Relationship Id="rId1" Type="http://schemas.openxmlformats.org/officeDocument/2006/relationships/tags" Target="../tags/tag172.xml"/><Relationship Id="rId6" Type="http://schemas.openxmlformats.org/officeDocument/2006/relationships/image" Target="../media/image42.png"/><Relationship Id="rId5" Type="http://schemas.openxmlformats.org/officeDocument/2006/relationships/notesSlide" Target="../notesSlides/notesSlide30.xml"/><Relationship Id="rId4" Type="http://schemas.openxmlformats.org/officeDocument/2006/relationships/slideLayout" Target="../slideLayouts/slideLayout28.xml"/></Relationships>
</file>

<file path=ppt/slides/_rels/slide34.xml.rels><?xml version="1.0" encoding="UTF-8" standalone="yes"?>
<Relationships xmlns="http://schemas.openxmlformats.org/package/2006/relationships"><Relationship Id="rId8" Type="http://schemas.openxmlformats.org/officeDocument/2006/relationships/slide" Target="slide40.xml"/><Relationship Id="rId3" Type="http://schemas.openxmlformats.org/officeDocument/2006/relationships/slideLayout" Target="../slideLayouts/slideLayout9.xml"/><Relationship Id="rId7" Type="http://schemas.openxmlformats.org/officeDocument/2006/relationships/slide" Target="slide38.xml"/><Relationship Id="rId2" Type="http://schemas.openxmlformats.org/officeDocument/2006/relationships/tags" Target="../tags/tag176.xml"/><Relationship Id="rId1" Type="http://schemas.openxmlformats.org/officeDocument/2006/relationships/tags" Target="../tags/tag175.xml"/><Relationship Id="rId6" Type="http://schemas.openxmlformats.org/officeDocument/2006/relationships/slide" Target="slide36.xml"/><Relationship Id="rId11" Type="http://schemas.openxmlformats.org/officeDocument/2006/relationships/slide" Target="slide47.xml"/><Relationship Id="rId5" Type="http://schemas.openxmlformats.org/officeDocument/2006/relationships/slide" Target="slide35.xml"/><Relationship Id="rId10" Type="http://schemas.openxmlformats.org/officeDocument/2006/relationships/slide" Target="slide45.xml"/><Relationship Id="rId4" Type="http://schemas.openxmlformats.org/officeDocument/2006/relationships/notesSlide" Target="../notesSlides/notesSlide31.xml"/><Relationship Id="rId9" Type="http://schemas.openxmlformats.org/officeDocument/2006/relationships/slide" Target="slide42.xml"/></Relationships>
</file>

<file path=ppt/slides/_rels/slide35.xml.rels><?xml version="1.0" encoding="UTF-8" standalone="yes"?>
<Relationships xmlns="http://schemas.openxmlformats.org/package/2006/relationships"><Relationship Id="rId3" Type="http://schemas.openxmlformats.org/officeDocument/2006/relationships/slideLayout" Target="../slideLayouts/slideLayout10.xml"/><Relationship Id="rId2" Type="http://schemas.openxmlformats.org/officeDocument/2006/relationships/tags" Target="../tags/tag178.xml"/><Relationship Id="rId1" Type="http://schemas.openxmlformats.org/officeDocument/2006/relationships/tags" Target="../tags/tag177.xml"/><Relationship Id="rId4" Type="http://schemas.openxmlformats.org/officeDocument/2006/relationships/notesSlide" Target="../notesSlides/notesSlide32.xml"/></Relationships>
</file>

<file path=ppt/slides/_rels/slide36.xml.rels><?xml version="1.0" encoding="UTF-8" standalone="yes"?>
<Relationships xmlns="http://schemas.openxmlformats.org/package/2006/relationships"><Relationship Id="rId3" Type="http://schemas.openxmlformats.org/officeDocument/2006/relationships/slideLayout" Target="../slideLayouts/slideLayout9.xml"/><Relationship Id="rId2" Type="http://schemas.openxmlformats.org/officeDocument/2006/relationships/tags" Target="../tags/tag180.xml"/><Relationship Id="rId1" Type="http://schemas.openxmlformats.org/officeDocument/2006/relationships/tags" Target="../tags/tag179.xml"/><Relationship Id="rId4" Type="http://schemas.openxmlformats.org/officeDocument/2006/relationships/notesSlide" Target="../notesSlides/notesSlide33.xml"/></Relationships>
</file>

<file path=ppt/slides/_rels/slide37.xml.rels><?xml version="1.0" encoding="UTF-8" standalone="yes"?>
<Relationships xmlns="http://schemas.openxmlformats.org/package/2006/relationships"><Relationship Id="rId3" Type="http://schemas.openxmlformats.org/officeDocument/2006/relationships/slideLayout" Target="../slideLayouts/slideLayout9.xml"/><Relationship Id="rId2" Type="http://schemas.openxmlformats.org/officeDocument/2006/relationships/tags" Target="../tags/tag182.xml"/><Relationship Id="rId1" Type="http://schemas.openxmlformats.org/officeDocument/2006/relationships/tags" Target="../tags/tag181.xml"/><Relationship Id="rId4" Type="http://schemas.openxmlformats.org/officeDocument/2006/relationships/notesSlide" Target="../notesSlides/notesSlide34.xml"/></Relationships>
</file>

<file path=ppt/slides/_rels/slide38.xml.rels><?xml version="1.0" encoding="UTF-8" standalone="yes"?>
<Relationships xmlns="http://schemas.openxmlformats.org/package/2006/relationships"><Relationship Id="rId3" Type="http://schemas.openxmlformats.org/officeDocument/2006/relationships/slideLayout" Target="../slideLayouts/slideLayout10.xml"/><Relationship Id="rId2" Type="http://schemas.openxmlformats.org/officeDocument/2006/relationships/tags" Target="../tags/tag184.xml"/><Relationship Id="rId1" Type="http://schemas.openxmlformats.org/officeDocument/2006/relationships/tags" Target="../tags/tag183.xml"/><Relationship Id="rId4" Type="http://schemas.openxmlformats.org/officeDocument/2006/relationships/notesSlide" Target="../notesSlides/notesSlide35.xml"/></Relationships>
</file>

<file path=ppt/slides/_rels/slide39.xml.rels><?xml version="1.0" encoding="UTF-8" standalone="yes"?>
<Relationships xmlns="http://schemas.openxmlformats.org/package/2006/relationships"><Relationship Id="rId3" Type="http://schemas.openxmlformats.org/officeDocument/2006/relationships/slideLayout" Target="../slideLayouts/slideLayout10.xml"/><Relationship Id="rId2" Type="http://schemas.openxmlformats.org/officeDocument/2006/relationships/tags" Target="../tags/tag186.xml"/><Relationship Id="rId1" Type="http://schemas.openxmlformats.org/officeDocument/2006/relationships/tags" Target="../tags/tag185.xml"/><Relationship Id="rId4" Type="http://schemas.openxmlformats.org/officeDocument/2006/relationships/notesSlide" Target="../notesSlides/notesSlide36.xml"/></Relationships>
</file>

<file path=ppt/slides/_rels/slide4.xml.rels><?xml version="1.0" encoding="UTF-8" standalone="yes"?>
<Relationships xmlns="http://schemas.openxmlformats.org/package/2006/relationships"><Relationship Id="rId3" Type="http://schemas.openxmlformats.org/officeDocument/2006/relationships/tags" Target="../tags/tag8.xml"/><Relationship Id="rId7" Type="http://schemas.openxmlformats.org/officeDocument/2006/relationships/image" Target="../media/image18.png"/><Relationship Id="rId2" Type="http://schemas.openxmlformats.org/officeDocument/2006/relationships/tags" Target="../tags/tag7.xml"/><Relationship Id="rId1" Type="http://schemas.openxmlformats.org/officeDocument/2006/relationships/tags" Target="../tags/tag6.xml"/><Relationship Id="rId6" Type="http://schemas.openxmlformats.org/officeDocument/2006/relationships/hyperlink" Target="http://creativecommons.org/licenses/by-nc-sa/3.0/" TargetMode="External"/><Relationship Id="rId5" Type="http://schemas.openxmlformats.org/officeDocument/2006/relationships/hyperlink" Target="http://creativecommons.org/licenses/by-nc-sa/3.0/deed.fr" TargetMode="External"/><Relationship Id="rId4" Type="http://schemas.openxmlformats.org/officeDocument/2006/relationships/slideLayout" Target="../slideLayouts/slideLayout5.xml"/></Relationships>
</file>

<file path=ppt/slides/_rels/slide40.xml.rels><?xml version="1.0" encoding="UTF-8" standalone="yes"?>
<Relationships xmlns="http://schemas.openxmlformats.org/package/2006/relationships"><Relationship Id="rId3" Type="http://schemas.openxmlformats.org/officeDocument/2006/relationships/slideLayout" Target="../slideLayouts/slideLayout9.xml"/><Relationship Id="rId2" Type="http://schemas.openxmlformats.org/officeDocument/2006/relationships/tags" Target="../tags/tag188.xml"/><Relationship Id="rId1" Type="http://schemas.openxmlformats.org/officeDocument/2006/relationships/tags" Target="../tags/tag187.xml"/><Relationship Id="rId4" Type="http://schemas.openxmlformats.org/officeDocument/2006/relationships/notesSlide" Target="../notesSlides/notesSlide37.xml"/></Relationships>
</file>

<file path=ppt/slides/_rels/slide41.xml.rels><?xml version="1.0" encoding="UTF-8" standalone="yes"?>
<Relationships xmlns="http://schemas.openxmlformats.org/package/2006/relationships"><Relationship Id="rId8" Type="http://schemas.openxmlformats.org/officeDocument/2006/relationships/tags" Target="../tags/tag196.xml"/><Relationship Id="rId13" Type="http://schemas.openxmlformats.org/officeDocument/2006/relationships/tags" Target="../tags/tag201.xml"/><Relationship Id="rId18" Type="http://schemas.openxmlformats.org/officeDocument/2006/relationships/notesSlide" Target="../notesSlides/notesSlide38.xml"/><Relationship Id="rId3" Type="http://schemas.openxmlformats.org/officeDocument/2006/relationships/tags" Target="../tags/tag191.xml"/><Relationship Id="rId7" Type="http://schemas.openxmlformats.org/officeDocument/2006/relationships/tags" Target="../tags/tag195.xml"/><Relationship Id="rId12" Type="http://schemas.openxmlformats.org/officeDocument/2006/relationships/tags" Target="../tags/tag200.xml"/><Relationship Id="rId17" Type="http://schemas.openxmlformats.org/officeDocument/2006/relationships/slideLayout" Target="../slideLayouts/slideLayout28.xml"/><Relationship Id="rId2" Type="http://schemas.openxmlformats.org/officeDocument/2006/relationships/tags" Target="../tags/tag190.xml"/><Relationship Id="rId16" Type="http://schemas.openxmlformats.org/officeDocument/2006/relationships/tags" Target="../tags/tag204.xml"/><Relationship Id="rId1" Type="http://schemas.openxmlformats.org/officeDocument/2006/relationships/tags" Target="../tags/tag189.xml"/><Relationship Id="rId6" Type="http://schemas.openxmlformats.org/officeDocument/2006/relationships/tags" Target="../tags/tag194.xml"/><Relationship Id="rId11" Type="http://schemas.openxmlformats.org/officeDocument/2006/relationships/tags" Target="../tags/tag199.xml"/><Relationship Id="rId5" Type="http://schemas.openxmlformats.org/officeDocument/2006/relationships/tags" Target="../tags/tag193.xml"/><Relationship Id="rId15" Type="http://schemas.openxmlformats.org/officeDocument/2006/relationships/tags" Target="../tags/tag203.xml"/><Relationship Id="rId10" Type="http://schemas.openxmlformats.org/officeDocument/2006/relationships/tags" Target="../tags/tag198.xml"/><Relationship Id="rId4" Type="http://schemas.openxmlformats.org/officeDocument/2006/relationships/tags" Target="../tags/tag192.xml"/><Relationship Id="rId9" Type="http://schemas.openxmlformats.org/officeDocument/2006/relationships/tags" Target="../tags/tag197.xml"/><Relationship Id="rId14" Type="http://schemas.openxmlformats.org/officeDocument/2006/relationships/tags" Target="../tags/tag202.xml"/></Relationships>
</file>

<file path=ppt/slides/_rels/slide42.xml.rels><?xml version="1.0" encoding="UTF-8" standalone="yes"?>
<Relationships xmlns="http://schemas.openxmlformats.org/package/2006/relationships"><Relationship Id="rId3" Type="http://schemas.openxmlformats.org/officeDocument/2006/relationships/slideLayout" Target="../slideLayouts/slideLayout10.xml"/><Relationship Id="rId2" Type="http://schemas.openxmlformats.org/officeDocument/2006/relationships/tags" Target="../tags/tag206.xml"/><Relationship Id="rId1" Type="http://schemas.openxmlformats.org/officeDocument/2006/relationships/tags" Target="../tags/tag205.xml"/><Relationship Id="rId4" Type="http://schemas.openxmlformats.org/officeDocument/2006/relationships/notesSlide" Target="../notesSlides/notesSlide39.xml"/></Relationships>
</file>

<file path=ppt/slides/_rels/slide43.xml.rels><?xml version="1.0" encoding="UTF-8" standalone="yes"?>
<Relationships xmlns="http://schemas.openxmlformats.org/package/2006/relationships"><Relationship Id="rId3" Type="http://schemas.openxmlformats.org/officeDocument/2006/relationships/tags" Target="../tags/tag209.xml"/><Relationship Id="rId7" Type="http://schemas.openxmlformats.org/officeDocument/2006/relationships/image" Target="../media/image44.png"/><Relationship Id="rId2" Type="http://schemas.openxmlformats.org/officeDocument/2006/relationships/tags" Target="../tags/tag208.xml"/><Relationship Id="rId1" Type="http://schemas.openxmlformats.org/officeDocument/2006/relationships/tags" Target="../tags/tag207.xml"/><Relationship Id="rId6" Type="http://schemas.openxmlformats.org/officeDocument/2006/relationships/image" Target="../media/image43.png"/><Relationship Id="rId5" Type="http://schemas.openxmlformats.org/officeDocument/2006/relationships/notesSlide" Target="../notesSlides/notesSlide40.xml"/><Relationship Id="rId4" Type="http://schemas.openxmlformats.org/officeDocument/2006/relationships/slideLayout" Target="../slideLayouts/slideLayout28.xml"/></Relationships>
</file>

<file path=ppt/slides/_rels/slide44.xml.rels><?xml version="1.0" encoding="UTF-8" standalone="yes"?>
<Relationships xmlns="http://schemas.openxmlformats.org/package/2006/relationships"><Relationship Id="rId3" Type="http://schemas.openxmlformats.org/officeDocument/2006/relationships/slideLayout" Target="../slideLayouts/slideLayout9.xml"/><Relationship Id="rId2" Type="http://schemas.openxmlformats.org/officeDocument/2006/relationships/tags" Target="../tags/tag211.xml"/><Relationship Id="rId1" Type="http://schemas.openxmlformats.org/officeDocument/2006/relationships/tags" Target="../tags/tag210.xml"/><Relationship Id="rId4" Type="http://schemas.openxmlformats.org/officeDocument/2006/relationships/notesSlide" Target="../notesSlides/notesSlide41.xml"/></Relationships>
</file>

<file path=ppt/slides/_rels/slide45.xml.rels><?xml version="1.0" encoding="UTF-8" standalone="yes"?>
<Relationships xmlns="http://schemas.openxmlformats.org/package/2006/relationships"><Relationship Id="rId3" Type="http://schemas.openxmlformats.org/officeDocument/2006/relationships/slideLayout" Target="../slideLayouts/slideLayout10.xml"/><Relationship Id="rId2" Type="http://schemas.openxmlformats.org/officeDocument/2006/relationships/tags" Target="../tags/tag213.xml"/><Relationship Id="rId1" Type="http://schemas.openxmlformats.org/officeDocument/2006/relationships/tags" Target="../tags/tag212.xml"/><Relationship Id="rId4" Type="http://schemas.openxmlformats.org/officeDocument/2006/relationships/notesSlide" Target="../notesSlides/notesSlide42.xml"/></Relationships>
</file>

<file path=ppt/slides/_rels/slide46.xml.rels><?xml version="1.0" encoding="UTF-8" standalone="yes"?>
<Relationships xmlns="http://schemas.openxmlformats.org/package/2006/relationships"><Relationship Id="rId8" Type="http://schemas.openxmlformats.org/officeDocument/2006/relationships/tags" Target="../tags/tag221.xml"/><Relationship Id="rId3" Type="http://schemas.openxmlformats.org/officeDocument/2006/relationships/tags" Target="../tags/tag216.xml"/><Relationship Id="rId7" Type="http://schemas.openxmlformats.org/officeDocument/2006/relationships/tags" Target="../tags/tag220.xml"/><Relationship Id="rId12" Type="http://schemas.openxmlformats.org/officeDocument/2006/relationships/image" Target="../media/image45.png"/><Relationship Id="rId2" Type="http://schemas.openxmlformats.org/officeDocument/2006/relationships/tags" Target="../tags/tag215.xml"/><Relationship Id="rId1" Type="http://schemas.openxmlformats.org/officeDocument/2006/relationships/tags" Target="../tags/tag214.xml"/><Relationship Id="rId6" Type="http://schemas.openxmlformats.org/officeDocument/2006/relationships/tags" Target="../tags/tag219.xml"/><Relationship Id="rId11" Type="http://schemas.openxmlformats.org/officeDocument/2006/relationships/notesSlide" Target="../notesSlides/notesSlide43.xml"/><Relationship Id="rId5" Type="http://schemas.openxmlformats.org/officeDocument/2006/relationships/tags" Target="../tags/tag218.xml"/><Relationship Id="rId10" Type="http://schemas.openxmlformats.org/officeDocument/2006/relationships/slideLayout" Target="../slideLayouts/slideLayout10.xml"/><Relationship Id="rId4" Type="http://schemas.openxmlformats.org/officeDocument/2006/relationships/tags" Target="../tags/tag217.xml"/><Relationship Id="rId9" Type="http://schemas.openxmlformats.org/officeDocument/2006/relationships/tags" Target="../tags/tag222.xml"/></Relationships>
</file>

<file path=ppt/slides/_rels/slide47.xml.rels><?xml version="1.0" encoding="UTF-8" standalone="yes"?>
<Relationships xmlns="http://schemas.openxmlformats.org/package/2006/relationships"><Relationship Id="rId3" Type="http://schemas.openxmlformats.org/officeDocument/2006/relationships/slideLayout" Target="../slideLayouts/slideLayout10.xml"/><Relationship Id="rId2" Type="http://schemas.openxmlformats.org/officeDocument/2006/relationships/tags" Target="../tags/tag224.xml"/><Relationship Id="rId1" Type="http://schemas.openxmlformats.org/officeDocument/2006/relationships/tags" Target="../tags/tag223.xml"/><Relationship Id="rId4" Type="http://schemas.openxmlformats.org/officeDocument/2006/relationships/notesSlide" Target="../notesSlides/notesSlide44.xml"/></Relationships>
</file>

<file path=ppt/slides/_rels/slide48.xml.rels><?xml version="1.0" encoding="UTF-8" standalone="yes"?>
<Relationships xmlns="http://schemas.openxmlformats.org/package/2006/relationships"><Relationship Id="rId3" Type="http://schemas.openxmlformats.org/officeDocument/2006/relationships/tags" Target="../tags/tag227.xml"/><Relationship Id="rId7" Type="http://schemas.openxmlformats.org/officeDocument/2006/relationships/image" Target="../media/image46.jpeg"/><Relationship Id="rId2" Type="http://schemas.openxmlformats.org/officeDocument/2006/relationships/tags" Target="../tags/tag226.xml"/><Relationship Id="rId1" Type="http://schemas.openxmlformats.org/officeDocument/2006/relationships/tags" Target="../tags/tag225.xml"/><Relationship Id="rId6" Type="http://schemas.openxmlformats.org/officeDocument/2006/relationships/slide" Target="slide69.xml"/><Relationship Id="rId5" Type="http://schemas.openxmlformats.org/officeDocument/2006/relationships/notesSlide" Target="../notesSlides/notesSlide45.xml"/><Relationship Id="rId4" Type="http://schemas.openxmlformats.org/officeDocument/2006/relationships/slideLayout" Target="../slideLayouts/slideLayout3.xml"/></Relationships>
</file>

<file path=ppt/slides/_rels/slide49.xml.rels><?xml version="1.0" encoding="UTF-8" standalone="yes"?>
<Relationships xmlns="http://schemas.openxmlformats.org/package/2006/relationships"><Relationship Id="rId3" Type="http://schemas.openxmlformats.org/officeDocument/2006/relationships/slideLayout" Target="../slideLayouts/slideLayout10.xml"/><Relationship Id="rId2" Type="http://schemas.openxmlformats.org/officeDocument/2006/relationships/tags" Target="../tags/tag229.xml"/><Relationship Id="rId1" Type="http://schemas.openxmlformats.org/officeDocument/2006/relationships/tags" Target="../tags/tag228.xml"/><Relationship Id="rId4" Type="http://schemas.openxmlformats.org/officeDocument/2006/relationships/notesSlide" Target="../notesSlides/notesSlide46.xml"/></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5.xml"/><Relationship Id="rId2" Type="http://schemas.openxmlformats.org/officeDocument/2006/relationships/tags" Target="../tags/tag10.xml"/><Relationship Id="rId1" Type="http://schemas.openxmlformats.org/officeDocument/2006/relationships/tags" Target="../tags/tag9.xml"/></Relationships>
</file>

<file path=ppt/slides/_rels/slide50.xml.rels><?xml version="1.0" encoding="UTF-8" standalone="yes"?>
<Relationships xmlns="http://schemas.openxmlformats.org/package/2006/relationships"><Relationship Id="rId3" Type="http://schemas.openxmlformats.org/officeDocument/2006/relationships/slideLayout" Target="../slideLayouts/slideLayout9.xml"/><Relationship Id="rId2" Type="http://schemas.openxmlformats.org/officeDocument/2006/relationships/tags" Target="../tags/tag231.xml"/><Relationship Id="rId1" Type="http://schemas.openxmlformats.org/officeDocument/2006/relationships/tags" Target="../tags/tag230.xml"/><Relationship Id="rId4" Type="http://schemas.openxmlformats.org/officeDocument/2006/relationships/notesSlide" Target="../notesSlides/notesSlide47.xml"/></Relationships>
</file>

<file path=ppt/slides/_rels/slide51.xml.rels><?xml version="1.0" encoding="UTF-8" standalone="yes"?>
<Relationships xmlns="http://schemas.openxmlformats.org/package/2006/relationships"><Relationship Id="rId8" Type="http://schemas.openxmlformats.org/officeDocument/2006/relationships/tags" Target="../tags/tag239.xml"/><Relationship Id="rId13" Type="http://schemas.openxmlformats.org/officeDocument/2006/relationships/tags" Target="../tags/tag244.xml"/><Relationship Id="rId18" Type="http://schemas.openxmlformats.org/officeDocument/2006/relationships/tags" Target="../tags/tag249.xml"/><Relationship Id="rId26" Type="http://schemas.openxmlformats.org/officeDocument/2006/relationships/tags" Target="../tags/tag257.xml"/><Relationship Id="rId3" Type="http://schemas.openxmlformats.org/officeDocument/2006/relationships/tags" Target="../tags/tag234.xml"/><Relationship Id="rId21" Type="http://schemas.openxmlformats.org/officeDocument/2006/relationships/tags" Target="../tags/tag252.xml"/><Relationship Id="rId7" Type="http://schemas.openxmlformats.org/officeDocument/2006/relationships/tags" Target="../tags/tag238.xml"/><Relationship Id="rId12" Type="http://schemas.openxmlformats.org/officeDocument/2006/relationships/tags" Target="../tags/tag243.xml"/><Relationship Id="rId17" Type="http://schemas.openxmlformats.org/officeDocument/2006/relationships/tags" Target="../tags/tag248.xml"/><Relationship Id="rId25" Type="http://schemas.openxmlformats.org/officeDocument/2006/relationships/tags" Target="../tags/tag256.xml"/><Relationship Id="rId2" Type="http://schemas.openxmlformats.org/officeDocument/2006/relationships/tags" Target="../tags/tag233.xml"/><Relationship Id="rId16" Type="http://schemas.openxmlformats.org/officeDocument/2006/relationships/tags" Target="../tags/tag247.xml"/><Relationship Id="rId20" Type="http://schemas.openxmlformats.org/officeDocument/2006/relationships/tags" Target="../tags/tag251.xml"/><Relationship Id="rId29" Type="http://schemas.openxmlformats.org/officeDocument/2006/relationships/tags" Target="../tags/tag260.xml"/><Relationship Id="rId1" Type="http://schemas.openxmlformats.org/officeDocument/2006/relationships/tags" Target="../tags/tag232.xml"/><Relationship Id="rId6" Type="http://schemas.openxmlformats.org/officeDocument/2006/relationships/tags" Target="../tags/tag237.xml"/><Relationship Id="rId11" Type="http://schemas.openxmlformats.org/officeDocument/2006/relationships/tags" Target="../tags/tag242.xml"/><Relationship Id="rId24" Type="http://schemas.openxmlformats.org/officeDocument/2006/relationships/tags" Target="../tags/tag255.xml"/><Relationship Id="rId32" Type="http://schemas.openxmlformats.org/officeDocument/2006/relationships/image" Target="../media/image47.png"/><Relationship Id="rId5" Type="http://schemas.openxmlformats.org/officeDocument/2006/relationships/tags" Target="../tags/tag236.xml"/><Relationship Id="rId15" Type="http://schemas.openxmlformats.org/officeDocument/2006/relationships/tags" Target="../tags/tag246.xml"/><Relationship Id="rId23" Type="http://schemas.openxmlformats.org/officeDocument/2006/relationships/tags" Target="../tags/tag254.xml"/><Relationship Id="rId28" Type="http://schemas.openxmlformats.org/officeDocument/2006/relationships/tags" Target="../tags/tag259.xml"/><Relationship Id="rId10" Type="http://schemas.openxmlformats.org/officeDocument/2006/relationships/tags" Target="../tags/tag241.xml"/><Relationship Id="rId19" Type="http://schemas.openxmlformats.org/officeDocument/2006/relationships/tags" Target="../tags/tag250.xml"/><Relationship Id="rId31" Type="http://schemas.openxmlformats.org/officeDocument/2006/relationships/notesSlide" Target="../notesSlides/notesSlide48.xml"/><Relationship Id="rId4" Type="http://schemas.openxmlformats.org/officeDocument/2006/relationships/tags" Target="../tags/tag235.xml"/><Relationship Id="rId9" Type="http://schemas.openxmlformats.org/officeDocument/2006/relationships/tags" Target="../tags/tag240.xml"/><Relationship Id="rId14" Type="http://schemas.openxmlformats.org/officeDocument/2006/relationships/tags" Target="../tags/tag245.xml"/><Relationship Id="rId22" Type="http://schemas.openxmlformats.org/officeDocument/2006/relationships/tags" Target="../tags/tag253.xml"/><Relationship Id="rId27" Type="http://schemas.openxmlformats.org/officeDocument/2006/relationships/tags" Target="../tags/tag258.xml"/><Relationship Id="rId30" Type="http://schemas.openxmlformats.org/officeDocument/2006/relationships/slideLayout" Target="../slideLayouts/slideLayout28.xml"/></Relationships>
</file>

<file path=ppt/slides/_rels/slide52.xml.rels><?xml version="1.0" encoding="UTF-8" standalone="yes"?>
<Relationships xmlns="http://schemas.openxmlformats.org/package/2006/relationships"><Relationship Id="rId8" Type="http://schemas.openxmlformats.org/officeDocument/2006/relationships/slide" Target="slide56.xml"/><Relationship Id="rId3" Type="http://schemas.openxmlformats.org/officeDocument/2006/relationships/slideLayout" Target="../slideLayouts/slideLayout9.xml"/><Relationship Id="rId7" Type="http://schemas.openxmlformats.org/officeDocument/2006/relationships/slide" Target="slide55.xml"/><Relationship Id="rId2" Type="http://schemas.openxmlformats.org/officeDocument/2006/relationships/tags" Target="../tags/tag262.xml"/><Relationship Id="rId1" Type="http://schemas.openxmlformats.org/officeDocument/2006/relationships/tags" Target="../tags/tag261.xml"/><Relationship Id="rId6" Type="http://schemas.openxmlformats.org/officeDocument/2006/relationships/slide" Target="slide54.xml"/><Relationship Id="rId5" Type="http://schemas.openxmlformats.org/officeDocument/2006/relationships/slide" Target="slide53.xml"/><Relationship Id="rId4" Type="http://schemas.openxmlformats.org/officeDocument/2006/relationships/notesSlide" Target="../notesSlides/notesSlide49.xml"/><Relationship Id="rId9" Type="http://schemas.openxmlformats.org/officeDocument/2006/relationships/slide" Target="slide57.xml"/></Relationships>
</file>

<file path=ppt/slides/_rels/slide53.xml.rels><?xml version="1.0" encoding="UTF-8" standalone="yes"?>
<Relationships xmlns="http://schemas.openxmlformats.org/package/2006/relationships"><Relationship Id="rId3" Type="http://schemas.openxmlformats.org/officeDocument/2006/relationships/slideLayout" Target="../slideLayouts/slideLayout9.xml"/><Relationship Id="rId2" Type="http://schemas.openxmlformats.org/officeDocument/2006/relationships/tags" Target="../tags/tag264.xml"/><Relationship Id="rId1" Type="http://schemas.openxmlformats.org/officeDocument/2006/relationships/tags" Target="../tags/tag263.xml"/><Relationship Id="rId4" Type="http://schemas.openxmlformats.org/officeDocument/2006/relationships/notesSlide" Target="../notesSlides/notesSlide50.xml"/></Relationships>
</file>

<file path=ppt/slides/_rels/slide54.xml.rels><?xml version="1.0" encoding="UTF-8" standalone="yes"?>
<Relationships xmlns="http://schemas.openxmlformats.org/package/2006/relationships"><Relationship Id="rId3" Type="http://schemas.openxmlformats.org/officeDocument/2006/relationships/slideLayout" Target="../slideLayouts/slideLayout9.xml"/><Relationship Id="rId2" Type="http://schemas.openxmlformats.org/officeDocument/2006/relationships/tags" Target="../tags/tag266.xml"/><Relationship Id="rId1" Type="http://schemas.openxmlformats.org/officeDocument/2006/relationships/tags" Target="../tags/tag265.xml"/><Relationship Id="rId4" Type="http://schemas.openxmlformats.org/officeDocument/2006/relationships/notesSlide" Target="../notesSlides/notesSlide51.xml"/></Relationships>
</file>

<file path=ppt/slides/_rels/slide55.xml.rels><?xml version="1.0" encoding="UTF-8" standalone="yes"?>
<Relationships xmlns="http://schemas.openxmlformats.org/package/2006/relationships"><Relationship Id="rId3" Type="http://schemas.openxmlformats.org/officeDocument/2006/relationships/slideLayout" Target="../slideLayouts/slideLayout9.xml"/><Relationship Id="rId2" Type="http://schemas.openxmlformats.org/officeDocument/2006/relationships/tags" Target="../tags/tag268.xml"/><Relationship Id="rId1" Type="http://schemas.openxmlformats.org/officeDocument/2006/relationships/tags" Target="../tags/tag267.xml"/><Relationship Id="rId4" Type="http://schemas.openxmlformats.org/officeDocument/2006/relationships/notesSlide" Target="../notesSlides/notesSlide52.xml"/></Relationships>
</file>

<file path=ppt/slides/_rels/slide56.xml.rels><?xml version="1.0" encoding="UTF-8" standalone="yes"?>
<Relationships xmlns="http://schemas.openxmlformats.org/package/2006/relationships"><Relationship Id="rId3" Type="http://schemas.openxmlformats.org/officeDocument/2006/relationships/slideLayout" Target="../slideLayouts/slideLayout9.xml"/><Relationship Id="rId2" Type="http://schemas.openxmlformats.org/officeDocument/2006/relationships/tags" Target="../tags/tag270.xml"/><Relationship Id="rId1" Type="http://schemas.openxmlformats.org/officeDocument/2006/relationships/tags" Target="../tags/tag269.xml"/><Relationship Id="rId4" Type="http://schemas.openxmlformats.org/officeDocument/2006/relationships/notesSlide" Target="../notesSlides/notesSlide53.xml"/></Relationships>
</file>

<file path=ppt/slides/_rels/slide57.xml.rels><?xml version="1.0" encoding="UTF-8" standalone="yes"?>
<Relationships xmlns="http://schemas.openxmlformats.org/package/2006/relationships"><Relationship Id="rId3" Type="http://schemas.openxmlformats.org/officeDocument/2006/relationships/tags" Target="../tags/tag273.xml"/><Relationship Id="rId7" Type="http://schemas.openxmlformats.org/officeDocument/2006/relationships/hyperlink" Target="https://www.nal.usda.gov/fnic/dietary-guidelines-around-world" TargetMode="External"/><Relationship Id="rId2" Type="http://schemas.openxmlformats.org/officeDocument/2006/relationships/tags" Target="../tags/tag272.xml"/><Relationship Id="rId1" Type="http://schemas.openxmlformats.org/officeDocument/2006/relationships/tags" Target="../tags/tag271.xml"/><Relationship Id="rId6" Type="http://schemas.openxmlformats.org/officeDocument/2006/relationships/notesSlide" Target="../notesSlides/notesSlide54.xml"/><Relationship Id="rId5" Type="http://schemas.openxmlformats.org/officeDocument/2006/relationships/slideLayout" Target="../slideLayouts/slideLayout9.xml"/><Relationship Id="rId4" Type="http://schemas.openxmlformats.org/officeDocument/2006/relationships/tags" Target="../tags/tag274.xml"/></Relationships>
</file>

<file path=ppt/slides/_rels/slide58.xml.rels><?xml version="1.0" encoding="UTF-8" standalone="yes"?>
<Relationships xmlns="http://schemas.openxmlformats.org/package/2006/relationships"><Relationship Id="rId8" Type="http://schemas.openxmlformats.org/officeDocument/2006/relationships/slide" Target="slide66.xml"/><Relationship Id="rId3" Type="http://schemas.openxmlformats.org/officeDocument/2006/relationships/slideLayout" Target="../slideLayouts/slideLayout9.xml"/><Relationship Id="rId7" Type="http://schemas.openxmlformats.org/officeDocument/2006/relationships/slide" Target="slide63.xml"/><Relationship Id="rId2" Type="http://schemas.openxmlformats.org/officeDocument/2006/relationships/tags" Target="../tags/tag276.xml"/><Relationship Id="rId1" Type="http://schemas.openxmlformats.org/officeDocument/2006/relationships/tags" Target="../tags/tag275.xml"/><Relationship Id="rId6" Type="http://schemas.openxmlformats.org/officeDocument/2006/relationships/slide" Target="slide61.xml"/><Relationship Id="rId5" Type="http://schemas.openxmlformats.org/officeDocument/2006/relationships/slide" Target="slide59.xml"/><Relationship Id="rId4" Type="http://schemas.openxmlformats.org/officeDocument/2006/relationships/notesSlide" Target="../notesSlides/notesSlide55.xml"/><Relationship Id="rId9" Type="http://schemas.openxmlformats.org/officeDocument/2006/relationships/slide" Target="slide67.xml"/></Relationships>
</file>

<file path=ppt/slides/_rels/slide59.xml.rels><?xml version="1.0" encoding="UTF-8" standalone="yes"?>
<Relationships xmlns="http://schemas.openxmlformats.org/package/2006/relationships"><Relationship Id="rId3" Type="http://schemas.openxmlformats.org/officeDocument/2006/relationships/slideLayout" Target="../slideLayouts/slideLayout9.xml"/><Relationship Id="rId2" Type="http://schemas.openxmlformats.org/officeDocument/2006/relationships/tags" Target="../tags/tag278.xml"/><Relationship Id="rId1" Type="http://schemas.openxmlformats.org/officeDocument/2006/relationships/tags" Target="../tags/tag277.xml"/><Relationship Id="rId4" Type="http://schemas.openxmlformats.org/officeDocument/2006/relationships/notesSlide" Target="../notesSlides/notesSlide56.xml"/></Relationships>
</file>

<file path=ppt/slides/_rels/slide6.xml.rels><?xml version="1.0" encoding="UTF-8" standalone="yes"?>
<Relationships xmlns="http://schemas.openxmlformats.org/package/2006/relationships"><Relationship Id="rId8" Type="http://schemas.openxmlformats.org/officeDocument/2006/relationships/slide" Target="slide48.xml"/><Relationship Id="rId13" Type="http://schemas.openxmlformats.org/officeDocument/2006/relationships/slide" Target="slide79.xml"/><Relationship Id="rId3" Type="http://schemas.openxmlformats.org/officeDocument/2006/relationships/slideLayout" Target="../slideLayouts/slideLayout3.xml"/><Relationship Id="rId7" Type="http://schemas.openxmlformats.org/officeDocument/2006/relationships/slide" Target="slide30.xml"/><Relationship Id="rId12" Type="http://schemas.openxmlformats.org/officeDocument/2006/relationships/slide" Target="slide77.xml"/><Relationship Id="rId2" Type="http://schemas.openxmlformats.org/officeDocument/2006/relationships/tags" Target="../tags/tag12.xml"/><Relationship Id="rId1" Type="http://schemas.openxmlformats.org/officeDocument/2006/relationships/tags" Target="../tags/tag11.xml"/><Relationship Id="rId6" Type="http://schemas.openxmlformats.org/officeDocument/2006/relationships/slide" Target="slide10.xml"/><Relationship Id="rId11" Type="http://schemas.openxmlformats.org/officeDocument/2006/relationships/slide" Target="slide76.xml"/><Relationship Id="rId5" Type="http://schemas.openxmlformats.org/officeDocument/2006/relationships/slide" Target="slide7.xml"/><Relationship Id="rId10" Type="http://schemas.openxmlformats.org/officeDocument/2006/relationships/slide" Target="slide70.xml"/><Relationship Id="rId4" Type="http://schemas.openxmlformats.org/officeDocument/2006/relationships/notesSlide" Target="../notesSlides/notesSlide3.xml"/><Relationship Id="rId9" Type="http://schemas.openxmlformats.org/officeDocument/2006/relationships/slide" Target="slide50.xml"/></Relationships>
</file>

<file path=ppt/slides/_rels/slide60.xml.rels><?xml version="1.0" encoding="UTF-8" standalone="yes"?>
<Relationships xmlns="http://schemas.openxmlformats.org/package/2006/relationships"><Relationship Id="rId3" Type="http://schemas.openxmlformats.org/officeDocument/2006/relationships/slideLayout" Target="../slideLayouts/slideLayout9.xml"/><Relationship Id="rId2" Type="http://schemas.openxmlformats.org/officeDocument/2006/relationships/tags" Target="../tags/tag280.xml"/><Relationship Id="rId1" Type="http://schemas.openxmlformats.org/officeDocument/2006/relationships/tags" Target="../tags/tag279.xml"/><Relationship Id="rId5" Type="http://schemas.openxmlformats.org/officeDocument/2006/relationships/hyperlink" Target="https://www.unicef.ca/fr/malnutrition?ea_tracking_id=19DIAQ08OTE&amp;amp;amp;19DIAQ02OTE=&amp;amp;amp;gclid=Cj0KCQiAq97uBRCwARIsADTziybIW61EyKBx_bxWMn_GgaaBK_WvNzM5HGomDVQTv-C5eVEY-vy02o0aAra4EALw_wcB" TargetMode="External"/><Relationship Id="rId4" Type="http://schemas.openxmlformats.org/officeDocument/2006/relationships/notesSlide" Target="../notesSlides/notesSlide57.xml"/></Relationships>
</file>

<file path=ppt/slides/_rels/slide61.xml.rels><?xml version="1.0" encoding="UTF-8" standalone="yes"?>
<Relationships xmlns="http://schemas.openxmlformats.org/package/2006/relationships"><Relationship Id="rId3" Type="http://schemas.openxmlformats.org/officeDocument/2006/relationships/slideLayout" Target="../slideLayouts/slideLayout9.xml"/><Relationship Id="rId2" Type="http://schemas.openxmlformats.org/officeDocument/2006/relationships/tags" Target="../tags/tag282.xml"/><Relationship Id="rId1" Type="http://schemas.openxmlformats.org/officeDocument/2006/relationships/tags" Target="../tags/tag281.xml"/><Relationship Id="rId5" Type="http://schemas.openxmlformats.org/officeDocument/2006/relationships/hyperlink" Target="https://www.who.int/nutrition/publications/infantfeeding/bfhi-national-implementation2017/fr/" TargetMode="External"/><Relationship Id="rId4" Type="http://schemas.openxmlformats.org/officeDocument/2006/relationships/notesSlide" Target="../notesSlides/notesSlide58.xml"/></Relationships>
</file>

<file path=ppt/slides/_rels/slide62.xml.rels><?xml version="1.0" encoding="UTF-8" standalone="yes"?>
<Relationships xmlns="http://schemas.openxmlformats.org/package/2006/relationships"><Relationship Id="rId3" Type="http://schemas.openxmlformats.org/officeDocument/2006/relationships/slideLayout" Target="../slideLayouts/slideLayout14.xml"/><Relationship Id="rId2" Type="http://schemas.openxmlformats.org/officeDocument/2006/relationships/tags" Target="../tags/tag284.xml"/><Relationship Id="rId1" Type="http://schemas.openxmlformats.org/officeDocument/2006/relationships/tags" Target="../tags/tag283.xml"/><Relationship Id="rId4" Type="http://schemas.openxmlformats.org/officeDocument/2006/relationships/notesSlide" Target="../notesSlides/notesSlide59.xml"/></Relationships>
</file>

<file path=ppt/slides/_rels/slide63.xml.rels><?xml version="1.0" encoding="UTF-8" standalone="yes"?>
<Relationships xmlns="http://schemas.openxmlformats.org/package/2006/relationships"><Relationship Id="rId3" Type="http://schemas.openxmlformats.org/officeDocument/2006/relationships/slideLayout" Target="../slideLayouts/slideLayout9.xml"/><Relationship Id="rId2" Type="http://schemas.openxmlformats.org/officeDocument/2006/relationships/tags" Target="../tags/tag286.xml"/><Relationship Id="rId1" Type="http://schemas.openxmlformats.org/officeDocument/2006/relationships/tags" Target="../tags/tag285.xml"/><Relationship Id="rId4" Type="http://schemas.openxmlformats.org/officeDocument/2006/relationships/notesSlide" Target="../notesSlides/notesSlide60.xml"/></Relationships>
</file>

<file path=ppt/slides/_rels/slide64.xml.rels><?xml version="1.0" encoding="UTF-8" standalone="yes"?>
<Relationships xmlns="http://schemas.openxmlformats.org/package/2006/relationships"><Relationship Id="rId3" Type="http://schemas.openxmlformats.org/officeDocument/2006/relationships/slideLayout" Target="../slideLayouts/slideLayout15.xml"/><Relationship Id="rId2" Type="http://schemas.openxmlformats.org/officeDocument/2006/relationships/tags" Target="../tags/tag288.xml"/><Relationship Id="rId1" Type="http://schemas.openxmlformats.org/officeDocument/2006/relationships/tags" Target="../tags/tag287.xml"/><Relationship Id="rId4" Type="http://schemas.openxmlformats.org/officeDocument/2006/relationships/notesSlide" Target="../notesSlides/notesSlide61.xml"/></Relationships>
</file>

<file path=ppt/slides/_rels/slide65.xml.rels><?xml version="1.0" encoding="UTF-8" standalone="yes"?>
<Relationships xmlns="http://schemas.openxmlformats.org/package/2006/relationships"><Relationship Id="rId3" Type="http://schemas.openxmlformats.org/officeDocument/2006/relationships/slideLayout" Target="../slideLayouts/slideLayout15.xml"/><Relationship Id="rId2" Type="http://schemas.openxmlformats.org/officeDocument/2006/relationships/tags" Target="../tags/tag290.xml"/><Relationship Id="rId1" Type="http://schemas.openxmlformats.org/officeDocument/2006/relationships/tags" Target="../tags/tag289.xml"/><Relationship Id="rId4" Type="http://schemas.openxmlformats.org/officeDocument/2006/relationships/notesSlide" Target="../notesSlides/notesSlide62.xml"/></Relationships>
</file>

<file path=ppt/slides/_rels/slide66.xml.rels><?xml version="1.0" encoding="UTF-8" standalone="yes"?>
<Relationships xmlns="http://schemas.openxmlformats.org/package/2006/relationships"><Relationship Id="rId3" Type="http://schemas.openxmlformats.org/officeDocument/2006/relationships/slideLayout" Target="../slideLayouts/slideLayout9.xml"/><Relationship Id="rId2" Type="http://schemas.openxmlformats.org/officeDocument/2006/relationships/tags" Target="../tags/tag292.xml"/><Relationship Id="rId1" Type="http://schemas.openxmlformats.org/officeDocument/2006/relationships/tags" Target="../tags/tag291.xml"/><Relationship Id="rId6" Type="http://schemas.openxmlformats.org/officeDocument/2006/relationships/hyperlink" Target="https://www.fns.usda.gov/pressrelease/2014/009814" TargetMode="External"/><Relationship Id="rId5" Type="http://schemas.openxmlformats.org/officeDocument/2006/relationships/hyperlink" Target="https://www.foodforlife.org.uk/" TargetMode="External"/><Relationship Id="rId4" Type="http://schemas.openxmlformats.org/officeDocument/2006/relationships/notesSlide" Target="../notesSlides/notesSlide63.xml"/></Relationships>
</file>

<file path=ppt/slides/_rels/slide67.xml.rels><?xml version="1.0" encoding="UTF-8" standalone="yes"?>
<Relationships xmlns="http://schemas.openxmlformats.org/package/2006/relationships"><Relationship Id="rId3" Type="http://schemas.openxmlformats.org/officeDocument/2006/relationships/slideLayout" Target="../slideLayouts/slideLayout9.xml"/><Relationship Id="rId2" Type="http://schemas.openxmlformats.org/officeDocument/2006/relationships/tags" Target="../tags/tag294.xml"/><Relationship Id="rId1" Type="http://schemas.openxmlformats.org/officeDocument/2006/relationships/tags" Target="../tags/tag293.xml"/><Relationship Id="rId5" Type="http://schemas.openxmlformats.org/officeDocument/2006/relationships/hyperlink" Target="https://apps.who.int/iris/bitstream/handle/10665/40474/9242541605.pdf?ua=1" TargetMode="External"/><Relationship Id="rId4" Type="http://schemas.openxmlformats.org/officeDocument/2006/relationships/notesSlide" Target="../notesSlides/notesSlide64.xml"/></Relationships>
</file>

<file path=ppt/slides/_rels/slide68.xml.rels><?xml version="1.0" encoding="UTF-8" standalone="yes"?>
<Relationships xmlns="http://schemas.openxmlformats.org/package/2006/relationships"><Relationship Id="rId3" Type="http://schemas.openxmlformats.org/officeDocument/2006/relationships/slideLayout" Target="../slideLayouts/slideLayout9.xml"/><Relationship Id="rId2" Type="http://schemas.openxmlformats.org/officeDocument/2006/relationships/tags" Target="../tags/tag296.xml"/><Relationship Id="rId1" Type="http://schemas.openxmlformats.org/officeDocument/2006/relationships/tags" Target="../tags/tag295.xml"/><Relationship Id="rId4" Type="http://schemas.openxmlformats.org/officeDocument/2006/relationships/notesSlide" Target="../notesSlides/notesSlide65.xml"/></Relationships>
</file>

<file path=ppt/slides/_rels/slide69.xml.rels><?xml version="1.0" encoding="UTF-8" standalone="yes"?>
<Relationships xmlns="http://schemas.openxmlformats.org/package/2006/relationships"><Relationship Id="rId8" Type="http://schemas.openxmlformats.org/officeDocument/2006/relationships/image" Target="../media/image48.jpeg"/><Relationship Id="rId3" Type="http://schemas.openxmlformats.org/officeDocument/2006/relationships/tags" Target="../tags/tag299.xml"/><Relationship Id="rId7" Type="http://schemas.openxmlformats.org/officeDocument/2006/relationships/notesSlide" Target="../notesSlides/notesSlide66.xml"/><Relationship Id="rId2" Type="http://schemas.openxmlformats.org/officeDocument/2006/relationships/tags" Target="../tags/tag298.xml"/><Relationship Id="rId1" Type="http://schemas.openxmlformats.org/officeDocument/2006/relationships/tags" Target="../tags/tag297.xml"/><Relationship Id="rId6" Type="http://schemas.openxmlformats.org/officeDocument/2006/relationships/slideLayout" Target="../slideLayouts/slideLayout3.xml"/><Relationship Id="rId5" Type="http://schemas.openxmlformats.org/officeDocument/2006/relationships/tags" Target="../tags/tag301.xml"/><Relationship Id="rId4" Type="http://schemas.openxmlformats.org/officeDocument/2006/relationships/tags" Target="../tags/tag300.xml"/></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10.xml"/><Relationship Id="rId2" Type="http://schemas.openxmlformats.org/officeDocument/2006/relationships/tags" Target="../tags/tag14.xml"/><Relationship Id="rId1" Type="http://schemas.openxmlformats.org/officeDocument/2006/relationships/tags" Target="../tags/tag13.xml"/><Relationship Id="rId4" Type="http://schemas.openxmlformats.org/officeDocument/2006/relationships/notesSlide" Target="../notesSlides/notesSlide4.xml"/></Relationships>
</file>

<file path=ppt/slides/_rels/slide70.xml.rels><?xml version="1.0" encoding="UTF-8" standalone="yes"?>
<Relationships xmlns="http://schemas.openxmlformats.org/package/2006/relationships"><Relationship Id="rId8" Type="http://schemas.openxmlformats.org/officeDocument/2006/relationships/slide" Target="slide74.xml"/><Relationship Id="rId3" Type="http://schemas.openxmlformats.org/officeDocument/2006/relationships/slideLayout" Target="../slideLayouts/slideLayout17.xml"/><Relationship Id="rId7" Type="http://schemas.openxmlformats.org/officeDocument/2006/relationships/slide" Target="slide73.xml"/><Relationship Id="rId2" Type="http://schemas.openxmlformats.org/officeDocument/2006/relationships/tags" Target="../tags/tag303.xml"/><Relationship Id="rId1" Type="http://schemas.openxmlformats.org/officeDocument/2006/relationships/tags" Target="../tags/tag302.xml"/><Relationship Id="rId6" Type="http://schemas.openxmlformats.org/officeDocument/2006/relationships/slide" Target="slide72.xml"/><Relationship Id="rId5" Type="http://schemas.openxmlformats.org/officeDocument/2006/relationships/slide" Target="slide71.xml"/><Relationship Id="rId4" Type="http://schemas.openxmlformats.org/officeDocument/2006/relationships/notesSlide" Target="../notesSlides/notesSlide67.xml"/><Relationship Id="rId9" Type="http://schemas.openxmlformats.org/officeDocument/2006/relationships/hyperlink" Target="https://www.canwach.ca/fr/explorateur-de-projets" TargetMode="External"/></Relationships>
</file>

<file path=ppt/slides/_rels/slide71.xml.rels><?xml version="1.0" encoding="UTF-8" standalone="yes"?>
<Relationships xmlns="http://schemas.openxmlformats.org/package/2006/relationships"><Relationship Id="rId3" Type="http://schemas.openxmlformats.org/officeDocument/2006/relationships/slideLayout" Target="../slideLayouts/slideLayout18.xml"/><Relationship Id="rId2" Type="http://schemas.openxmlformats.org/officeDocument/2006/relationships/tags" Target="../tags/tag305.xml"/><Relationship Id="rId1" Type="http://schemas.openxmlformats.org/officeDocument/2006/relationships/tags" Target="../tags/tag304.xml"/><Relationship Id="rId5" Type="http://schemas.openxmlformats.org/officeDocument/2006/relationships/hyperlink" Target="https://w05.international.gc.ca/projectbrowser-banqueprojets/project-projet/details/D002099001?Lang=fra" TargetMode="External"/><Relationship Id="rId4" Type="http://schemas.openxmlformats.org/officeDocument/2006/relationships/notesSlide" Target="../notesSlides/notesSlide68.xml"/></Relationships>
</file>

<file path=ppt/slides/_rels/slide72.xml.rels><?xml version="1.0" encoding="UTF-8" standalone="yes"?>
<Relationships xmlns="http://schemas.openxmlformats.org/package/2006/relationships"><Relationship Id="rId3" Type="http://schemas.openxmlformats.org/officeDocument/2006/relationships/slideLayout" Target="../slideLayouts/slideLayout18.xml"/><Relationship Id="rId2" Type="http://schemas.openxmlformats.org/officeDocument/2006/relationships/tags" Target="../tags/tag307.xml"/><Relationship Id="rId1" Type="http://schemas.openxmlformats.org/officeDocument/2006/relationships/tags" Target="../tags/tag306.xml"/><Relationship Id="rId5" Type="http://schemas.openxmlformats.org/officeDocument/2006/relationships/hyperlink" Target="https://w05.international.gc.ca/projectbrowser-banqueprojets/project-projet/details/D002021001" TargetMode="External"/><Relationship Id="rId4" Type="http://schemas.openxmlformats.org/officeDocument/2006/relationships/notesSlide" Target="../notesSlides/notesSlide69.xml"/></Relationships>
</file>

<file path=ppt/slides/_rels/slide73.xml.rels><?xml version="1.0" encoding="UTF-8" standalone="yes"?>
<Relationships xmlns="http://schemas.openxmlformats.org/package/2006/relationships"><Relationship Id="rId3" Type="http://schemas.openxmlformats.org/officeDocument/2006/relationships/slideLayout" Target="../slideLayouts/slideLayout18.xml"/><Relationship Id="rId2" Type="http://schemas.openxmlformats.org/officeDocument/2006/relationships/tags" Target="../tags/tag309.xml"/><Relationship Id="rId1" Type="http://schemas.openxmlformats.org/officeDocument/2006/relationships/tags" Target="../tags/tag308.xml"/><Relationship Id="rId5" Type="http://schemas.openxmlformats.org/officeDocument/2006/relationships/hyperlink" Target="https://w05.international.gc.ca/projectbrowser-banqueprojets/project-projet/details/D002000001?Lang=fra" TargetMode="External"/><Relationship Id="rId4" Type="http://schemas.openxmlformats.org/officeDocument/2006/relationships/notesSlide" Target="../notesSlides/notesSlide70.xml"/></Relationships>
</file>

<file path=ppt/slides/_rels/slide74.xml.rels><?xml version="1.0" encoding="UTF-8" standalone="yes"?>
<Relationships xmlns="http://schemas.openxmlformats.org/package/2006/relationships"><Relationship Id="rId8" Type="http://schemas.openxmlformats.org/officeDocument/2006/relationships/image" Target="../media/image49.png"/><Relationship Id="rId3" Type="http://schemas.openxmlformats.org/officeDocument/2006/relationships/tags" Target="../tags/tag312.xml"/><Relationship Id="rId7" Type="http://schemas.openxmlformats.org/officeDocument/2006/relationships/hyperlink" Target="https://fondationolo.ca/" TargetMode="External"/><Relationship Id="rId2" Type="http://schemas.openxmlformats.org/officeDocument/2006/relationships/tags" Target="../tags/tag311.xml"/><Relationship Id="rId1" Type="http://schemas.openxmlformats.org/officeDocument/2006/relationships/tags" Target="../tags/tag310.xml"/><Relationship Id="rId6" Type="http://schemas.openxmlformats.org/officeDocument/2006/relationships/notesSlide" Target="../notesSlides/notesSlide71.xml"/><Relationship Id="rId5" Type="http://schemas.openxmlformats.org/officeDocument/2006/relationships/slideLayout" Target="../slideLayouts/slideLayout17.xml"/><Relationship Id="rId4" Type="http://schemas.openxmlformats.org/officeDocument/2006/relationships/tags" Target="../tags/tag313.xml"/></Relationships>
</file>

<file path=ppt/slides/_rels/slide75.xml.rels><?xml version="1.0" encoding="UTF-8" standalone="yes"?>
<Relationships xmlns="http://schemas.openxmlformats.org/package/2006/relationships"><Relationship Id="rId8" Type="http://schemas.openxmlformats.org/officeDocument/2006/relationships/tags" Target="../tags/tag321.xml"/><Relationship Id="rId13" Type="http://schemas.openxmlformats.org/officeDocument/2006/relationships/notesSlide" Target="../notesSlides/notesSlide72.xml"/><Relationship Id="rId3" Type="http://schemas.openxmlformats.org/officeDocument/2006/relationships/tags" Target="../tags/tag316.xml"/><Relationship Id="rId7" Type="http://schemas.openxmlformats.org/officeDocument/2006/relationships/tags" Target="../tags/tag320.xml"/><Relationship Id="rId12" Type="http://schemas.openxmlformats.org/officeDocument/2006/relationships/slideLayout" Target="../slideLayouts/slideLayout28.xml"/><Relationship Id="rId2" Type="http://schemas.openxmlformats.org/officeDocument/2006/relationships/tags" Target="../tags/tag315.xml"/><Relationship Id="rId16" Type="http://schemas.openxmlformats.org/officeDocument/2006/relationships/image" Target="../media/image51.png"/><Relationship Id="rId1" Type="http://schemas.openxmlformats.org/officeDocument/2006/relationships/tags" Target="../tags/tag314.xml"/><Relationship Id="rId6" Type="http://schemas.openxmlformats.org/officeDocument/2006/relationships/tags" Target="../tags/tag319.xml"/><Relationship Id="rId11" Type="http://schemas.openxmlformats.org/officeDocument/2006/relationships/tags" Target="../tags/tag324.xml"/><Relationship Id="rId5" Type="http://schemas.openxmlformats.org/officeDocument/2006/relationships/tags" Target="../tags/tag318.xml"/><Relationship Id="rId15" Type="http://schemas.openxmlformats.org/officeDocument/2006/relationships/image" Target="../media/image50.png"/><Relationship Id="rId10" Type="http://schemas.openxmlformats.org/officeDocument/2006/relationships/tags" Target="../tags/tag323.xml"/><Relationship Id="rId4" Type="http://schemas.openxmlformats.org/officeDocument/2006/relationships/tags" Target="../tags/tag317.xml"/><Relationship Id="rId9" Type="http://schemas.openxmlformats.org/officeDocument/2006/relationships/tags" Target="../tags/tag322.xml"/><Relationship Id="rId14" Type="http://schemas.openxmlformats.org/officeDocument/2006/relationships/hyperlink" Target="https://fondationolo.ca/wp-content/uploads/2017/12/fondation-olo-cadre-de-reference-olo-2017.pdf" TargetMode="External"/></Relationships>
</file>

<file path=ppt/slides/_rels/slide76.xml.rels><?xml version="1.0" encoding="UTF-8" standalone="yes"?>
<Relationships xmlns="http://schemas.openxmlformats.org/package/2006/relationships"><Relationship Id="rId3" Type="http://schemas.openxmlformats.org/officeDocument/2006/relationships/tags" Target="../tags/tag327.xml"/><Relationship Id="rId2" Type="http://schemas.openxmlformats.org/officeDocument/2006/relationships/tags" Target="../tags/tag326.xml"/><Relationship Id="rId1" Type="http://schemas.openxmlformats.org/officeDocument/2006/relationships/tags" Target="../tags/tag325.xml"/><Relationship Id="rId4" Type="http://schemas.openxmlformats.org/officeDocument/2006/relationships/slideLayout" Target="../slideLayouts/slideLayout9.xml"/></Relationships>
</file>

<file path=ppt/slides/_rels/slide77.xml.rels><?xml version="1.0" encoding="UTF-8" standalone="yes"?>
<Relationships xmlns="http://schemas.openxmlformats.org/package/2006/relationships"><Relationship Id="rId8" Type="http://schemas.openxmlformats.org/officeDocument/2006/relationships/tags" Target="../tags/tag335.xml"/><Relationship Id="rId13" Type="http://schemas.openxmlformats.org/officeDocument/2006/relationships/image" Target="../media/image52.png"/><Relationship Id="rId3" Type="http://schemas.openxmlformats.org/officeDocument/2006/relationships/tags" Target="../tags/tag330.xml"/><Relationship Id="rId7" Type="http://schemas.openxmlformats.org/officeDocument/2006/relationships/tags" Target="../tags/tag334.xml"/><Relationship Id="rId12" Type="http://schemas.openxmlformats.org/officeDocument/2006/relationships/hyperlink" Target="https://refips.org/publications/ouvrages-de-reference/" TargetMode="External"/><Relationship Id="rId2" Type="http://schemas.openxmlformats.org/officeDocument/2006/relationships/tags" Target="../tags/tag329.xml"/><Relationship Id="rId1" Type="http://schemas.openxmlformats.org/officeDocument/2006/relationships/tags" Target="../tags/tag328.xml"/><Relationship Id="rId6" Type="http://schemas.openxmlformats.org/officeDocument/2006/relationships/tags" Target="../tags/tag333.xml"/><Relationship Id="rId11" Type="http://schemas.openxmlformats.org/officeDocument/2006/relationships/hyperlink" Target="http://promosante.org/international-intervenir-en-promotion-de-la-sante-laide-de-lapproche-ecologique-guide-pratique/" TargetMode="External"/><Relationship Id="rId5" Type="http://schemas.openxmlformats.org/officeDocument/2006/relationships/tags" Target="../tags/tag332.xml"/><Relationship Id="rId10" Type="http://schemas.openxmlformats.org/officeDocument/2006/relationships/notesSlide" Target="../notesSlides/notesSlide73.xml"/><Relationship Id="rId4" Type="http://schemas.openxmlformats.org/officeDocument/2006/relationships/tags" Target="../tags/tag331.xml"/><Relationship Id="rId9" Type="http://schemas.openxmlformats.org/officeDocument/2006/relationships/slideLayout" Target="../slideLayouts/slideLayout9.xml"/></Relationships>
</file>

<file path=ppt/slides/_rels/slide78.xml.rels><?xml version="1.0" encoding="UTF-8" standalone="yes"?>
<Relationships xmlns="http://schemas.openxmlformats.org/package/2006/relationships"><Relationship Id="rId8" Type="http://schemas.openxmlformats.org/officeDocument/2006/relationships/tags" Target="../tags/tag343.xml"/><Relationship Id="rId13" Type="http://schemas.openxmlformats.org/officeDocument/2006/relationships/hyperlink" Target="https://apps.who.int/iris/bitstream/handle/10665/44767/9789242599299_fre.pdf;jsessionid=A922B883139018CCCE1134D9BED8FE5B?sequence=1" TargetMode="External"/><Relationship Id="rId3" Type="http://schemas.openxmlformats.org/officeDocument/2006/relationships/tags" Target="../tags/tag338.xml"/><Relationship Id="rId7" Type="http://schemas.openxmlformats.org/officeDocument/2006/relationships/tags" Target="../tags/tag342.xml"/><Relationship Id="rId12" Type="http://schemas.openxmlformats.org/officeDocument/2006/relationships/hyperlink" Target="https://www.nccmt.ca/fr/referentiels-de-connaissances/interrogez-le-registre/229" TargetMode="External"/><Relationship Id="rId2" Type="http://schemas.openxmlformats.org/officeDocument/2006/relationships/tags" Target="../tags/tag337.xml"/><Relationship Id="rId1" Type="http://schemas.openxmlformats.org/officeDocument/2006/relationships/tags" Target="../tags/tag336.xml"/><Relationship Id="rId6" Type="http://schemas.openxmlformats.org/officeDocument/2006/relationships/tags" Target="../tags/tag341.xml"/><Relationship Id="rId11" Type="http://schemas.openxmlformats.org/officeDocument/2006/relationships/hyperlink" Target="https://www.implementnutrition.org/" TargetMode="External"/><Relationship Id="rId5" Type="http://schemas.openxmlformats.org/officeDocument/2006/relationships/tags" Target="../tags/tag340.xml"/><Relationship Id="rId15" Type="http://schemas.openxmlformats.org/officeDocument/2006/relationships/image" Target="../media/image52.png"/><Relationship Id="rId10" Type="http://schemas.openxmlformats.org/officeDocument/2006/relationships/hyperlink" Target="https://www.inspq.qc.ca/sites/default/files/publications/2010_referentiel_valeurs_analyse_ethique.pdf" TargetMode="External"/><Relationship Id="rId4" Type="http://schemas.openxmlformats.org/officeDocument/2006/relationships/tags" Target="../tags/tag339.xml"/><Relationship Id="rId9" Type="http://schemas.openxmlformats.org/officeDocument/2006/relationships/slideLayout" Target="../slideLayouts/slideLayout9.xml"/><Relationship Id="rId14" Type="http://schemas.openxmlformats.org/officeDocument/2006/relationships/hyperlink" Target="http://www.fao.org/3/a-i1983f.pdf" TargetMode="External"/></Relationships>
</file>

<file path=ppt/slides/_rels/slide79.xml.rels><?xml version="1.0" encoding="UTF-8" standalone="yes"?>
<Relationships xmlns="http://schemas.openxmlformats.org/package/2006/relationships"><Relationship Id="rId8" Type="http://schemas.openxmlformats.org/officeDocument/2006/relationships/hyperlink" Target="https://thousanddays.org/why-1000-days/building-a-fair-start/" TargetMode="External"/><Relationship Id="rId13" Type="http://schemas.openxmlformats.org/officeDocument/2006/relationships/hyperlink" Target="http://datatopics.worldbank.org/health/available-indicators" TargetMode="External"/><Relationship Id="rId18" Type="http://schemas.openxmlformats.org/officeDocument/2006/relationships/hyperlink" Target="https://apps.who.int/iris/bitstream/handle/10665/255414/WHO-NMH-NHD-17.2-eng.pdf?ua=1" TargetMode="External"/><Relationship Id="rId3" Type="http://schemas.openxmlformats.org/officeDocument/2006/relationships/slideLayout" Target="../slideLayouts/slideLayout23.xml"/><Relationship Id="rId21" Type="http://schemas.openxmlformats.org/officeDocument/2006/relationships/hyperlink" Target="https://apps.who.int/iris/bitstream/handle/10665/43516/9241594497_eng.pdf" TargetMode="External"/><Relationship Id="rId7" Type="http://schemas.openxmlformats.org/officeDocument/2006/relationships/hyperlink" Target="http://www.enfant-encyclopedie.com/epigenetique/synthese" TargetMode="External"/><Relationship Id="rId12" Type="http://schemas.openxmlformats.org/officeDocument/2006/relationships/hyperlink" Target="https://thousanddays.org/updates/gazing-into-the-1000-days-window/" TargetMode="External"/><Relationship Id="rId17" Type="http://schemas.openxmlformats.org/officeDocument/2006/relationships/hyperlink" Target="https://thousanddays.org/updates/good-nutrition-in-the-first-1000-days-to-reduce-ncds/" TargetMode="External"/><Relationship Id="rId2" Type="http://schemas.openxmlformats.org/officeDocument/2006/relationships/tags" Target="../tags/tag345.xml"/><Relationship Id="rId16" Type="http://schemas.openxmlformats.org/officeDocument/2006/relationships/hyperlink" Target="https://www.who.int/en/news-room/fact-sheets/detail/noncommunicable-diseases" TargetMode="External"/><Relationship Id="rId20" Type="http://schemas.openxmlformats.org/officeDocument/2006/relationships/hyperlink" Target="https://thousanddays.org/why-1000-days/building-prosperity/" TargetMode="External"/><Relationship Id="rId1" Type="http://schemas.openxmlformats.org/officeDocument/2006/relationships/tags" Target="../tags/tag344.xml"/><Relationship Id="rId6" Type="http://schemas.openxmlformats.org/officeDocument/2006/relationships/hyperlink" Target="http://s3.amazonaws.com/danone-grandforum-prod/wp-content/uploads/2016/09/27115306/Manifeste-1000-premiers-jours.pdf" TargetMode="External"/><Relationship Id="rId11" Type="http://schemas.openxmlformats.org/officeDocument/2006/relationships/hyperlink" Target="https://www.who.int/gho/child_health/mortality/neonatal_infant/en/" TargetMode="External"/><Relationship Id="rId5" Type="http://schemas.openxmlformats.org/officeDocument/2006/relationships/hyperlink" Target="https://fondationolo.ca/wp-content/uploads/2017/08/fondation-olo-cadre-de-reference-2017.pdf" TargetMode="External"/><Relationship Id="rId15" Type="http://schemas.openxmlformats.org/officeDocument/2006/relationships/hyperlink" Target="https://www.idf.org/aboutdiabetes/what-is-diabetes/facts-figures.html" TargetMode="External"/><Relationship Id="rId23" Type="http://schemas.openxmlformats.org/officeDocument/2006/relationships/hyperlink" Target="https://www.who.int/features/qa/malnutrition/fr/" TargetMode="External"/><Relationship Id="rId10" Type="http://schemas.openxmlformats.org/officeDocument/2006/relationships/hyperlink" Target="https://www.unicef.org/sowc98/science2.htm" TargetMode="External"/><Relationship Id="rId19" Type="http://schemas.openxmlformats.org/officeDocument/2006/relationships/hyperlink" Target="https://thousanddays.org/why-1000-days/building-brains/" TargetMode="External"/><Relationship Id="rId4" Type="http://schemas.openxmlformats.org/officeDocument/2006/relationships/hyperlink" Target="http://www.who.int/publications/10-year-review/en/" TargetMode="External"/><Relationship Id="rId9" Type="http://schemas.openxmlformats.org/officeDocument/2006/relationships/hyperlink" Target="https://www.who.int/news-room/fact-sheets/detail/maternal-mortality" TargetMode="External"/><Relationship Id="rId14" Type="http://schemas.openxmlformats.org/officeDocument/2006/relationships/hyperlink" Target="https://www.who.int/news-room/detail/15-07-2019-world-hunger-is-still-not-going-down-after-three-years-and-obesity-is-still-growing-un-report" TargetMode="External"/><Relationship Id="rId22" Type="http://schemas.openxmlformats.org/officeDocument/2006/relationships/hyperlink" Target="https://thousanddays.org/why-1000-days/" TargetMode="External"/></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10.xml"/><Relationship Id="rId2" Type="http://schemas.openxmlformats.org/officeDocument/2006/relationships/tags" Target="../tags/tag16.xml"/><Relationship Id="rId1" Type="http://schemas.openxmlformats.org/officeDocument/2006/relationships/tags" Target="../tags/tag15.xml"/><Relationship Id="rId4" Type="http://schemas.openxmlformats.org/officeDocument/2006/relationships/notesSlide" Target="../notesSlides/notesSlide5.xml"/></Relationships>
</file>

<file path=ppt/slides/_rels/slide80.xml.rels><?xml version="1.0" encoding="UTF-8" standalone="yes"?>
<Relationships xmlns="http://schemas.openxmlformats.org/package/2006/relationships"><Relationship Id="rId8" Type="http://schemas.openxmlformats.org/officeDocument/2006/relationships/hyperlink" Target="https://www.unicef.fr/sites/default/files/userfiles/Les_differentes_formes_de_malnutrition_Unicef_France_juillet_2011(3).pdf" TargetMode="External"/><Relationship Id="rId3" Type="http://schemas.openxmlformats.org/officeDocument/2006/relationships/slideLayout" Target="../slideLayouts/slideLayout23.xml"/><Relationship Id="rId7" Type="http://schemas.openxmlformats.org/officeDocument/2006/relationships/hyperlink" Target="https://www.who.int/healthinfo/global_burden_disease/GlobalHealthRisks_report_full.pdf" TargetMode="External"/><Relationship Id="rId2" Type="http://schemas.openxmlformats.org/officeDocument/2006/relationships/tags" Target="../tags/tag347.xml"/><Relationship Id="rId1" Type="http://schemas.openxmlformats.org/officeDocument/2006/relationships/tags" Target="../tags/tag346.xml"/><Relationship Id="rId6" Type="http://schemas.openxmlformats.org/officeDocument/2006/relationships/hyperlink" Target="https://www.who.int/topics/anaemia/who_unicef_anaemiastatement_fr.pdf" TargetMode="External"/><Relationship Id="rId11" Type="http://schemas.openxmlformats.org/officeDocument/2006/relationships/hyperlink" Target="https://databank.worldbank.org/indicator/SH.STA.OWAD.FE.ZS?Id=7f18f0c5&amp;Report_Name=Health&amp;populartype=series" TargetMode="External"/><Relationship Id="rId5" Type="http://schemas.openxmlformats.org/officeDocument/2006/relationships/hyperlink" Target="http://www.who.int/nut/documents/ida_assessment_%20prevention_control.pdf" TargetMode="External"/><Relationship Id="rId10" Type="http://schemas.openxmlformats.org/officeDocument/2006/relationships/hyperlink" Target="https://www.who.int/fr/news-room/fact-sheets/detail/obesity-and-overweight" TargetMode="External"/><Relationship Id="rId4" Type="http://schemas.openxmlformats.org/officeDocument/2006/relationships/hyperlink" Target="https://www.who.int/reproductivehealth/publications/maternal_perinatal_health/anc-positive-pregnancy-experience/fr/" TargetMode="External"/><Relationship Id="rId9" Type="http://schemas.openxmlformats.org/officeDocument/2006/relationships/hyperlink" Target="https://www.who.int/nutgrowthdb/jme-2019-key-findings.pdf?ua=1" TargetMode="External"/></Relationships>
</file>

<file path=ppt/slides/_rels/slide81.xml.rels><?xml version="1.0" encoding="UTF-8" standalone="yes"?>
<Relationships xmlns="http://schemas.openxmlformats.org/package/2006/relationships"><Relationship Id="rId8" Type="http://schemas.openxmlformats.org/officeDocument/2006/relationships/hyperlink" Target="https://www.who.int/fr/news-room/detail/07-11-2016-pregnant-women-must-be-able-to-access-the-right-care-at-the-right-time-says-who" TargetMode="External"/><Relationship Id="rId13" Type="http://schemas.openxmlformats.org/officeDocument/2006/relationships/hyperlink" Target="https://naitreetgrandir.com/fr/mauxenfants/indexmaladiesa_z/fiche.aspx?doc=naitre-grandir-sante-bebe-deces-syndrome-mort-subite-nourrisson" TargetMode="External"/><Relationship Id="rId3" Type="http://schemas.openxmlformats.org/officeDocument/2006/relationships/slideLayout" Target="../slideLayouts/slideLayout23.xml"/><Relationship Id="rId7" Type="http://schemas.openxmlformats.org/officeDocument/2006/relationships/hyperlink" Target="https://www.unicef.ca/fr/malnutrition?ea_tracking_id=19DIAQ08OTE&amp;amp;amp;19DIAQ02OTE=&amp;amp;amp;gclid=Cj0KCQiAq97uBRCwARIsADTziybIW61EyKBx_bxWMn_GgaaBK_WvNzM5HGomDVQTv-C5eVEY-vy02o0aAra4EALw_wcB" TargetMode="External"/><Relationship Id="rId12" Type="http://schemas.openxmlformats.org/officeDocument/2006/relationships/hyperlink" Target="https://www.who.int/fr/news-room/fact-sheets/detail/infant-and-young-child-feeding" TargetMode="External"/><Relationship Id="rId2" Type="http://schemas.openxmlformats.org/officeDocument/2006/relationships/tags" Target="../tags/tag349.xml"/><Relationship Id="rId1" Type="http://schemas.openxmlformats.org/officeDocument/2006/relationships/tags" Target="../tags/tag348.xml"/><Relationship Id="rId6" Type="http://schemas.openxmlformats.org/officeDocument/2006/relationships/hyperlink" Target="https://www.csbe.gouv.qc.ca/fileadmin/www/2010/MaladiesChroniques/CSBE_T2-EtatSituationMaladiesChroniques-052010.pdf" TargetMode="External"/><Relationship Id="rId11" Type="http://schemas.openxmlformats.org/officeDocument/2006/relationships/hyperlink" Target="https://www.who.int/fr/news-room/detail/01-08-2017-babies-and-mothers-worldwide-failed-by-lack-of-investment-in-breastfeeding" TargetMode="External"/><Relationship Id="rId5" Type="http://schemas.openxmlformats.org/officeDocument/2006/relationships/hyperlink" Target="https://www.who.int/social_determinants/thecommission/finalreport/fr/" TargetMode="External"/><Relationship Id="rId15" Type="http://schemas.openxmlformats.org/officeDocument/2006/relationships/hyperlink" Target="https://tout-petits.org/media/1314/portrait_des_touts-petits-2016-observatoire-des-tout-petits-20161124.pdf" TargetMode="External"/><Relationship Id="rId10" Type="http://schemas.openxmlformats.org/officeDocument/2006/relationships/hyperlink" Target="https://www.who.int/nutrition/topics/exclusive_breastfeeding/fr/" TargetMode="External"/><Relationship Id="rId4" Type="http://schemas.openxmlformats.org/officeDocument/2006/relationships/hyperlink" Target="http://nccdh.ca/fr/resources/entry/reduire-les-inegalites-sociales-en-sante" TargetMode="External"/><Relationship Id="rId9" Type="http://schemas.openxmlformats.org/officeDocument/2006/relationships/hyperlink" Target="https://www.unicef.org/fr/press-releases/world-not-delivering-quality-maternal-health-care-poorest-mothers-unicef" TargetMode="External"/><Relationship Id="rId14" Type="http://schemas.openxmlformats.org/officeDocument/2006/relationships/hyperlink" Target="http://www.who.int/elena/titles/exclusive_breastfeeding/en/" TargetMode="External"/></Relationships>
</file>

<file path=ppt/slides/_rels/slide82.xml.rels><?xml version="1.0" encoding="UTF-8" standalone="yes"?>
<Relationships xmlns="http://schemas.openxmlformats.org/package/2006/relationships"><Relationship Id="rId8" Type="http://schemas.openxmlformats.org/officeDocument/2006/relationships/hyperlink" Target="https://www.unicef.org/french/sowc98/pdf/presume.pdf" TargetMode="External"/><Relationship Id="rId13" Type="http://schemas.openxmlformats.org/officeDocument/2006/relationships/hyperlink" Target="https://www.canada.ca/fr/emploi-developpement-social/programmes/reduction-pauvrete/rapports/strategie.html" TargetMode="External"/><Relationship Id="rId3" Type="http://schemas.openxmlformats.org/officeDocument/2006/relationships/slideLayout" Target="../slideLayouts/slideLayout23.xml"/><Relationship Id="rId7" Type="http://schemas.openxmlformats.org/officeDocument/2006/relationships/hyperlink" Target="http://www.unesco.org/new/fr/unesco/events/prizes-and-celebrations/celebrations/international-days/international-womens-day-2014/women-ed-facts-and-figure" TargetMode="External"/><Relationship Id="rId12" Type="http://schemas.openxmlformats.org/officeDocument/2006/relationships/hyperlink" Target="https://www.unicef.org/french/nutrition/index_emergencies.html" TargetMode="External"/><Relationship Id="rId2" Type="http://schemas.openxmlformats.org/officeDocument/2006/relationships/tags" Target="../tags/tag351.xml"/><Relationship Id="rId1" Type="http://schemas.openxmlformats.org/officeDocument/2006/relationships/tags" Target="../tags/tag350.xml"/><Relationship Id="rId6" Type="http://schemas.openxmlformats.org/officeDocument/2006/relationships/hyperlink" Target="https://www.inspq.qc.ca/pdf/publications/1333_SecurtieAlimentQucAnalSituationHabAliment.pdf" TargetMode="External"/><Relationship Id="rId11" Type="http://schemas.openxmlformats.org/officeDocument/2006/relationships/hyperlink" Target="http://www.fao.org/3/y5740f/y5740f08.htm" TargetMode="External"/><Relationship Id="rId5" Type="http://schemas.openxmlformats.org/officeDocument/2006/relationships/hyperlink" Target="http://www.centrelearoback.org/assets/PDF/04_activites/CLR-RapDir2015_Logement_FR.pdf" TargetMode="External"/><Relationship Id="rId10" Type="http://schemas.openxmlformats.org/officeDocument/2006/relationships/hyperlink" Target="https://www.who.int/reproductivehealth/topics/adolescence/laws/fr/" TargetMode="External"/><Relationship Id="rId4" Type="http://schemas.openxmlformats.org/officeDocument/2006/relationships/hyperlink" Target="https://www.unicef.org/french/nutrition/index_faces-of-malnutrition.htm" TargetMode="External"/><Relationship Id="rId9" Type="http://schemas.openxmlformats.org/officeDocument/2006/relationships/hyperlink" Target="https://fr.unesco.org/gem-report/sites/gem-report/files/girls-factsheet-fr.pdf" TargetMode="External"/></Relationships>
</file>

<file path=ppt/slides/_rels/slide83.xml.rels><?xml version="1.0" encoding="UTF-8" standalone="yes"?>
<Relationships xmlns="http://schemas.openxmlformats.org/package/2006/relationships"><Relationship Id="rId8" Type="http://schemas.openxmlformats.org/officeDocument/2006/relationships/hyperlink" Target="https://w05.international.gc.ca/projectbrowser-banqueprojets/project-projet/details/D002099001?Lang=fra" TargetMode="External"/><Relationship Id="rId3" Type="http://schemas.openxmlformats.org/officeDocument/2006/relationships/slideLayout" Target="../slideLayouts/slideLayout23.xml"/><Relationship Id="rId7" Type="http://schemas.openxmlformats.org/officeDocument/2006/relationships/hyperlink" Target="https://www.cqpp.qc.ca/fr/nos-priorites/marketing-agroalimentaire/portrait-de-situation/" TargetMode="External"/><Relationship Id="rId2" Type="http://schemas.openxmlformats.org/officeDocument/2006/relationships/tags" Target="../tags/tag353.xml"/><Relationship Id="rId1" Type="http://schemas.openxmlformats.org/officeDocument/2006/relationships/tags" Target="../tags/tag352.xml"/><Relationship Id="rId6" Type="http://schemas.openxmlformats.org/officeDocument/2006/relationships/hyperlink" Target="https://apps.who.int/iris/bitstream/handle/10665/75466/WHO_FWC_MCA_12.02_fre.pdf;jsessionid=F20E9DC69E19330956399ACA498F24BB?sequence=1" TargetMode="External"/><Relationship Id="rId5" Type="http://schemas.openxmlformats.org/officeDocument/2006/relationships/hyperlink" Target="https://www.canada.ca/fr/sante-publique/services/publications/vie-saine/allaitement-maternel-feuillet-information.html" TargetMode="External"/><Relationship Id="rId10" Type="http://schemas.openxmlformats.org/officeDocument/2006/relationships/hyperlink" Target="https://w05.international.gc.ca/projectbrowser-banqueprojets/project-projet/details/D002000001?Lang=fra" TargetMode="External"/><Relationship Id="rId4" Type="http://schemas.openxmlformats.org/officeDocument/2006/relationships/hyperlink" Target="https://guide-alimentaire.canada.ca/fr/directrices/" TargetMode="External"/><Relationship Id="rId9" Type="http://schemas.openxmlformats.org/officeDocument/2006/relationships/hyperlink" Target="https://w05.international.gc.ca/projectbrowser-banqueprojets/project-projet/details/D002021001" TargetMode="External"/></Relationships>
</file>

<file path=ppt/slides/_rels/slide9.xml.rels><?xml version="1.0" encoding="UTF-8" standalone="yes"?>
<Relationships xmlns="http://schemas.openxmlformats.org/package/2006/relationships"><Relationship Id="rId8" Type="http://schemas.openxmlformats.org/officeDocument/2006/relationships/tags" Target="../tags/tag24.xml"/><Relationship Id="rId13" Type="http://schemas.openxmlformats.org/officeDocument/2006/relationships/tags" Target="../tags/tag29.xml"/><Relationship Id="rId18" Type="http://schemas.openxmlformats.org/officeDocument/2006/relationships/notesSlide" Target="../notesSlides/notesSlide6.xml"/><Relationship Id="rId3" Type="http://schemas.openxmlformats.org/officeDocument/2006/relationships/tags" Target="../tags/tag19.xml"/><Relationship Id="rId7" Type="http://schemas.openxmlformats.org/officeDocument/2006/relationships/tags" Target="../tags/tag23.xml"/><Relationship Id="rId12" Type="http://schemas.openxmlformats.org/officeDocument/2006/relationships/tags" Target="../tags/tag28.xml"/><Relationship Id="rId17" Type="http://schemas.openxmlformats.org/officeDocument/2006/relationships/slideLayout" Target="../slideLayouts/slideLayout28.xml"/><Relationship Id="rId2" Type="http://schemas.openxmlformats.org/officeDocument/2006/relationships/tags" Target="../tags/tag18.xml"/><Relationship Id="rId16" Type="http://schemas.openxmlformats.org/officeDocument/2006/relationships/tags" Target="../tags/tag32.xml"/><Relationship Id="rId1" Type="http://schemas.openxmlformats.org/officeDocument/2006/relationships/tags" Target="../tags/tag17.xml"/><Relationship Id="rId6" Type="http://schemas.openxmlformats.org/officeDocument/2006/relationships/tags" Target="../tags/tag22.xml"/><Relationship Id="rId11" Type="http://schemas.openxmlformats.org/officeDocument/2006/relationships/tags" Target="../tags/tag27.xml"/><Relationship Id="rId5" Type="http://schemas.openxmlformats.org/officeDocument/2006/relationships/tags" Target="../tags/tag21.xml"/><Relationship Id="rId15" Type="http://schemas.openxmlformats.org/officeDocument/2006/relationships/tags" Target="../tags/tag31.xml"/><Relationship Id="rId10" Type="http://schemas.openxmlformats.org/officeDocument/2006/relationships/tags" Target="../tags/tag26.xml"/><Relationship Id="rId4" Type="http://schemas.openxmlformats.org/officeDocument/2006/relationships/tags" Target="../tags/tag20.xml"/><Relationship Id="rId9" Type="http://schemas.openxmlformats.org/officeDocument/2006/relationships/tags" Target="../tags/tag25.xml"/><Relationship Id="rId14" Type="http://schemas.openxmlformats.org/officeDocument/2006/relationships/tags" Target="../tags/tag3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91984423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2"/>
          <p:cNvSpPr>
            <a:spLocks noGrp="1"/>
          </p:cNvSpPr>
          <p:nvPr>
            <p:ph type="title"/>
            <p:custDataLst>
              <p:tags r:id="rId1"/>
            </p:custDataLst>
          </p:nvPr>
        </p:nvSpPr>
        <p:spPr>
          <a:xfrm>
            <a:off x="1403648" y="1125538"/>
            <a:ext cx="7200800" cy="1643064"/>
          </a:xfrm>
        </p:spPr>
        <p:txBody>
          <a:bodyPr>
            <a:normAutofit fontScale="90000"/>
          </a:bodyPr>
          <a:lstStyle/>
          <a:p>
            <a:r>
              <a:rPr lang="fr-CA"/>
              <a:t>Les raisons qui motivent </a:t>
            </a:r>
            <a:br>
              <a:rPr lang="fr-CA"/>
            </a:br>
            <a:r>
              <a:rPr lang="fr-CA"/>
              <a:t>d’intervenir en nutrition durant </a:t>
            </a:r>
            <a:br>
              <a:rPr lang="fr-CA"/>
            </a:br>
            <a:r>
              <a:rPr lang="fr-CA"/>
              <a:t>les 1000 premiers jours</a:t>
            </a:r>
            <a:br>
              <a:rPr lang="fr-CA"/>
            </a:br>
            <a:endParaRPr lang="fr-CA"/>
          </a:p>
        </p:txBody>
      </p:sp>
      <p:pic>
        <p:nvPicPr>
          <p:cNvPr id="1026" name="Picture 2" descr="Résultats de recherche d'images pour « femme et bébé »"/>
          <p:cNvPicPr>
            <a:picLocks noChangeAspect="1" noChangeArrowheads="1"/>
          </p:cNvPicPr>
          <p:nvPr>
            <p:custDataLst>
              <p:tags r:id="rId2"/>
            </p:custDataLst>
          </p:nvPr>
        </p:nvPicPr>
        <p:blipFill>
          <a:blip r:embed="rId5">
            <a:extLst>
              <a:ext uri="{28A0092B-C50C-407E-A947-70E740481C1C}">
                <a14:useLocalDpi xmlns:a14="http://schemas.microsoft.com/office/drawing/2010/main" val="0"/>
              </a:ext>
            </a:extLst>
          </a:blip>
          <a:srcRect/>
          <a:stretch>
            <a:fillRect/>
          </a:stretch>
        </p:blipFill>
        <p:spPr bwMode="auto">
          <a:xfrm>
            <a:off x="2651242" y="2739906"/>
            <a:ext cx="4680000" cy="31200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5573284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custDataLst>
              <p:tags r:id="rId1"/>
            </p:custDataLst>
          </p:nvPr>
        </p:nvSpPr>
        <p:spPr>
          <a:xfrm>
            <a:off x="1792219" y="404664"/>
            <a:ext cx="6783483" cy="866527"/>
          </a:xfrm>
        </p:spPr>
        <p:txBody>
          <a:bodyPr>
            <a:normAutofit fontScale="90000"/>
          </a:bodyPr>
          <a:lstStyle/>
          <a:p>
            <a:br>
              <a:rPr lang="fr-CA" dirty="0"/>
            </a:br>
            <a:br>
              <a:rPr lang="fr-CA" dirty="0"/>
            </a:br>
            <a:br>
              <a:rPr lang="fr-CA" dirty="0"/>
            </a:br>
            <a:br>
              <a:rPr lang="fr-CA" dirty="0"/>
            </a:br>
            <a:r>
              <a:rPr lang="fr-CA" sz="2800" dirty="0"/>
              <a:t>Pourquoi intervenir pendant cette période ?</a:t>
            </a:r>
            <a:br>
              <a:rPr lang="fr-CA" sz="2800" dirty="0"/>
            </a:br>
            <a:r>
              <a:rPr lang="fr-CA" sz="2800" dirty="0"/>
              <a:t>1) Pour sauver des vies et réduire les ISS !</a:t>
            </a:r>
            <a:br>
              <a:rPr lang="fr-CA" sz="2800" dirty="0"/>
            </a:br>
            <a:br>
              <a:rPr lang="fr-CA" sz="3200" dirty="0"/>
            </a:br>
            <a:br>
              <a:rPr lang="fr-CA" dirty="0"/>
            </a:br>
            <a:br>
              <a:rPr lang="fr-CA" dirty="0"/>
            </a:br>
            <a:endParaRPr lang="fr-CA" dirty="0"/>
          </a:p>
        </p:txBody>
      </p:sp>
      <p:sp>
        <p:nvSpPr>
          <p:cNvPr id="3" name="Espace réservé du contenu 2"/>
          <p:cNvSpPr>
            <a:spLocks noGrp="1"/>
          </p:cNvSpPr>
          <p:nvPr>
            <p:ph idx="1"/>
            <p:custDataLst>
              <p:tags r:id="rId2"/>
            </p:custDataLst>
          </p:nvPr>
        </p:nvSpPr>
        <p:spPr>
          <a:xfrm>
            <a:off x="776071" y="1620370"/>
            <a:ext cx="7995638" cy="4256902"/>
          </a:xfrm>
        </p:spPr>
        <p:txBody>
          <a:bodyPr>
            <a:normAutofit fontScale="92500" lnSpcReduction="10000"/>
          </a:bodyPr>
          <a:lstStyle/>
          <a:p>
            <a:pPr marL="0" indent="0">
              <a:buNone/>
            </a:pPr>
            <a:r>
              <a:rPr lang="fr-BE" sz="1800" dirty="0"/>
              <a:t>Chez les femmes, en 2017 (8) :</a:t>
            </a:r>
          </a:p>
          <a:p>
            <a:r>
              <a:rPr lang="fr-BE" sz="1800" b="1" dirty="0"/>
              <a:t>295 000 </a:t>
            </a:r>
            <a:r>
              <a:rPr lang="fr-BE" sz="1800" dirty="0"/>
              <a:t>femmes dans le monde sont mortes pendant ou après l’accouchement. </a:t>
            </a:r>
          </a:p>
          <a:p>
            <a:pPr fontAlgn="base"/>
            <a:r>
              <a:rPr lang="fr-CA" sz="1800" b="1" dirty="0"/>
              <a:t>86 % </a:t>
            </a:r>
            <a:r>
              <a:rPr lang="fr-CA" sz="1800" dirty="0"/>
              <a:t>de ces décès ont eu lieu en Afrique subsaharienne (196 000 décès) et en Asie du Sud (58 000 décès).</a:t>
            </a:r>
            <a:r>
              <a:rPr lang="en-US" sz="1800" dirty="0"/>
              <a:t> </a:t>
            </a:r>
          </a:p>
          <a:p>
            <a:pPr marL="0" indent="0" fontAlgn="base">
              <a:buNone/>
            </a:pPr>
            <a:endParaRPr lang="en-US" sz="1050" b="1" dirty="0"/>
          </a:p>
          <a:p>
            <a:pPr marL="0" indent="0" fontAlgn="base">
              <a:buNone/>
            </a:pPr>
            <a:r>
              <a:rPr lang="en-US" sz="1800" b="1" dirty="0" err="1"/>
              <a:t>L’anémie</a:t>
            </a:r>
            <a:r>
              <a:rPr lang="en-US" sz="1800" b="1" dirty="0"/>
              <a:t>, </a:t>
            </a:r>
            <a:r>
              <a:rPr lang="en-US" sz="1800" dirty="0" err="1"/>
              <a:t>très</a:t>
            </a:r>
            <a:r>
              <a:rPr lang="en-US" sz="1800" dirty="0"/>
              <a:t> </a:t>
            </a:r>
            <a:r>
              <a:rPr lang="en-US" sz="1800" dirty="0" err="1"/>
              <a:t>souvent</a:t>
            </a:r>
            <a:r>
              <a:rPr lang="en-US" sz="1800" dirty="0"/>
              <a:t> </a:t>
            </a:r>
            <a:r>
              <a:rPr lang="en-US" sz="1800" dirty="0" err="1"/>
              <a:t>d’origine</a:t>
            </a:r>
            <a:r>
              <a:rPr lang="en-US" sz="1800" dirty="0"/>
              <a:t> </a:t>
            </a:r>
            <a:r>
              <a:rPr lang="en-US" sz="1800" dirty="0" err="1"/>
              <a:t>nutritionnelle</a:t>
            </a:r>
            <a:r>
              <a:rPr lang="en-US" sz="1800" b="1" dirty="0"/>
              <a:t>,</a:t>
            </a:r>
            <a:r>
              <a:rPr lang="en-US" sz="1800" dirty="0"/>
              <a:t> </a:t>
            </a:r>
            <a:r>
              <a:rPr lang="en-US" sz="1800" dirty="0" err="1"/>
              <a:t>serait</a:t>
            </a:r>
            <a:r>
              <a:rPr lang="en-US" sz="1800" dirty="0"/>
              <a:t> </a:t>
            </a:r>
            <a:r>
              <a:rPr lang="en-US" sz="1800" dirty="0" err="1"/>
              <a:t>responsable</a:t>
            </a:r>
            <a:r>
              <a:rPr lang="en-US" sz="1800" dirty="0"/>
              <a:t> de </a:t>
            </a:r>
            <a:r>
              <a:rPr lang="en-US" sz="1800" b="1" dirty="0"/>
              <a:t>plus de 20 % </a:t>
            </a:r>
            <a:r>
              <a:rPr lang="en-US" sz="1800" dirty="0"/>
              <a:t>des </a:t>
            </a:r>
            <a:r>
              <a:rPr lang="en-US" sz="1800" dirty="0" err="1"/>
              <a:t>décès</a:t>
            </a:r>
            <a:r>
              <a:rPr lang="en-US" sz="1800" dirty="0"/>
              <a:t> chez les </a:t>
            </a:r>
            <a:r>
              <a:rPr lang="en-US" sz="1800" dirty="0" err="1"/>
              <a:t>mères</a:t>
            </a:r>
            <a:r>
              <a:rPr lang="en-US" sz="1800" dirty="0"/>
              <a:t> (9).</a:t>
            </a:r>
            <a:endParaRPr lang="fr-CA" sz="1800" dirty="0"/>
          </a:p>
          <a:p>
            <a:pPr marL="0" indent="0" fontAlgn="base">
              <a:buNone/>
            </a:pPr>
            <a:endParaRPr lang="en-US" sz="900" dirty="0"/>
          </a:p>
          <a:p>
            <a:pPr marL="0" indent="0" fontAlgn="base">
              <a:buNone/>
            </a:pPr>
            <a:r>
              <a:rPr lang="en-US" sz="1800" dirty="0"/>
              <a:t>Chez les </a:t>
            </a:r>
            <a:r>
              <a:rPr lang="en-US" sz="1800" dirty="0" err="1"/>
              <a:t>enfants</a:t>
            </a:r>
            <a:r>
              <a:rPr lang="en-US" sz="1800" dirty="0"/>
              <a:t>, </a:t>
            </a:r>
            <a:r>
              <a:rPr lang="en-US" sz="1800" dirty="0" err="1"/>
              <a:t>en</a:t>
            </a:r>
            <a:r>
              <a:rPr lang="en-US" sz="1800" dirty="0"/>
              <a:t> 2018 (10) :</a:t>
            </a:r>
          </a:p>
          <a:p>
            <a:pPr fontAlgn="base"/>
            <a:r>
              <a:rPr lang="en-US" sz="1800" b="1" dirty="0"/>
              <a:t>4,0 millions </a:t>
            </a:r>
            <a:r>
              <a:rPr lang="en-US" sz="1800" dirty="0" err="1"/>
              <a:t>d’enfants</a:t>
            </a:r>
            <a:r>
              <a:rPr lang="en-US" sz="1800" dirty="0"/>
              <a:t> </a:t>
            </a:r>
            <a:r>
              <a:rPr lang="en-US" sz="1800" dirty="0" err="1"/>
              <a:t>dans</a:t>
            </a:r>
            <a:r>
              <a:rPr lang="en-US" sz="1800" dirty="0"/>
              <a:t> le monde </a:t>
            </a:r>
            <a:r>
              <a:rPr lang="en-US" sz="1800" dirty="0" err="1"/>
              <a:t>sont</a:t>
            </a:r>
            <a:r>
              <a:rPr lang="en-US" sz="1800" dirty="0"/>
              <a:t> </a:t>
            </a:r>
            <a:r>
              <a:rPr lang="en-US" sz="1800" dirty="0" err="1"/>
              <a:t>décédés</a:t>
            </a:r>
            <a:r>
              <a:rPr lang="en-US" sz="1800" dirty="0"/>
              <a:t> </a:t>
            </a:r>
            <a:r>
              <a:rPr lang="en-US" sz="1800" dirty="0" err="1"/>
              <a:t>avant</a:t>
            </a:r>
            <a:r>
              <a:rPr lang="en-US" sz="1800" dirty="0"/>
              <a:t> </a:t>
            </a:r>
            <a:r>
              <a:rPr lang="en-US" sz="1800" dirty="0" err="1"/>
              <a:t>d’avoir</a:t>
            </a:r>
            <a:r>
              <a:rPr lang="en-US" sz="1800" dirty="0"/>
              <a:t> </a:t>
            </a:r>
            <a:r>
              <a:rPr lang="en-US" sz="1800" dirty="0" err="1"/>
              <a:t>pu</a:t>
            </a:r>
            <a:r>
              <a:rPr lang="en-US" sz="1800" dirty="0"/>
              <a:t> </a:t>
            </a:r>
            <a:r>
              <a:rPr lang="en-US" sz="1800" dirty="0" err="1"/>
              <a:t>atteindre</a:t>
            </a:r>
            <a:r>
              <a:rPr lang="en-US" sz="1800" dirty="0"/>
              <a:t> </a:t>
            </a:r>
            <a:r>
              <a:rPr lang="en-US" sz="1800" dirty="0" err="1"/>
              <a:t>leur</a:t>
            </a:r>
            <a:r>
              <a:rPr lang="en-US" sz="1800" dirty="0"/>
              <a:t> 1</a:t>
            </a:r>
            <a:r>
              <a:rPr lang="en-US" sz="1800" baseline="30000" dirty="0"/>
              <a:t>er</a:t>
            </a:r>
            <a:r>
              <a:rPr lang="en-US" sz="1800" dirty="0"/>
              <a:t> </a:t>
            </a:r>
            <a:r>
              <a:rPr lang="en-US" sz="1800" dirty="0" err="1"/>
              <a:t>anniversaire</a:t>
            </a:r>
            <a:r>
              <a:rPr lang="en-US" sz="1800" dirty="0"/>
              <a:t>. </a:t>
            </a:r>
          </a:p>
          <a:p>
            <a:pPr fontAlgn="base"/>
            <a:r>
              <a:rPr lang="en-US" sz="1800" dirty="0"/>
              <a:t>Les </a:t>
            </a:r>
            <a:r>
              <a:rPr lang="en-US" sz="1800" dirty="0" err="1"/>
              <a:t>taux</a:t>
            </a:r>
            <a:r>
              <a:rPr lang="en-US" sz="1800" dirty="0"/>
              <a:t> de </a:t>
            </a:r>
            <a:r>
              <a:rPr lang="en-US" sz="1800" dirty="0" err="1"/>
              <a:t>mortalité</a:t>
            </a:r>
            <a:r>
              <a:rPr lang="en-US" sz="1800" dirty="0"/>
              <a:t> infantile les plus </a:t>
            </a:r>
            <a:r>
              <a:rPr lang="en-US" sz="1800" dirty="0" err="1"/>
              <a:t>élevés</a:t>
            </a:r>
            <a:r>
              <a:rPr lang="en-US" sz="1800" dirty="0"/>
              <a:t> </a:t>
            </a:r>
            <a:r>
              <a:rPr lang="en-US" sz="1800" dirty="0" err="1"/>
              <a:t>sont</a:t>
            </a:r>
            <a:r>
              <a:rPr lang="en-US" sz="1800" dirty="0"/>
              <a:t> </a:t>
            </a:r>
            <a:r>
              <a:rPr lang="en-US" sz="1800" dirty="0" err="1"/>
              <a:t>en</a:t>
            </a:r>
            <a:r>
              <a:rPr lang="en-US" sz="1800" dirty="0"/>
              <a:t> Afrique (52/1000 naissances </a:t>
            </a:r>
            <a:r>
              <a:rPr lang="en-US" sz="1800" dirty="0" err="1"/>
              <a:t>vivantes</a:t>
            </a:r>
            <a:r>
              <a:rPr lang="en-US" sz="1800" dirty="0"/>
              <a:t>) </a:t>
            </a:r>
            <a:r>
              <a:rPr lang="en-US" sz="1800" dirty="0" err="1"/>
              <a:t>soit</a:t>
            </a:r>
            <a:r>
              <a:rPr lang="en-US" sz="1800" dirty="0"/>
              <a:t> </a:t>
            </a:r>
            <a:r>
              <a:rPr lang="en-US" sz="1800" b="1" dirty="0"/>
              <a:t>7 </a:t>
            </a:r>
            <a:r>
              <a:rPr lang="en-US" sz="1800" b="1" dirty="0" err="1"/>
              <a:t>fois</a:t>
            </a:r>
            <a:r>
              <a:rPr lang="en-US" sz="1800" b="1" dirty="0"/>
              <a:t> plus </a:t>
            </a:r>
            <a:r>
              <a:rPr lang="en-US" sz="1800" dirty="0" err="1"/>
              <a:t>élevés</a:t>
            </a:r>
            <a:r>
              <a:rPr lang="en-US" sz="1800" dirty="0"/>
              <a:t> </a:t>
            </a:r>
            <a:r>
              <a:rPr lang="en-US" sz="1800" dirty="0" err="1"/>
              <a:t>qu’en</a:t>
            </a:r>
            <a:r>
              <a:rPr lang="en-US" sz="1800" dirty="0"/>
              <a:t> Europe (7/1000 naissances </a:t>
            </a:r>
            <a:r>
              <a:rPr lang="en-US" sz="1800" dirty="0" err="1"/>
              <a:t>vivantes</a:t>
            </a:r>
            <a:r>
              <a:rPr lang="en-US" sz="1800" dirty="0"/>
              <a:t>).</a:t>
            </a:r>
          </a:p>
          <a:p>
            <a:pPr fontAlgn="base"/>
            <a:endParaRPr lang="en-US" sz="900" dirty="0"/>
          </a:p>
          <a:p>
            <a:pPr marL="0" indent="0" fontAlgn="base">
              <a:buNone/>
            </a:pPr>
            <a:r>
              <a:rPr lang="fr-BE" sz="1800" b="1" dirty="0"/>
              <a:t>La dénutrition </a:t>
            </a:r>
            <a:r>
              <a:rPr lang="fr-BE" sz="1800" dirty="0"/>
              <a:t>contribue à près de </a:t>
            </a:r>
            <a:r>
              <a:rPr lang="fr-BE" sz="1800" b="1" dirty="0"/>
              <a:t>13,6</a:t>
            </a:r>
            <a:r>
              <a:rPr lang="fr-BE" sz="1800" dirty="0"/>
              <a:t> </a:t>
            </a:r>
            <a:r>
              <a:rPr lang="fr-BE" sz="1800" b="1" dirty="0"/>
              <a:t>millions</a:t>
            </a:r>
            <a:r>
              <a:rPr lang="fr-BE" sz="1800" dirty="0"/>
              <a:t> de décès d’enfants chaque année et les taux les plus élevés sont dans les pays en développement (11,12).</a:t>
            </a:r>
            <a:endParaRPr lang="en-US" sz="1500" dirty="0"/>
          </a:p>
          <a:p>
            <a:endParaRPr lang="fr-CA" dirty="0"/>
          </a:p>
        </p:txBody>
      </p:sp>
      <p:sp>
        <p:nvSpPr>
          <p:cNvPr id="5" name="ZoneTexte 4"/>
          <p:cNvSpPr txBox="1"/>
          <p:nvPr>
            <p:custDataLst>
              <p:tags r:id="rId3"/>
            </p:custDataLst>
          </p:nvPr>
        </p:nvSpPr>
        <p:spPr>
          <a:xfrm>
            <a:off x="716463" y="5724545"/>
            <a:ext cx="8392041" cy="584775"/>
          </a:xfrm>
          <a:prstGeom prst="rect">
            <a:avLst/>
          </a:prstGeom>
          <a:solidFill>
            <a:srgbClr val="295CA3"/>
          </a:solidFill>
        </p:spPr>
        <p:txBody>
          <a:bodyPr wrap="none" rtlCol="0">
            <a:spAutoFit/>
          </a:bodyPr>
          <a:lstStyle/>
          <a:p>
            <a:pPr algn="ctr"/>
            <a:r>
              <a:rPr lang="en-US" sz="1600" dirty="0" err="1">
                <a:solidFill>
                  <a:schemeClr val="bg1"/>
                </a:solidFill>
              </a:rPr>
              <a:t>Intervenir</a:t>
            </a:r>
            <a:r>
              <a:rPr lang="en-US" sz="1600" dirty="0">
                <a:solidFill>
                  <a:schemeClr val="bg1"/>
                </a:solidFill>
              </a:rPr>
              <a:t> dans les 1000 premiers </a:t>
            </a:r>
            <a:r>
              <a:rPr lang="en-US" sz="1600" dirty="0" err="1">
                <a:solidFill>
                  <a:schemeClr val="bg1"/>
                </a:solidFill>
              </a:rPr>
              <a:t>jours</a:t>
            </a:r>
            <a:r>
              <a:rPr lang="en-US" sz="1600" dirty="0">
                <a:solidFill>
                  <a:schemeClr val="bg1"/>
                </a:solidFill>
              </a:rPr>
              <a:t> de vie, </a:t>
            </a:r>
            <a:r>
              <a:rPr lang="en-US" sz="1600" dirty="0" err="1">
                <a:solidFill>
                  <a:schemeClr val="bg1"/>
                </a:solidFill>
              </a:rPr>
              <a:t>notamment</a:t>
            </a:r>
            <a:r>
              <a:rPr lang="en-US" sz="1600" dirty="0">
                <a:solidFill>
                  <a:schemeClr val="bg1"/>
                </a:solidFill>
              </a:rPr>
              <a:t> </a:t>
            </a:r>
            <a:r>
              <a:rPr lang="en-US" sz="1600" dirty="0" err="1">
                <a:solidFill>
                  <a:schemeClr val="bg1"/>
                </a:solidFill>
              </a:rPr>
              <a:t>en</a:t>
            </a:r>
            <a:r>
              <a:rPr lang="en-US" sz="1600" dirty="0">
                <a:solidFill>
                  <a:schemeClr val="bg1"/>
                </a:solidFill>
              </a:rPr>
              <a:t> </a:t>
            </a:r>
            <a:r>
              <a:rPr lang="en-US" sz="1600" dirty="0" err="1">
                <a:solidFill>
                  <a:schemeClr val="bg1"/>
                </a:solidFill>
              </a:rPr>
              <a:t>procurant</a:t>
            </a:r>
            <a:r>
              <a:rPr lang="en-US" sz="1600" dirty="0">
                <a:solidFill>
                  <a:schemeClr val="bg1"/>
                </a:solidFill>
              </a:rPr>
              <a:t> </a:t>
            </a:r>
            <a:r>
              <a:rPr lang="en-US" sz="1600" dirty="0" err="1">
                <a:solidFill>
                  <a:schemeClr val="bg1"/>
                </a:solidFill>
              </a:rPr>
              <a:t>une</a:t>
            </a:r>
            <a:r>
              <a:rPr lang="en-US" sz="1600" dirty="0">
                <a:solidFill>
                  <a:schemeClr val="bg1"/>
                </a:solidFill>
              </a:rPr>
              <a:t> alimentation </a:t>
            </a:r>
            <a:r>
              <a:rPr lang="en-US" sz="1600" dirty="0" err="1">
                <a:solidFill>
                  <a:schemeClr val="bg1"/>
                </a:solidFill>
              </a:rPr>
              <a:t>saine</a:t>
            </a:r>
            <a:r>
              <a:rPr lang="en-US" sz="1600" dirty="0">
                <a:solidFill>
                  <a:schemeClr val="bg1"/>
                </a:solidFill>
              </a:rPr>
              <a:t> et </a:t>
            </a:r>
          </a:p>
          <a:p>
            <a:pPr algn="ctr"/>
            <a:r>
              <a:rPr lang="en-US" sz="1600" dirty="0" err="1">
                <a:solidFill>
                  <a:schemeClr val="bg1"/>
                </a:solidFill>
              </a:rPr>
              <a:t>adéquate</a:t>
            </a:r>
            <a:r>
              <a:rPr lang="en-US" sz="1600" dirty="0">
                <a:solidFill>
                  <a:schemeClr val="bg1"/>
                </a:solidFill>
              </a:rPr>
              <a:t> pour la </a:t>
            </a:r>
            <a:r>
              <a:rPr lang="en-US" sz="1600" dirty="0" err="1">
                <a:solidFill>
                  <a:schemeClr val="bg1"/>
                </a:solidFill>
              </a:rPr>
              <a:t>mère</a:t>
            </a:r>
            <a:r>
              <a:rPr lang="en-US" sz="1600" dirty="0">
                <a:solidFill>
                  <a:schemeClr val="bg1"/>
                </a:solidFill>
              </a:rPr>
              <a:t> et </a:t>
            </a:r>
            <a:r>
              <a:rPr lang="en-US" sz="1600" dirty="0" err="1">
                <a:solidFill>
                  <a:schemeClr val="bg1"/>
                </a:solidFill>
              </a:rPr>
              <a:t>l’enfant</a:t>
            </a:r>
            <a:r>
              <a:rPr lang="en-US" sz="1600" dirty="0">
                <a:solidFill>
                  <a:schemeClr val="bg1"/>
                </a:solidFill>
              </a:rPr>
              <a:t> </a:t>
            </a:r>
            <a:r>
              <a:rPr lang="en-US" sz="1600" b="1" dirty="0" err="1">
                <a:solidFill>
                  <a:schemeClr val="bg1"/>
                </a:solidFill>
              </a:rPr>
              <a:t>permettrait</a:t>
            </a:r>
            <a:r>
              <a:rPr lang="en-US" sz="1600" b="1" dirty="0">
                <a:solidFill>
                  <a:schemeClr val="bg1"/>
                </a:solidFill>
              </a:rPr>
              <a:t> de </a:t>
            </a:r>
            <a:r>
              <a:rPr lang="en-US" sz="1600" b="1" dirty="0" err="1">
                <a:solidFill>
                  <a:schemeClr val="bg1"/>
                </a:solidFill>
              </a:rPr>
              <a:t>sauver</a:t>
            </a:r>
            <a:r>
              <a:rPr lang="en-US" sz="1600" b="1" dirty="0">
                <a:solidFill>
                  <a:schemeClr val="bg1"/>
                </a:solidFill>
              </a:rPr>
              <a:t> des millions de vies </a:t>
            </a:r>
            <a:r>
              <a:rPr lang="en-US" sz="1600" b="1" dirty="0" err="1">
                <a:solidFill>
                  <a:schemeClr val="bg1"/>
                </a:solidFill>
              </a:rPr>
              <a:t>chaque</a:t>
            </a:r>
            <a:r>
              <a:rPr lang="en-US" sz="1600" b="1" dirty="0">
                <a:solidFill>
                  <a:schemeClr val="bg1"/>
                </a:solidFill>
              </a:rPr>
              <a:t> </a:t>
            </a:r>
            <a:r>
              <a:rPr lang="en-US" sz="1600" b="1" dirty="0" err="1">
                <a:solidFill>
                  <a:schemeClr val="bg1"/>
                </a:solidFill>
              </a:rPr>
              <a:t>année</a:t>
            </a:r>
            <a:r>
              <a:rPr lang="en-US" sz="1600" b="1" dirty="0">
                <a:solidFill>
                  <a:schemeClr val="bg1"/>
                </a:solidFill>
              </a:rPr>
              <a:t> (13)</a:t>
            </a:r>
            <a:endParaRPr lang="fr-CA" sz="1600" dirty="0">
              <a:solidFill>
                <a:schemeClr val="bg1"/>
              </a:solidFill>
            </a:endParaRPr>
          </a:p>
        </p:txBody>
      </p:sp>
    </p:spTree>
    <p:extLst>
      <p:ext uri="{BB962C8B-B14F-4D97-AF65-F5344CB8AC3E}">
        <p14:creationId xmlns:p14="http://schemas.microsoft.com/office/powerpoint/2010/main" val="331305668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custDataLst>
              <p:tags r:id="rId1"/>
            </p:custDataLst>
          </p:nvPr>
        </p:nvPicPr>
        <p:blipFill rotWithShape="1">
          <a:blip r:embed="rId6">
            <a:extLst>
              <a:ext uri="{28A0092B-C50C-407E-A947-70E740481C1C}">
                <a14:useLocalDpi xmlns:a14="http://schemas.microsoft.com/office/drawing/2010/main" val="0"/>
              </a:ext>
            </a:extLst>
          </a:blip>
          <a:srcRect l="4529" t="5473" r="7075" b="3698"/>
          <a:stretch/>
        </p:blipFill>
        <p:spPr bwMode="auto">
          <a:xfrm>
            <a:off x="704981" y="1061925"/>
            <a:ext cx="7782680" cy="509985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ZoneTexte 1"/>
          <p:cNvSpPr txBox="1"/>
          <p:nvPr>
            <p:custDataLst>
              <p:tags r:id="rId2"/>
            </p:custDataLst>
          </p:nvPr>
        </p:nvSpPr>
        <p:spPr>
          <a:xfrm>
            <a:off x="1054390" y="404664"/>
            <a:ext cx="7083862" cy="369332"/>
          </a:xfrm>
          <a:prstGeom prst="rect">
            <a:avLst/>
          </a:prstGeom>
          <a:noFill/>
        </p:spPr>
        <p:txBody>
          <a:bodyPr wrap="none" rtlCol="0">
            <a:spAutoFit/>
          </a:bodyPr>
          <a:lstStyle/>
          <a:p>
            <a:r>
              <a:rPr lang="fr-CA" dirty="0"/>
              <a:t>Prévalence (%) de l’anémie globale</a:t>
            </a:r>
            <a:r>
              <a:rPr lang="fr-CA" b="1" dirty="0">
                <a:solidFill>
                  <a:srgbClr val="FF0066"/>
                </a:solidFill>
              </a:rPr>
              <a:t> </a:t>
            </a:r>
            <a:r>
              <a:rPr lang="fr-CA" dirty="0"/>
              <a:t>chez les femmes enceintes (2016) (14)</a:t>
            </a:r>
          </a:p>
        </p:txBody>
      </p:sp>
      <p:pic>
        <p:nvPicPr>
          <p:cNvPr id="4099" name="Picture 3"/>
          <p:cNvPicPr>
            <a:picLocks noChangeAspect="1" noChangeArrowheads="1"/>
          </p:cNvPicPr>
          <p:nvPr>
            <p:custDataLst>
              <p:tags r:id="rId3"/>
            </p:custDataLst>
          </p:nvPr>
        </p:nvPicPr>
        <p:blipFill rotWithShape="1">
          <a:blip r:embed="rId7">
            <a:extLst>
              <a:ext uri="{28A0092B-C50C-407E-A947-70E740481C1C}">
                <a14:useLocalDpi xmlns:a14="http://schemas.microsoft.com/office/drawing/2010/main" val="0"/>
              </a:ext>
            </a:extLst>
          </a:blip>
          <a:srcRect t="27972" r="59910"/>
          <a:stretch/>
        </p:blipFill>
        <p:spPr bwMode="auto">
          <a:xfrm>
            <a:off x="860767" y="4941168"/>
            <a:ext cx="1115616" cy="108012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21753925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custDataLst>
              <p:tags r:id="rId1"/>
            </p:custDataLst>
          </p:nvPr>
        </p:nvSpPr>
        <p:spPr>
          <a:xfrm>
            <a:off x="1763587" y="554680"/>
            <a:ext cx="6982127" cy="866527"/>
          </a:xfrm>
        </p:spPr>
        <p:txBody>
          <a:bodyPr>
            <a:normAutofit fontScale="90000"/>
          </a:bodyPr>
          <a:lstStyle/>
          <a:p>
            <a:br>
              <a:rPr lang="fr-CA" dirty="0"/>
            </a:br>
            <a:br>
              <a:rPr lang="fr-CA" dirty="0"/>
            </a:br>
            <a:br>
              <a:rPr lang="fr-CA" dirty="0"/>
            </a:br>
            <a:br>
              <a:rPr lang="fr-CA" dirty="0"/>
            </a:br>
            <a:r>
              <a:rPr lang="fr-CA" sz="2700" dirty="0"/>
              <a:t>Pourquoi intervenir pendant cette période ?</a:t>
            </a:r>
            <a:br>
              <a:rPr lang="fr-CA" sz="2700" dirty="0"/>
            </a:br>
            <a:r>
              <a:rPr lang="fr-CA" sz="2700" dirty="0"/>
              <a:t>2) Pour réduire les risques de MNT, d’obésité et d’ISS ! </a:t>
            </a:r>
            <a:br>
              <a:rPr lang="fr-CA" sz="2800" dirty="0"/>
            </a:br>
            <a:br>
              <a:rPr lang="fr-CA" sz="3200" dirty="0"/>
            </a:br>
            <a:br>
              <a:rPr lang="fr-CA" dirty="0"/>
            </a:br>
            <a:br>
              <a:rPr lang="fr-CA" dirty="0"/>
            </a:br>
            <a:endParaRPr lang="fr-CA" dirty="0"/>
          </a:p>
        </p:txBody>
      </p:sp>
      <p:sp>
        <p:nvSpPr>
          <p:cNvPr id="3" name="Espace réservé du contenu 2"/>
          <p:cNvSpPr>
            <a:spLocks noGrp="1"/>
          </p:cNvSpPr>
          <p:nvPr>
            <p:ph idx="1"/>
            <p:custDataLst>
              <p:tags r:id="rId2"/>
            </p:custDataLst>
          </p:nvPr>
        </p:nvSpPr>
        <p:spPr>
          <a:xfrm>
            <a:off x="599581" y="1634134"/>
            <a:ext cx="8446143" cy="5248153"/>
          </a:xfrm>
        </p:spPr>
        <p:txBody>
          <a:bodyPr>
            <a:normAutofit/>
          </a:bodyPr>
          <a:lstStyle/>
          <a:p>
            <a:pPr marL="0" indent="0">
              <a:buNone/>
            </a:pPr>
            <a:r>
              <a:rPr lang="fr-CA" sz="1800" dirty="0"/>
              <a:t>En 2018 (15) :</a:t>
            </a:r>
          </a:p>
          <a:p>
            <a:r>
              <a:rPr lang="fr-CA" sz="1800" b="1" dirty="0"/>
              <a:t>672</a:t>
            </a:r>
            <a:r>
              <a:rPr lang="fr-CA" sz="1800" dirty="0"/>
              <a:t> millions de personnes étaient obèses dans le monde (1 adulte/8).</a:t>
            </a:r>
          </a:p>
          <a:p>
            <a:r>
              <a:rPr lang="fr-CA" sz="1800" b="1" dirty="0"/>
              <a:t>38</a:t>
            </a:r>
            <a:r>
              <a:rPr lang="fr-CA" sz="1800" dirty="0"/>
              <a:t> millions d’enfants (˂ 5 ans) étaient en surpoids et plus à risque d’avoir une maladie non transmissible (MNT). </a:t>
            </a:r>
          </a:p>
          <a:p>
            <a:r>
              <a:rPr lang="fr-CA" sz="1800" dirty="0"/>
              <a:t>Plus du </a:t>
            </a:r>
            <a:r>
              <a:rPr lang="fr-CA" sz="1800" b="1" dirty="0"/>
              <a:t>2/3</a:t>
            </a:r>
            <a:r>
              <a:rPr lang="fr-CA" sz="1800" dirty="0"/>
              <a:t> de ces enfants vivaient dans des </a:t>
            </a:r>
            <a:r>
              <a:rPr lang="en-US" sz="1800" dirty="0"/>
              <a:t>pays à </a:t>
            </a:r>
            <a:r>
              <a:rPr lang="en-US" sz="1800" dirty="0" err="1"/>
              <a:t>faible</a:t>
            </a:r>
            <a:r>
              <a:rPr lang="en-US" sz="1800" dirty="0"/>
              <a:t> et </a:t>
            </a:r>
            <a:r>
              <a:rPr lang="en-US" sz="1800" dirty="0" err="1"/>
              <a:t>moyen</a:t>
            </a:r>
            <a:r>
              <a:rPr lang="en-US" sz="1800" dirty="0"/>
              <a:t> </a:t>
            </a:r>
            <a:r>
              <a:rPr lang="en-US" sz="1800" dirty="0" err="1"/>
              <a:t>revenu</a:t>
            </a:r>
            <a:r>
              <a:rPr lang="en-US" sz="1800" dirty="0"/>
              <a:t>. </a:t>
            </a:r>
          </a:p>
          <a:p>
            <a:endParaRPr lang="fr-CA" sz="1000" dirty="0"/>
          </a:p>
          <a:p>
            <a:pPr marL="0" indent="0">
              <a:buNone/>
            </a:pPr>
            <a:r>
              <a:rPr lang="fr-CA" sz="1800" dirty="0"/>
              <a:t>En 2019 (16) : </a:t>
            </a:r>
          </a:p>
          <a:p>
            <a:r>
              <a:rPr lang="en-US" sz="1800" b="1" dirty="0"/>
              <a:t>463 </a:t>
            </a:r>
            <a:r>
              <a:rPr lang="en-US" sz="1800" dirty="0"/>
              <a:t>millions de </a:t>
            </a:r>
            <a:r>
              <a:rPr lang="en-US" sz="1800" dirty="0" err="1"/>
              <a:t>personnes</a:t>
            </a:r>
            <a:r>
              <a:rPr lang="en-US" sz="1800" dirty="0"/>
              <a:t> (20-79 </a:t>
            </a:r>
            <a:r>
              <a:rPr lang="en-US" sz="1800" dirty="0" err="1"/>
              <a:t>ans</a:t>
            </a:r>
            <a:r>
              <a:rPr lang="en-US" sz="1800" dirty="0"/>
              <a:t>) </a:t>
            </a:r>
            <a:r>
              <a:rPr lang="en-US" sz="1800" dirty="0" err="1"/>
              <a:t>étaient</a:t>
            </a:r>
            <a:r>
              <a:rPr lang="en-US" sz="1800" dirty="0"/>
              <a:t> </a:t>
            </a:r>
            <a:r>
              <a:rPr lang="en-US" sz="1800" dirty="0" err="1"/>
              <a:t>diabétiques</a:t>
            </a:r>
            <a:r>
              <a:rPr lang="en-US" sz="1800" dirty="0"/>
              <a:t> et on </a:t>
            </a:r>
            <a:r>
              <a:rPr lang="en-US" sz="1800" dirty="0" err="1"/>
              <a:t>estime</a:t>
            </a:r>
            <a:r>
              <a:rPr lang="en-US" sz="1800" dirty="0"/>
              <a:t> que </a:t>
            </a:r>
            <a:r>
              <a:rPr lang="en-US" sz="1800" dirty="0" err="1"/>
              <a:t>ce</a:t>
            </a:r>
            <a:r>
              <a:rPr lang="en-US" sz="1800" dirty="0"/>
              <a:t> </a:t>
            </a:r>
            <a:r>
              <a:rPr lang="en-US" sz="1800" dirty="0" err="1"/>
              <a:t>chiffre</a:t>
            </a:r>
            <a:r>
              <a:rPr lang="en-US" sz="1800" dirty="0"/>
              <a:t> </a:t>
            </a:r>
            <a:r>
              <a:rPr lang="en-US" sz="1800" dirty="0" err="1"/>
              <a:t>pourrait</a:t>
            </a:r>
            <a:r>
              <a:rPr lang="en-US" sz="1800" dirty="0"/>
              <a:t> </a:t>
            </a:r>
            <a:r>
              <a:rPr lang="en-US" sz="1800" dirty="0" err="1"/>
              <a:t>dépasser</a:t>
            </a:r>
            <a:r>
              <a:rPr lang="en-US" sz="1800" dirty="0"/>
              <a:t> les </a:t>
            </a:r>
            <a:r>
              <a:rPr lang="en-US" sz="1800" b="1" dirty="0"/>
              <a:t>700</a:t>
            </a:r>
            <a:r>
              <a:rPr lang="en-US" sz="1800" dirty="0"/>
              <a:t> millions </a:t>
            </a:r>
            <a:r>
              <a:rPr lang="en-US" sz="1800" dirty="0" err="1"/>
              <a:t>en</a:t>
            </a:r>
            <a:r>
              <a:rPr lang="en-US" sz="1800" dirty="0"/>
              <a:t> 2045. </a:t>
            </a:r>
          </a:p>
          <a:p>
            <a:r>
              <a:rPr lang="en-US" sz="1800" b="1" dirty="0"/>
              <a:t>79 %</a:t>
            </a:r>
            <a:r>
              <a:rPr lang="en-US" sz="1800" dirty="0"/>
              <a:t> des </a:t>
            </a:r>
            <a:r>
              <a:rPr lang="en-US" sz="1800" dirty="0" err="1"/>
              <a:t>diabétiques</a:t>
            </a:r>
            <a:r>
              <a:rPr lang="en-US" sz="1800" dirty="0"/>
              <a:t> </a:t>
            </a:r>
            <a:r>
              <a:rPr lang="en-US" sz="1800" dirty="0" err="1"/>
              <a:t>vivaient</a:t>
            </a:r>
            <a:r>
              <a:rPr lang="en-US" sz="1800" dirty="0"/>
              <a:t> dans des pays à </a:t>
            </a:r>
            <a:r>
              <a:rPr lang="en-US" sz="1800" dirty="0" err="1"/>
              <a:t>faible</a:t>
            </a:r>
            <a:r>
              <a:rPr lang="en-US" sz="1800" dirty="0"/>
              <a:t> et </a:t>
            </a:r>
            <a:r>
              <a:rPr lang="en-US" sz="1800" dirty="0" err="1"/>
              <a:t>moyen</a:t>
            </a:r>
            <a:r>
              <a:rPr lang="en-US" sz="1800" dirty="0"/>
              <a:t> </a:t>
            </a:r>
            <a:r>
              <a:rPr lang="en-US" sz="1800" dirty="0" err="1"/>
              <a:t>revenu</a:t>
            </a:r>
            <a:r>
              <a:rPr lang="en-US" sz="1800" dirty="0"/>
              <a:t>. </a:t>
            </a:r>
          </a:p>
          <a:p>
            <a:pPr marL="0" indent="0">
              <a:buNone/>
            </a:pPr>
            <a:endParaRPr lang="en-US" sz="1000" dirty="0"/>
          </a:p>
          <a:p>
            <a:pPr marL="0" indent="0">
              <a:buNone/>
            </a:pPr>
            <a:r>
              <a:rPr lang="en-US" sz="1800" b="1" dirty="0" err="1"/>
              <a:t>Chaque</a:t>
            </a:r>
            <a:r>
              <a:rPr lang="en-US" sz="1800" b="1" dirty="0"/>
              <a:t> </a:t>
            </a:r>
            <a:r>
              <a:rPr lang="en-US" sz="1800" b="1" dirty="0" err="1"/>
              <a:t>année</a:t>
            </a:r>
            <a:r>
              <a:rPr lang="en-US" sz="1800" b="1" dirty="0"/>
              <a:t>, 15 millions </a:t>
            </a:r>
            <a:r>
              <a:rPr lang="en-US" sz="1800" dirty="0"/>
              <a:t>de </a:t>
            </a:r>
            <a:r>
              <a:rPr lang="en-US" sz="1800" dirty="0" err="1"/>
              <a:t>personnes</a:t>
            </a:r>
            <a:r>
              <a:rPr lang="en-US" sz="1800" dirty="0"/>
              <a:t>, </a:t>
            </a:r>
            <a:r>
              <a:rPr lang="en-US" sz="1800" dirty="0" err="1"/>
              <a:t>âgées</a:t>
            </a:r>
            <a:r>
              <a:rPr lang="en-US" sz="1800" dirty="0"/>
              <a:t> entre 30 et 69 </a:t>
            </a:r>
            <a:r>
              <a:rPr lang="en-US" sz="1800" dirty="0" err="1"/>
              <a:t>ans</a:t>
            </a:r>
            <a:r>
              <a:rPr lang="en-US" sz="1800" dirty="0"/>
              <a:t>, </a:t>
            </a:r>
            <a:r>
              <a:rPr lang="en-US" sz="1800" dirty="0" err="1"/>
              <a:t>meurent</a:t>
            </a:r>
            <a:r>
              <a:rPr lang="en-US" sz="1800" dirty="0"/>
              <a:t> des suites </a:t>
            </a:r>
            <a:r>
              <a:rPr lang="en-US" sz="1800" dirty="0" err="1"/>
              <a:t>d’une</a:t>
            </a:r>
            <a:r>
              <a:rPr lang="en-US" sz="1800" dirty="0"/>
              <a:t> MNT et </a:t>
            </a:r>
            <a:r>
              <a:rPr lang="en-US" sz="1800" b="1" dirty="0"/>
              <a:t>&gt; 85 % </a:t>
            </a:r>
            <a:r>
              <a:rPr lang="en-US" sz="1800" dirty="0"/>
              <a:t>de </a:t>
            </a:r>
            <a:r>
              <a:rPr lang="en-US" sz="1800" dirty="0" err="1"/>
              <a:t>ces</a:t>
            </a:r>
            <a:r>
              <a:rPr lang="en-US" sz="1800" dirty="0"/>
              <a:t> </a:t>
            </a:r>
            <a:r>
              <a:rPr lang="en-US" sz="1800" dirty="0" err="1"/>
              <a:t>décès</a:t>
            </a:r>
            <a:r>
              <a:rPr lang="en-US" sz="1800" dirty="0"/>
              <a:t> </a:t>
            </a:r>
            <a:r>
              <a:rPr lang="en-US" sz="1800" dirty="0" err="1"/>
              <a:t>prématurés</a:t>
            </a:r>
            <a:r>
              <a:rPr lang="fr-CA" sz="1800" dirty="0"/>
              <a:t> sont dans des </a:t>
            </a:r>
            <a:r>
              <a:rPr lang="en-US" sz="1800" dirty="0"/>
              <a:t>pays à </a:t>
            </a:r>
            <a:r>
              <a:rPr lang="en-US" sz="1800" dirty="0" err="1"/>
              <a:t>faible</a:t>
            </a:r>
            <a:r>
              <a:rPr lang="en-US" sz="1800" dirty="0"/>
              <a:t> et </a:t>
            </a:r>
            <a:r>
              <a:rPr lang="en-US" sz="1800" dirty="0" err="1"/>
              <a:t>moyen</a:t>
            </a:r>
            <a:r>
              <a:rPr lang="en-US" sz="1800" dirty="0"/>
              <a:t> </a:t>
            </a:r>
            <a:r>
              <a:rPr lang="en-US" sz="1800" dirty="0" err="1"/>
              <a:t>revenu</a:t>
            </a:r>
            <a:r>
              <a:rPr lang="en-US" sz="1800" dirty="0"/>
              <a:t> (17).</a:t>
            </a:r>
          </a:p>
          <a:p>
            <a:pPr marL="0" indent="0">
              <a:buNone/>
            </a:pPr>
            <a:endParaRPr lang="en-US" sz="1500" dirty="0"/>
          </a:p>
          <a:p>
            <a:endParaRPr lang="fr-CA" dirty="0"/>
          </a:p>
        </p:txBody>
      </p:sp>
      <p:sp>
        <p:nvSpPr>
          <p:cNvPr id="5" name="ZoneTexte 4"/>
          <p:cNvSpPr txBox="1"/>
          <p:nvPr>
            <p:custDataLst>
              <p:tags r:id="rId3"/>
            </p:custDataLst>
          </p:nvPr>
        </p:nvSpPr>
        <p:spPr>
          <a:xfrm>
            <a:off x="899592" y="5877272"/>
            <a:ext cx="7846122" cy="584775"/>
          </a:xfrm>
          <a:prstGeom prst="rect">
            <a:avLst/>
          </a:prstGeom>
          <a:solidFill>
            <a:srgbClr val="295CA3"/>
          </a:solidFill>
        </p:spPr>
        <p:txBody>
          <a:bodyPr wrap="none" rtlCol="0">
            <a:spAutoFit/>
          </a:bodyPr>
          <a:lstStyle/>
          <a:p>
            <a:pPr algn="ctr"/>
            <a:r>
              <a:rPr lang="fr-CA" sz="1600" dirty="0">
                <a:solidFill>
                  <a:schemeClr val="bg1"/>
                </a:solidFill>
              </a:rPr>
              <a:t>Une bonne nutrition pendant cette période peut </a:t>
            </a:r>
            <a:r>
              <a:rPr lang="fr-CA" sz="1600" b="1" dirty="0">
                <a:solidFill>
                  <a:schemeClr val="bg1"/>
                </a:solidFill>
              </a:rPr>
              <a:t>↓ considérablement le risque de MNT et </a:t>
            </a:r>
          </a:p>
          <a:p>
            <a:pPr algn="ctr"/>
            <a:r>
              <a:rPr lang="fr-CA" sz="1600" b="1" dirty="0">
                <a:solidFill>
                  <a:schemeClr val="bg1"/>
                </a:solidFill>
              </a:rPr>
              <a:t>d’obésité</a:t>
            </a:r>
            <a:r>
              <a:rPr lang="fr-CA" sz="1600" dirty="0">
                <a:solidFill>
                  <a:schemeClr val="bg1"/>
                </a:solidFill>
              </a:rPr>
              <a:t> pour la mère et son enfant (18,19). </a:t>
            </a:r>
          </a:p>
        </p:txBody>
      </p:sp>
    </p:spTree>
    <p:extLst>
      <p:ext uri="{BB962C8B-B14F-4D97-AF65-F5344CB8AC3E}">
        <p14:creationId xmlns:p14="http://schemas.microsoft.com/office/powerpoint/2010/main" val="25787514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custDataLst>
              <p:tags r:id="rId1"/>
            </p:custDataLst>
          </p:nvPr>
        </p:nvPicPr>
        <p:blipFill rotWithShape="1">
          <a:blip r:embed="rId6">
            <a:extLst>
              <a:ext uri="{28A0092B-C50C-407E-A947-70E740481C1C}">
                <a14:useLocalDpi xmlns:a14="http://schemas.microsoft.com/office/drawing/2010/main" val="0"/>
              </a:ext>
            </a:extLst>
          </a:blip>
          <a:srcRect l="4196" t="4505" r="4244" b="3405"/>
          <a:stretch/>
        </p:blipFill>
        <p:spPr bwMode="auto">
          <a:xfrm>
            <a:off x="712979" y="1125538"/>
            <a:ext cx="7800608" cy="507486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 name="Picture 3"/>
          <p:cNvPicPr>
            <a:picLocks noChangeAspect="1" noChangeArrowheads="1"/>
          </p:cNvPicPr>
          <p:nvPr>
            <p:custDataLst>
              <p:tags r:id="rId2"/>
            </p:custDataLst>
          </p:nvPr>
        </p:nvPicPr>
        <p:blipFill rotWithShape="1">
          <a:blip r:embed="rId7">
            <a:extLst>
              <a:ext uri="{28A0092B-C50C-407E-A947-70E740481C1C}">
                <a14:useLocalDpi xmlns:a14="http://schemas.microsoft.com/office/drawing/2010/main" val="0"/>
              </a:ext>
            </a:extLst>
          </a:blip>
          <a:srcRect l="-1" t="26321" r="49731"/>
          <a:stretch/>
        </p:blipFill>
        <p:spPr bwMode="auto">
          <a:xfrm>
            <a:off x="899592" y="4965187"/>
            <a:ext cx="1116000" cy="10151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ZoneTexte 3"/>
          <p:cNvSpPr txBox="1"/>
          <p:nvPr>
            <p:custDataLst>
              <p:tags r:id="rId3"/>
            </p:custDataLst>
          </p:nvPr>
        </p:nvSpPr>
        <p:spPr>
          <a:xfrm>
            <a:off x="2434770" y="457790"/>
            <a:ext cx="5144101" cy="369332"/>
          </a:xfrm>
          <a:prstGeom prst="rect">
            <a:avLst/>
          </a:prstGeom>
          <a:noFill/>
        </p:spPr>
        <p:txBody>
          <a:bodyPr wrap="none" rtlCol="0">
            <a:spAutoFit/>
          </a:bodyPr>
          <a:lstStyle/>
          <a:p>
            <a:r>
              <a:rPr lang="fr-CA" dirty="0"/>
              <a:t>Pourcentage (%) de décès reliés aux MNT (2016) (20)</a:t>
            </a:r>
          </a:p>
        </p:txBody>
      </p:sp>
    </p:spTree>
    <p:extLst>
      <p:ext uri="{BB962C8B-B14F-4D97-AF65-F5344CB8AC3E}">
        <p14:creationId xmlns:p14="http://schemas.microsoft.com/office/powerpoint/2010/main" val="57356633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custDataLst>
              <p:tags r:id="rId1"/>
            </p:custDataLst>
          </p:nvPr>
        </p:nvSpPr>
        <p:spPr>
          <a:xfrm>
            <a:off x="1763587" y="546249"/>
            <a:ext cx="6840861" cy="866527"/>
          </a:xfrm>
        </p:spPr>
        <p:txBody>
          <a:bodyPr tIns="180000" anchor="ctr" anchorCtr="0">
            <a:normAutofit fontScale="90000"/>
          </a:bodyPr>
          <a:lstStyle/>
          <a:p>
            <a:pPr>
              <a:spcBef>
                <a:spcPts val="800"/>
              </a:spcBef>
            </a:pPr>
            <a:br>
              <a:rPr lang="fr-CA" dirty="0"/>
            </a:br>
            <a:br>
              <a:rPr lang="fr-CA" dirty="0"/>
            </a:br>
            <a:br>
              <a:rPr lang="fr-CA" dirty="0"/>
            </a:br>
            <a:br>
              <a:rPr lang="fr-CA" dirty="0"/>
            </a:br>
            <a:r>
              <a:rPr lang="fr-CA" sz="3100" dirty="0"/>
              <a:t>Pourquoi intervenir pendant cette période ? 3) Pour réduire le fardeau sociétal et les ISS !</a:t>
            </a:r>
            <a:br>
              <a:rPr lang="fr-CA" dirty="0"/>
            </a:br>
            <a:br>
              <a:rPr lang="fr-CA" sz="2800" dirty="0"/>
            </a:br>
            <a:br>
              <a:rPr lang="fr-CA" sz="3200" dirty="0"/>
            </a:br>
            <a:br>
              <a:rPr lang="fr-CA" dirty="0"/>
            </a:br>
            <a:br>
              <a:rPr lang="fr-CA" dirty="0"/>
            </a:br>
            <a:endParaRPr lang="fr-CA" dirty="0"/>
          </a:p>
        </p:txBody>
      </p:sp>
      <p:sp>
        <p:nvSpPr>
          <p:cNvPr id="3" name="Espace réservé du contenu 2"/>
          <p:cNvSpPr>
            <a:spLocks noGrp="1"/>
          </p:cNvSpPr>
          <p:nvPr>
            <p:ph idx="1"/>
            <p:custDataLst>
              <p:tags r:id="rId2"/>
            </p:custDataLst>
          </p:nvPr>
        </p:nvSpPr>
        <p:spPr>
          <a:xfrm>
            <a:off x="755576" y="1628800"/>
            <a:ext cx="7928814" cy="4536504"/>
          </a:xfrm>
        </p:spPr>
        <p:txBody>
          <a:bodyPr>
            <a:normAutofit/>
          </a:bodyPr>
          <a:lstStyle/>
          <a:p>
            <a:r>
              <a:rPr lang="en-US" sz="1800" dirty="0" err="1"/>
              <a:t>Une</a:t>
            </a:r>
            <a:r>
              <a:rPr lang="en-US" sz="1800" dirty="0"/>
              <a:t> </a:t>
            </a:r>
            <a:r>
              <a:rPr lang="en-US" sz="1800" dirty="0" err="1"/>
              <a:t>saine</a:t>
            </a:r>
            <a:r>
              <a:rPr lang="en-US" sz="1800" dirty="0"/>
              <a:t> alimentation pendant </a:t>
            </a:r>
            <a:r>
              <a:rPr lang="en-US" sz="1800" dirty="0" err="1"/>
              <a:t>cette</a:t>
            </a:r>
            <a:r>
              <a:rPr lang="en-US" sz="1800" dirty="0"/>
              <a:t> </a:t>
            </a:r>
            <a:r>
              <a:rPr lang="en-US" sz="1800" dirty="0" err="1"/>
              <a:t>période</a:t>
            </a:r>
            <a:r>
              <a:rPr lang="en-US" sz="1800" dirty="0"/>
              <a:t> </a:t>
            </a:r>
            <a:r>
              <a:rPr lang="en-US" sz="1800" dirty="0" err="1"/>
              <a:t>peut</a:t>
            </a:r>
            <a:r>
              <a:rPr lang="en-US" sz="1800" dirty="0"/>
              <a:t> </a:t>
            </a:r>
            <a:r>
              <a:rPr lang="en-US" sz="1800" dirty="0" err="1"/>
              <a:t>contribuer</a:t>
            </a:r>
            <a:r>
              <a:rPr lang="en-US" sz="1800" dirty="0"/>
              <a:t> à </a:t>
            </a:r>
            <a:r>
              <a:rPr lang="en-US" sz="1800" dirty="0" err="1"/>
              <a:t>réduire</a:t>
            </a:r>
            <a:r>
              <a:rPr lang="en-US" sz="1800" dirty="0"/>
              <a:t> la </a:t>
            </a:r>
            <a:r>
              <a:rPr lang="en-US" sz="1800" dirty="0" err="1"/>
              <a:t>dénutrition</a:t>
            </a:r>
            <a:r>
              <a:rPr lang="en-US" sz="1800" dirty="0"/>
              <a:t>, </a:t>
            </a:r>
            <a:r>
              <a:rPr lang="en-US" sz="1800" dirty="0" err="1"/>
              <a:t>l’obésité</a:t>
            </a:r>
            <a:r>
              <a:rPr lang="en-US" sz="1800" dirty="0"/>
              <a:t>, les MNT, les ISS et </a:t>
            </a:r>
            <a:r>
              <a:rPr lang="en-US" sz="1800" dirty="0" err="1"/>
              <a:t>avoir</a:t>
            </a:r>
            <a:r>
              <a:rPr lang="en-US" sz="1800" dirty="0"/>
              <a:t> des impacts </a:t>
            </a:r>
            <a:r>
              <a:rPr lang="en-US" sz="1800" dirty="0" err="1"/>
              <a:t>positifs</a:t>
            </a:r>
            <a:r>
              <a:rPr lang="en-US" sz="1800" dirty="0"/>
              <a:t> sur la </a:t>
            </a:r>
            <a:r>
              <a:rPr lang="en-US" sz="1800" dirty="0" err="1"/>
              <a:t>réussite</a:t>
            </a:r>
            <a:r>
              <a:rPr lang="en-US" sz="1800" dirty="0"/>
              <a:t> </a:t>
            </a:r>
            <a:r>
              <a:rPr lang="en-US" sz="1800" dirty="0" err="1"/>
              <a:t>scolaire</a:t>
            </a:r>
            <a:r>
              <a:rPr lang="en-US" sz="1800" dirty="0"/>
              <a:t> et </a:t>
            </a:r>
            <a:r>
              <a:rPr lang="en-US" sz="1800" dirty="0" err="1"/>
              <a:t>donc</a:t>
            </a:r>
            <a:r>
              <a:rPr lang="en-US" sz="1800" dirty="0"/>
              <a:t> sur le </a:t>
            </a:r>
            <a:r>
              <a:rPr lang="en-US" sz="1800" dirty="0" err="1"/>
              <a:t>potentiel</a:t>
            </a:r>
            <a:r>
              <a:rPr lang="en-US" sz="1800" dirty="0"/>
              <a:t> de </a:t>
            </a:r>
            <a:r>
              <a:rPr lang="en-US" sz="1800" dirty="0" err="1"/>
              <a:t>revenu</a:t>
            </a:r>
            <a:r>
              <a:rPr lang="en-US" sz="1800" dirty="0"/>
              <a:t> </a:t>
            </a:r>
            <a:r>
              <a:rPr lang="en-US" sz="1800" dirty="0" err="1"/>
              <a:t>futur</a:t>
            </a:r>
            <a:r>
              <a:rPr lang="en-US" sz="1800" dirty="0"/>
              <a:t> (21).</a:t>
            </a:r>
          </a:p>
          <a:p>
            <a:pPr marL="0" indent="0">
              <a:buNone/>
            </a:pPr>
            <a:endParaRPr lang="en-US" sz="1000" dirty="0"/>
          </a:p>
          <a:p>
            <a:r>
              <a:rPr lang="en-US" sz="1800" dirty="0" err="1"/>
              <a:t>Investir</a:t>
            </a:r>
            <a:r>
              <a:rPr lang="en-US" sz="1800" dirty="0"/>
              <a:t> </a:t>
            </a:r>
            <a:r>
              <a:rPr lang="en-US" sz="1800" dirty="0" err="1"/>
              <a:t>en</a:t>
            </a:r>
            <a:r>
              <a:rPr lang="en-US" sz="1800" dirty="0"/>
              <a:t> santé des femmes enceintes et des </a:t>
            </a:r>
            <a:r>
              <a:rPr lang="en-US" sz="1800" dirty="0" err="1"/>
              <a:t>enfants</a:t>
            </a:r>
            <a:r>
              <a:rPr lang="en-US" sz="1800" dirty="0"/>
              <a:t> </a:t>
            </a:r>
            <a:r>
              <a:rPr lang="en-US" sz="1800" dirty="0" err="1"/>
              <a:t>dans</a:t>
            </a:r>
            <a:r>
              <a:rPr lang="en-US" sz="1800" dirty="0"/>
              <a:t> la </a:t>
            </a:r>
            <a:r>
              <a:rPr lang="en-US" sz="1800" dirty="0" err="1"/>
              <a:t>période</a:t>
            </a:r>
            <a:r>
              <a:rPr lang="en-US" sz="1800" dirty="0"/>
              <a:t> des 1000 premiers </a:t>
            </a:r>
            <a:r>
              <a:rPr lang="en-US" sz="1800" dirty="0" err="1"/>
              <a:t>jours</a:t>
            </a:r>
            <a:r>
              <a:rPr lang="en-US" sz="1800" dirty="0"/>
              <a:t> </a:t>
            </a:r>
            <a:r>
              <a:rPr lang="en-US" sz="1800" dirty="0" err="1"/>
              <a:t>permettrait</a:t>
            </a:r>
            <a:r>
              <a:rPr lang="en-US" sz="1800" dirty="0"/>
              <a:t> de </a:t>
            </a:r>
            <a:r>
              <a:rPr lang="en-US" sz="1800" dirty="0" err="1"/>
              <a:t>sauver</a:t>
            </a:r>
            <a:r>
              <a:rPr lang="en-US" sz="1800" dirty="0"/>
              <a:t> </a:t>
            </a:r>
            <a:r>
              <a:rPr lang="en-US" sz="1800" b="1" dirty="0"/>
              <a:t>des milliards de dollars </a:t>
            </a:r>
            <a:r>
              <a:rPr lang="en-US" sz="1800" dirty="0" err="1"/>
              <a:t>en</a:t>
            </a:r>
            <a:r>
              <a:rPr lang="en-US" sz="1800" dirty="0"/>
              <a:t> </a:t>
            </a:r>
            <a:r>
              <a:rPr lang="en-US" sz="1800" dirty="0" err="1"/>
              <a:t>productivité</a:t>
            </a:r>
            <a:r>
              <a:rPr lang="en-US" sz="1800" dirty="0"/>
              <a:t> </a:t>
            </a:r>
            <a:r>
              <a:rPr lang="en-US" sz="1800" dirty="0" err="1"/>
              <a:t>économique</a:t>
            </a:r>
            <a:r>
              <a:rPr lang="en-US" sz="1800" dirty="0"/>
              <a:t> et </a:t>
            </a:r>
            <a:r>
              <a:rPr lang="en-US" sz="1800" dirty="0" err="1"/>
              <a:t>en</a:t>
            </a:r>
            <a:r>
              <a:rPr lang="en-US" sz="1800" dirty="0"/>
              <a:t> </a:t>
            </a:r>
            <a:r>
              <a:rPr lang="en-US" sz="1800" dirty="0" err="1"/>
              <a:t>coûts</a:t>
            </a:r>
            <a:r>
              <a:rPr lang="en-US" sz="1800" dirty="0"/>
              <a:t> de </a:t>
            </a:r>
            <a:r>
              <a:rPr lang="en-US" sz="1800" dirty="0" err="1"/>
              <a:t>soins</a:t>
            </a:r>
            <a:r>
              <a:rPr lang="en-US" sz="1800" dirty="0"/>
              <a:t> de santé (22). </a:t>
            </a:r>
          </a:p>
          <a:p>
            <a:endParaRPr lang="en-US" sz="1000" dirty="0"/>
          </a:p>
          <a:p>
            <a:r>
              <a:rPr lang="fr-CA" sz="1800" dirty="0"/>
              <a:t>L’anémie sévère chez la femme après l’accouchement entraînerait une perte moyenne de productivité de 40% (23,24)</a:t>
            </a:r>
            <a:endParaRPr lang="en-US" sz="1000" dirty="0"/>
          </a:p>
          <a:p>
            <a:r>
              <a:rPr lang="en-US" sz="1800" dirty="0"/>
              <a:t>La malnutrition chez la </a:t>
            </a:r>
            <a:r>
              <a:rPr lang="en-US" sz="1800" dirty="0" err="1"/>
              <a:t>mère</a:t>
            </a:r>
            <a:r>
              <a:rPr lang="en-US" sz="1800" dirty="0"/>
              <a:t> et chez </a:t>
            </a:r>
            <a:r>
              <a:rPr lang="en-US" sz="1800" dirty="0" err="1"/>
              <a:t>l’enfant</a:t>
            </a:r>
            <a:r>
              <a:rPr lang="en-US" sz="1800" dirty="0"/>
              <a:t> dans les pays à </a:t>
            </a:r>
            <a:r>
              <a:rPr lang="en-US" sz="1800" dirty="0" err="1"/>
              <a:t>faible</a:t>
            </a:r>
            <a:r>
              <a:rPr lang="en-US" sz="1800" dirty="0"/>
              <a:t> et </a:t>
            </a:r>
            <a:r>
              <a:rPr lang="en-US" sz="1800" dirty="0" err="1"/>
              <a:t>moyen</a:t>
            </a:r>
            <a:r>
              <a:rPr lang="en-US" sz="1800" dirty="0"/>
              <a:t> </a:t>
            </a:r>
            <a:r>
              <a:rPr lang="en-US" sz="1800" dirty="0" err="1"/>
              <a:t>revenu</a:t>
            </a:r>
            <a:r>
              <a:rPr lang="en-US" sz="1800" dirty="0"/>
              <a:t> </a:t>
            </a:r>
            <a:r>
              <a:rPr lang="en-US" sz="1800" dirty="0" err="1"/>
              <a:t>pourrait</a:t>
            </a:r>
            <a:r>
              <a:rPr lang="en-US" sz="1800" dirty="0"/>
              <a:t> </a:t>
            </a:r>
            <a:r>
              <a:rPr lang="en-US" sz="1800" dirty="0" err="1"/>
              <a:t>avoir</a:t>
            </a:r>
            <a:r>
              <a:rPr lang="en-US" sz="1800" dirty="0"/>
              <a:t> des impacts </a:t>
            </a:r>
            <a:r>
              <a:rPr lang="en-US" sz="1800" dirty="0" err="1"/>
              <a:t>équivalents</a:t>
            </a:r>
            <a:r>
              <a:rPr lang="en-US" sz="1800" dirty="0"/>
              <a:t> à </a:t>
            </a:r>
            <a:r>
              <a:rPr lang="en-US" sz="1800" dirty="0" err="1"/>
              <a:t>presque</a:t>
            </a:r>
            <a:r>
              <a:rPr lang="en-US" sz="1800" dirty="0"/>
              <a:t> </a:t>
            </a:r>
            <a:r>
              <a:rPr lang="en-US" sz="1800" b="1" dirty="0"/>
              <a:t>10 % de </a:t>
            </a:r>
            <a:r>
              <a:rPr lang="en-US" sz="1800" b="1" dirty="0" err="1"/>
              <a:t>leur</a:t>
            </a:r>
            <a:r>
              <a:rPr lang="en-US" sz="1800" b="1" dirty="0"/>
              <a:t> PIB </a:t>
            </a:r>
            <a:r>
              <a:rPr lang="en-US" sz="1800" dirty="0"/>
              <a:t>(22). </a:t>
            </a:r>
          </a:p>
          <a:p>
            <a:endParaRPr lang="en-US" sz="1200" dirty="0"/>
          </a:p>
          <a:p>
            <a:endParaRPr lang="en-US" sz="1800" dirty="0"/>
          </a:p>
          <a:p>
            <a:pPr marL="0" indent="0">
              <a:buNone/>
            </a:pPr>
            <a:endParaRPr lang="fr-CA" sz="2200" dirty="0"/>
          </a:p>
          <a:p>
            <a:endParaRPr lang="en-US" sz="2800" dirty="0"/>
          </a:p>
          <a:p>
            <a:endParaRPr lang="fr-CA" dirty="0"/>
          </a:p>
        </p:txBody>
      </p:sp>
      <p:sp>
        <p:nvSpPr>
          <p:cNvPr id="5" name="ZoneTexte 4"/>
          <p:cNvSpPr txBox="1"/>
          <p:nvPr>
            <p:custDataLst>
              <p:tags r:id="rId3"/>
            </p:custDataLst>
          </p:nvPr>
        </p:nvSpPr>
        <p:spPr>
          <a:xfrm>
            <a:off x="1110684" y="5661248"/>
            <a:ext cx="7218597" cy="646331"/>
          </a:xfrm>
          <a:prstGeom prst="rect">
            <a:avLst/>
          </a:prstGeom>
          <a:solidFill>
            <a:srgbClr val="295CA3"/>
          </a:solidFill>
        </p:spPr>
        <p:txBody>
          <a:bodyPr wrap="square" rtlCol="0">
            <a:spAutoFit/>
          </a:bodyPr>
          <a:lstStyle/>
          <a:p>
            <a:pPr algn="ctr"/>
            <a:r>
              <a:rPr lang="fr-CA" sz="1600" dirty="0">
                <a:solidFill>
                  <a:schemeClr val="bg1"/>
                </a:solidFill>
              </a:rPr>
              <a:t>Intervenir dans les 1000 premiers jours de vie peut contribuer à </a:t>
            </a:r>
          </a:p>
          <a:p>
            <a:pPr algn="ctr"/>
            <a:r>
              <a:rPr lang="fr-CA" sz="1600" b="1" dirty="0">
                <a:solidFill>
                  <a:schemeClr val="bg1"/>
                </a:solidFill>
              </a:rPr>
              <a:t>↓ le fardeau sociétal</a:t>
            </a:r>
            <a:r>
              <a:rPr lang="fr-CA" sz="2000" dirty="0">
                <a:solidFill>
                  <a:schemeClr val="bg1"/>
                </a:solidFill>
              </a:rPr>
              <a:t> et les ISS (25). </a:t>
            </a:r>
            <a:endParaRPr lang="fr-CA" sz="1400" dirty="0">
              <a:solidFill>
                <a:schemeClr val="bg1"/>
              </a:solidFill>
            </a:endParaRPr>
          </a:p>
        </p:txBody>
      </p:sp>
    </p:spTree>
    <p:extLst>
      <p:ext uri="{BB962C8B-B14F-4D97-AF65-F5344CB8AC3E}">
        <p14:creationId xmlns:p14="http://schemas.microsoft.com/office/powerpoint/2010/main" val="19153953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p:cNvSpPr>
            <a:spLocks noGrp="1"/>
          </p:cNvSpPr>
          <p:nvPr>
            <p:ph idx="1"/>
            <p:custDataLst>
              <p:tags r:id="rId1"/>
            </p:custDataLst>
          </p:nvPr>
        </p:nvSpPr>
        <p:spPr>
          <a:xfrm>
            <a:off x="1403648" y="1484784"/>
            <a:ext cx="7211144" cy="4525963"/>
          </a:xfrm>
        </p:spPr>
        <p:txBody>
          <a:bodyPr>
            <a:normAutofit fontScale="92500" lnSpcReduction="20000"/>
          </a:bodyPr>
          <a:lstStyle/>
          <a:p>
            <a:r>
              <a:rPr lang="fr-CA" sz="2400" dirty="0"/>
              <a:t>Nous faisons face à plusieurs problématiques de santé (ex. dénutrition, obésité, MNT) qui coexistent. </a:t>
            </a:r>
          </a:p>
          <a:p>
            <a:endParaRPr lang="fr-CA" sz="2400" dirty="0"/>
          </a:p>
          <a:p>
            <a:r>
              <a:rPr lang="fr-CA" sz="2400" dirty="0"/>
              <a:t>L’obésité et les MNT sont non seulement très présentes dans les pays à revenu élevé, mais aussi dans les pays à faible et moyen revenu. Elles entraînent des conséquences graves chez les mères et les enfants autant à court qu’à long terme et ont des impacts négatifs sur l’ensemble de la société.</a:t>
            </a:r>
          </a:p>
          <a:p>
            <a:pPr marL="0" indent="0">
              <a:buNone/>
            </a:pPr>
            <a:endParaRPr lang="fr-CA" sz="2400" dirty="0"/>
          </a:p>
          <a:p>
            <a:r>
              <a:rPr lang="fr-FR" sz="2400" dirty="0">
                <a:latin typeface="Calibri" panose="020F0502020204030204" pitchFamily="34" charset="0"/>
                <a:cs typeface="Calibri" panose="020F0502020204030204" pitchFamily="34" charset="0"/>
              </a:rPr>
              <a:t>Plusieurs déterminants sociaux sont liés à ces problématiques et contribuent aux ISS. Des actions </a:t>
            </a:r>
            <a:r>
              <a:rPr lang="fr-CA" sz="2400" dirty="0"/>
              <a:t>dans les 1000</a:t>
            </a:r>
            <a:r>
              <a:rPr lang="fr-CA" sz="2400" baseline="30000" dirty="0"/>
              <a:t> </a:t>
            </a:r>
            <a:r>
              <a:rPr lang="fr-CA" sz="2400" dirty="0"/>
              <a:t>premiers jours permettraient de contribuer à la réduction de la dénutrition, l’obésité, MNT et d’ISS. </a:t>
            </a:r>
          </a:p>
        </p:txBody>
      </p:sp>
      <p:sp>
        <p:nvSpPr>
          <p:cNvPr id="3" name="Titre 2"/>
          <p:cNvSpPr>
            <a:spLocks noGrp="1"/>
          </p:cNvSpPr>
          <p:nvPr>
            <p:ph type="title"/>
            <p:custDataLst>
              <p:tags r:id="rId2"/>
            </p:custDataLst>
          </p:nvPr>
        </p:nvSpPr>
        <p:spPr>
          <a:ln w="12700">
            <a:solidFill>
              <a:schemeClr val="tx1"/>
            </a:solidFill>
          </a:ln>
        </p:spPr>
        <p:txBody>
          <a:bodyPr/>
          <a:lstStyle/>
          <a:p>
            <a:r>
              <a:rPr lang="fr-CA"/>
              <a:t>Et alors ?</a:t>
            </a:r>
          </a:p>
        </p:txBody>
      </p:sp>
    </p:spTree>
    <p:extLst>
      <p:ext uri="{BB962C8B-B14F-4D97-AF65-F5344CB8AC3E}">
        <p14:creationId xmlns:p14="http://schemas.microsoft.com/office/powerpoint/2010/main" val="188675585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custDataLst>
              <p:tags r:id="rId1"/>
            </p:custDataLst>
          </p:nvPr>
        </p:nvSpPr>
        <p:spPr>
          <a:xfrm>
            <a:off x="2051720" y="620688"/>
            <a:ext cx="6351435" cy="866527"/>
          </a:xfrm>
          <a:noFill/>
          <a:ln w="19050">
            <a:solidFill>
              <a:schemeClr val="tx1"/>
            </a:solidFill>
          </a:ln>
        </p:spPr>
        <p:txBody>
          <a:bodyPr>
            <a:normAutofit/>
          </a:bodyPr>
          <a:lstStyle/>
          <a:p>
            <a:r>
              <a:rPr lang="fr-CA" sz="2400"/>
              <a:t>Et alors ? </a:t>
            </a:r>
            <a:br>
              <a:rPr lang="fr-CA" sz="2400"/>
            </a:br>
            <a:r>
              <a:rPr lang="fr-CA" sz="2400"/>
              <a:t>Des problématiques de santé qui coexistent !</a:t>
            </a:r>
          </a:p>
        </p:txBody>
      </p:sp>
      <p:sp>
        <p:nvSpPr>
          <p:cNvPr id="3" name="Espace réservé du contenu 2"/>
          <p:cNvSpPr>
            <a:spLocks noGrp="1"/>
          </p:cNvSpPr>
          <p:nvPr>
            <p:ph idx="1"/>
            <p:custDataLst>
              <p:tags r:id="rId2"/>
            </p:custDataLst>
          </p:nvPr>
        </p:nvSpPr>
        <p:spPr>
          <a:xfrm>
            <a:off x="1068088" y="2132856"/>
            <a:ext cx="7582270" cy="936104"/>
          </a:xfrm>
        </p:spPr>
        <p:txBody>
          <a:bodyPr>
            <a:normAutofit fontScale="55000" lnSpcReduction="20000"/>
          </a:bodyPr>
          <a:lstStyle/>
          <a:p>
            <a:pPr marL="0" indent="0" algn="ctr">
              <a:buNone/>
            </a:pPr>
            <a:r>
              <a:rPr lang="fr-CA" sz="4400" dirty="0"/>
              <a:t>Tout d’abord, il est important de définir la malnutrition. </a:t>
            </a:r>
          </a:p>
          <a:p>
            <a:pPr marL="0" indent="0" algn="ctr">
              <a:buNone/>
            </a:pPr>
            <a:r>
              <a:rPr lang="fr-CA" sz="4400" dirty="0"/>
              <a:t>Elle peut en fait se présenter sous différents types</a:t>
            </a:r>
            <a:r>
              <a:rPr lang="fr-CA" sz="2800" dirty="0"/>
              <a:t>.</a:t>
            </a:r>
          </a:p>
        </p:txBody>
      </p:sp>
      <p:sp>
        <p:nvSpPr>
          <p:cNvPr id="4" name="ZoneTexte 3"/>
          <p:cNvSpPr txBox="1"/>
          <p:nvPr>
            <p:custDataLst>
              <p:tags r:id="rId3"/>
            </p:custDataLst>
          </p:nvPr>
        </p:nvSpPr>
        <p:spPr>
          <a:xfrm>
            <a:off x="467544" y="4507007"/>
            <a:ext cx="3528392" cy="1107996"/>
          </a:xfrm>
          <a:prstGeom prst="rect">
            <a:avLst/>
          </a:prstGeom>
          <a:solidFill>
            <a:srgbClr val="295CA3"/>
          </a:solidFill>
        </p:spPr>
        <p:txBody>
          <a:bodyPr wrap="square" rtlCol="0">
            <a:spAutoFit/>
          </a:bodyPr>
          <a:lstStyle/>
          <a:p>
            <a:pPr algn="ctr"/>
            <a:r>
              <a:rPr lang="fr-CA" sz="2200">
                <a:solidFill>
                  <a:schemeClr val="bg1"/>
                </a:solidFill>
              </a:rPr>
              <a:t>La dénutrition et les carences </a:t>
            </a:r>
          </a:p>
          <a:p>
            <a:pPr algn="ctr"/>
            <a:r>
              <a:rPr lang="fr-CA" sz="2200">
                <a:solidFill>
                  <a:schemeClr val="bg1"/>
                </a:solidFill>
              </a:rPr>
              <a:t>en micronutriments </a:t>
            </a:r>
          </a:p>
          <a:p>
            <a:pPr algn="ctr"/>
            <a:r>
              <a:rPr lang="fr-CA" sz="2200">
                <a:solidFill>
                  <a:schemeClr val="bg1"/>
                </a:solidFill>
              </a:rPr>
              <a:t>(insuffisance)</a:t>
            </a:r>
          </a:p>
        </p:txBody>
      </p:sp>
      <p:sp>
        <p:nvSpPr>
          <p:cNvPr id="5" name="ZoneTexte 4"/>
          <p:cNvSpPr txBox="1"/>
          <p:nvPr>
            <p:custDataLst>
              <p:tags r:id="rId4"/>
            </p:custDataLst>
          </p:nvPr>
        </p:nvSpPr>
        <p:spPr>
          <a:xfrm>
            <a:off x="5121966" y="4507007"/>
            <a:ext cx="3528392" cy="1107996"/>
          </a:xfrm>
          <a:prstGeom prst="rect">
            <a:avLst/>
          </a:prstGeom>
          <a:solidFill>
            <a:srgbClr val="FE7E21"/>
          </a:solidFill>
        </p:spPr>
        <p:txBody>
          <a:bodyPr wrap="square" rtlCol="0">
            <a:spAutoFit/>
          </a:bodyPr>
          <a:lstStyle/>
          <a:p>
            <a:pPr algn="ctr"/>
            <a:r>
              <a:rPr lang="fr-CA" sz="2200">
                <a:solidFill>
                  <a:schemeClr val="bg1"/>
                </a:solidFill>
              </a:rPr>
              <a:t>Le surpoids: </a:t>
            </a:r>
          </a:p>
          <a:p>
            <a:pPr algn="ctr"/>
            <a:r>
              <a:rPr lang="fr-CA" sz="2200">
                <a:solidFill>
                  <a:schemeClr val="bg1"/>
                </a:solidFill>
              </a:rPr>
              <a:t>embonpoint et obésité </a:t>
            </a:r>
          </a:p>
          <a:p>
            <a:pPr algn="ctr"/>
            <a:r>
              <a:rPr lang="fr-CA" sz="2200">
                <a:solidFill>
                  <a:schemeClr val="bg1"/>
                </a:solidFill>
              </a:rPr>
              <a:t>(excès) </a:t>
            </a:r>
          </a:p>
        </p:txBody>
      </p:sp>
      <p:sp>
        <p:nvSpPr>
          <p:cNvPr id="10" name="Flèche gauche 9"/>
          <p:cNvSpPr/>
          <p:nvPr>
            <p:custDataLst>
              <p:tags r:id="rId5"/>
            </p:custDataLst>
          </p:nvPr>
        </p:nvSpPr>
        <p:spPr>
          <a:xfrm rot="19300434">
            <a:off x="3342286" y="3437585"/>
            <a:ext cx="1224136" cy="481727"/>
          </a:xfrm>
          <a:prstGeom prst="leftArrow">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sp>
        <p:nvSpPr>
          <p:cNvPr id="11" name="Flèche gauche 10"/>
          <p:cNvSpPr/>
          <p:nvPr>
            <p:custDataLst>
              <p:tags r:id="rId6"/>
            </p:custDataLst>
          </p:nvPr>
        </p:nvSpPr>
        <p:spPr>
          <a:xfrm rot="13105723">
            <a:off x="4748220" y="3438175"/>
            <a:ext cx="1224136" cy="481727"/>
          </a:xfrm>
          <a:prstGeom prst="leftArrow">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sp>
        <p:nvSpPr>
          <p:cNvPr id="6" name="ZoneTexte 5"/>
          <p:cNvSpPr txBox="1"/>
          <p:nvPr>
            <p:custDataLst>
              <p:tags r:id="rId7"/>
            </p:custDataLst>
          </p:nvPr>
        </p:nvSpPr>
        <p:spPr>
          <a:xfrm>
            <a:off x="7596336" y="6147522"/>
            <a:ext cx="851515" cy="369332"/>
          </a:xfrm>
          <a:prstGeom prst="rect">
            <a:avLst/>
          </a:prstGeom>
          <a:noFill/>
        </p:spPr>
        <p:txBody>
          <a:bodyPr wrap="none" rtlCol="0">
            <a:spAutoFit/>
          </a:bodyPr>
          <a:lstStyle/>
          <a:p>
            <a:r>
              <a:rPr lang="fr-CA" dirty="0"/>
              <a:t>(26,27)</a:t>
            </a:r>
          </a:p>
        </p:txBody>
      </p:sp>
    </p:spTree>
    <p:extLst>
      <p:ext uri="{BB962C8B-B14F-4D97-AF65-F5344CB8AC3E}">
        <p14:creationId xmlns:p14="http://schemas.microsoft.com/office/powerpoint/2010/main" val="92027286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custDataLst>
              <p:tags r:id="rId1"/>
            </p:custDataLst>
          </p:nvPr>
        </p:nvSpPr>
        <p:spPr>
          <a:xfrm>
            <a:off x="1792723" y="404664"/>
            <a:ext cx="7056784" cy="866527"/>
          </a:xfrm>
          <a:noFill/>
          <a:ln w="19050">
            <a:solidFill>
              <a:schemeClr val="tx1"/>
            </a:solidFill>
          </a:ln>
        </p:spPr>
        <p:txBody>
          <a:bodyPr>
            <a:noAutofit/>
          </a:bodyPr>
          <a:lstStyle/>
          <a:p>
            <a:r>
              <a:rPr lang="fr-CA" sz="3200" dirty="0">
                <a:solidFill>
                  <a:srgbClr val="295CA3"/>
                </a:solidFill>
              </a:rPr>
              <a:t>Le double fardeau de la malnutrition </a:t>
            </a:r>
          </a:p>
        </p:txBody>
      </p:sp>
      <p:sp>
        <p:nvSpPr>
          <p:cNvPr id="3" name="Espace réservé du contenu 2"/>
          <p:cNvSpPr>
            <a:spLocks noGrp="1"/>
          </p:cNvSpPr>
          <p:nvPr>
            <p:ph idx="1"/>
            <p:custDataLst>
              <p:tags r:id="rId2"/>
            </p:custDataLst>
          </p:nvPr>
        </p:nvSpPr>
        <p:spPr>
          <a:xfrm>
            <a:off x="899592" y="1700808"/>
            <a:ext cx="7920880" cy="4759057"/>
          </a:xfrm>
        </p:spPr>
        <p:txBody>
          <a:bodyPr>
            <a:noAutofit/>
          </a:bodyPr>
          <a:lstStyle/>
          <a:p>
            <a:r>
              <a:rPr lang="fr-CA" sz="2200" dirty="0"/>
              <a:t>Ces deux types, en apparence opposés, peuvent coexister à l’intérieur d’un pays, une communauté, un ménage et même chez un individu (27).</a:t>
            </a:r>
          </a:p>
          <a:p>
            <a:pPr marL="0" indent="0">
              <a:buNone/>
            </a:pPr>
            <a:endParaRPr lang="fr-CA" sz="1000" dirty="0"/>
          </a:p>
          <a:p>
            <a:r>
              <a:rPr lang="fr-CA" sz="2200" dirty="0"/>
              <a:t>Les termes utilisés pour faire référence à ce phénomène sont : </a:t>
            </a:r>
            <a:r>
              <a:rPr lang="fr-CA" sz="2200" b="1" dirty="0"/>
              <a:t>double fardeau de la malnutrition </a:t>
            </a:r>
            <a:r>
              <a:rPr lang="fr-CA" sz="2200" dirty="0"/>
              <a:t>ou </a:t>
            </a:r>
            <a:r>
              <a:rPr lang="fr-CA" sz="2200" dirty="0" err="1"/>
              <a:t>dysnutrition</a:t>
            </a:r>
            <a:r>
              <a:rPr lang="fr-CA" sz="2200" dirty="0"/>
              <a:t> (28).</a:t>
            </a:r>
          </a:p>
          <a:p>
            <a:endParaRPr lang="fr-CA" sz="1000" dirty="0"/>
          </a:p>
          <a:p>
            <a:r>
              <a:rPr lang="fr-CA" sz="2200" dirty="0"/>
              <a:t>Ce double fardeau est observé de plus en plus dans les pays à faible et moyen revenu. Il serait le résultat d’une transition alimentaire qui tend vers une surconsommation </a:t>
            </a:r>
            <a:r>
              <a:rPr lang="fr-CA" sz="2200" i="1" dirty="0"/>
              <a:t>« d’aliments ultra-transformés » </a:t>
            </a:r>
            <a:r>
              <a:rPr lang="fr-CA" sz="2200" dirty="0"/>
              <a:t>(denses en énergie, riches en gras </a:t>
            </a:r>
            <a:r>
              <a:rPr lang="fr-CA" sz="2200" dirty="0" err="1"/>
              <a:t>trans</a:t>
            </a:r>
            <a:r>
              <a:rPr lang="fr-CA" sz="2200" dirty="0"/>
              <a:t> et en gras saturés, boissons gazeuses, etc.), et d’un mode de vie sédentaire (27).</a:t>
            </a:r>
          </a:p>
          <a:p>
            <a:endParaRPr lang="fr-CA" sz="1000" dirty="0"/>
          </a:p>
        </p:txBody>
      </p:sp>
    </p:spTree>
    <p:extLst>
      <p:ext uri="{BB962C8B-B14F-4D97-AF65-F5344CB8AC3E}">
        <p14:creationId xmlns:p14="http://schemas.microsoft.com/office/powerpoint/2010/main" val="248725039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EC4441D4-E2A3-4F9F-9ABB-29CFB149A9B3}"/>
              </a:ext>
            </a:extLst>
          </p:cNvPr>
          <p:cNvSpPr>
            <a:spLocks noGrp="1"/>
          </p:cNvSpPr>
          <p:nvPr>
            <p:ph type="ctrTitle"/>
            <p:custDataLst>
              <p:tags r:id="rId1"/>
            </p:custDataLst>
          </p:nvPr>
        </p:nvSpPr>
        <p:spPr/>
        <p:txBody>
          <a:bodyPr/>
          <a:lstStyle/>
          <a:p>
            <a:r>
              <a:rPr lang="fr-CA"/>
              <a:t>La dénutrition</a:t>
            </a:r>
          </a:p>
        </p:txBody>
      </p:sp>
      <p:sp>
        <p:nvSpPr>
          <p:cNvPr id="3" name="Espace réservé du contenu 2">
            <a:extLst>
              <a:ext uri="{FF2B5EF4-FFF2-40B4-BE49-F238E27FC236}">
                <a16:creationId xmlns:a16="http://schemas.microsoft.com/office/drawing/2014/main" id="{3D3D6138-1E97-405A-B63B-A8F16852B4E0}"/>
              </a:ext>
            </a:extLst>
          </p:cNvPr>
          <p:cNvSpPr>
            <a:spLocks noGrp="1"/>
          </p:cNvSpPr>
          <p:nvPr>
            <p:ph idx="1"/>
            <p:custDataLst>
              <p:tags r:id="rId2"/>
            </p:custDataLst>
          </p:nvPr>
        </p:nvSpPr>
        <p:spPr>
          <a:xfrm>
            <a:off x="1007096" y="1407319"/>
            <a:ext cx="8136904" cy="5451752"/>
          </a:xfrm>
        </p:spPr>
        <p:txBody>
          <a:bodyPr>
            <a:normAutofit fontScale="70000" lnSpcReduction="20000"/>
          </a:bodyPr>
          <a:lstStyle/>
          <a:p>
            <a:r>
              <a:rPr lang="fr-CA" dirty="0"/>
              <a:t>La dénutrition chez la mère peut se présenter sous forme de (5,29) :</a:t>
            </a:r>
          </a:p>
          <a:p>
            <a:endParaRPr lang="fr-CA" sz="700" dirty="0"/>
          </a:p>
          <a:p>
            <a:pPr lvl="1"/>
            <a:r>
              <a:rPr lang="fr-CA" dirty="0"/>
              <a:t>déficience(s) en micronutriment(s)       </a:t>
            </a:r>
          </a:p>
          <a:p>
            <a:pPr lvl="1"/>
            <a:r>
              <a:rPr lang="fr-CA" dirty="0"/>
              <a:t>d’un poids insuffisant au moment de la conception, IMC &lt; 18,5 kg/m</a:t>
            </a:r>
            <a:r>
              <a:rPr lang="fr-CA" baseline="30000" dirty="0"/>
              <a:t>2</a:t>
            </a:r>
            <a:endParaRPr lang="fr-CA" dirty="0"/>
          </a:p>
          <a:p>
            <a:pPr lvl="1"/>
            <a:r>
              <a:rPr lang="fr-CA" dirty="0"/>
              <a:t>d’anémie			  </a:t>
            </a:r>
          </a:p>
          <a:p>
            <a:pPr lvl="1"/>
            <a:r>
              <a:rPr lang="fr-CA" dirty="0"/>
              <a:t>d’un gain de poids insuffisant lors de la grossesse</a:t>
            </a:r>
          </a:p>
          <a:p>
            <a:pPr marL="457200" lvl="1" indent="0">
              <a:buNone/>
            </a:pPr>
            <a:endParaRPr lang="fr-CA" sz="1800" dirty="0"/>
          </a:p>
          <a:p>
            <a:pPr marL="457200" lvl="1" indent="0">
              <a:buNone/>
            </a:pPr>
            <a:endParaRPr lang="fr-CA" sz="800" dirty="0"/>
          </a:p>
          <a:p>
            <a:r>
              <a:rPr lang="en-US" dirty="0" err="1"/>
              <a:t>En</a:t>
            </a:r>
            <a:r>
              <a:rPr lang="en-US" dirty="0"/>
              <a:t> 2018, </a:t>
            </a:r>
            <a:r>
              <a:rPr lang="en-US" b="1" dirty="0"/>
              <a:t>821,6 millions </a:t>
            </a:r>
            <a:r>
              <a:rPr lang="en-US" dirty="0"/>
              <a:t>de </a:t>
            </a:r>
            <a:r>
              <a:rPr lang="en-US" dirty="0" err="1"/>
              <a:t>personnes</a:t>
            </a:r>
            <a:r>
              <a:rPr lang="en-US" dirty="0"/>
              <a:t> dans le monde 		     </a:t>
            </a:r>
            <a:r>
              <a:rPr lang="en-US" dirty="0" err="1"/>
              <a:t>personnes</a:t>
            </a:r>
            <a:r>
              <a:rPr lang="en-US" dirty="0"/>
              <a:t> </a:t>
            </a:r>
            <a:r>
              <a:rPr lang="en-US" dirty="0" err="1"/>
              <a:t>souffraient</a:t>
            </a:r>
            <a:r>
              <a:rPr lang="en-US" dirty="0"/>
              <a:t> de </a:t>
            </a:r>
            <a:r>
              <a:rPr lang="en-US" dirty="0" err="1"/>
              <a:t>dénutrition</a:t>
            </a:r>
            <a:r>
              <a:rPr lang="en-US" dirty="0"/>
              <a:t> (30) :</a:t>
            </a:r>
          </a:p>
          <a:p>
            <a:endParaRPr lang="en-US" sz="700" dirty="0"/>
          </a:p>
          <a:p>
            <a:endParaRPr lang="en-US" sz="900" dirty="0"/>
          </a:p>
          <a:p>
            <a:pPr lvl="1"/>
            <a:r>
              <a:rPr lang="en-US" dirty="0"/>
              <a:t>513,9 millions </a:t>
            </a:r>
            <a:r>
              <a:rPr lang="en-US" dirty="0" err="1"/>
              <a:t>en</a:t>
            </a:r>
            <a:r>
              <a:rPr lang="en-US" dirty="0"/>
              <a:t> </a:t>
            </a:r>
            <a:r>
              <a:rPr lang="en-US" dirty="0" err="1"/>
              <a:t>Asie</a:t>
            </a:r>
            <a:endParaRPr lang="en-US" dirty="0"/>
          </a:p>
          <a:p>
            <a:pPr lvl="1"/>
            <a:r>
              <a:rPr lang="en-US" dirty="0"/>
              <a:t>256,1 millions </a:t>
            </a:r>
            <a:r>
              <a:rPr lang="en-US" dirty="0" err="1"/>
              <a:t>en</a:t>
            </a:r>
            <a:r>
              <a:rPr lang="en-US" dirty="0"/>
              <a:t> </a:t>
            </a:r>
            <a:r>
              <a:rPr lang="en-US" dirty="0" err="1"/>
              <a:t>Afrique</a:t>
            </a:r>
            <a:endParaRPr lang="en-US" dirty="0"/>
          </a:p>
          <a:p>
            <a:pPr lvl="1"/>
            <a:r>
              <a:rPr lang="en-US" dirty="0"/>
              <a:t>  42,5 millions </a:t>
            </a:r>
            <a:r>
              <a:rPr lang="en-US" dirty="0" err="1"/>
              <a:t>en</a:t>
            </a:r>
            <a:r>
              <a:rPr lang="en-US" dirty="0"/>
              <a:t> </a:t>
            </a:r>
            <a:r>
              <a:rPr lang="en-US" dirty="0" err="1"/>
              <a:t>Amérique</a:t>
            </a:r>
            <a:r>
              <a:rPr lang="en-US" dirty="0"/>
              <a:t> </a:t>
            </a:r>
            <a:r>
              <a:rPr lang="en-US" dirty="0" err="1"/>
              <a:t>latine</a:t>
            </a:r>
            <a:r>
              <a:rPr lang="en-US" dirty="0"/>
              <a:t> et </a:t>
            </a:r>
            <a:r>
              <a:rPr lang="en-US" dirty="0" err="1"/>
              <a:t>Caraïbes</a:t>
            </a:r>
            <a:endParaRPr lang="en-US" dirty="0"/>
          </a:p>
          <a:p>
            <a:pPr lvl="1"/>
            <a:endParaRPr lang="en-US" sz="1800" dirty="0"/>
          </a:p>
          <a:p>
            <a:r>
              <a:rPr lang="fr-CA" b="1" dirty="0"/>
              <a:t>Plus de 2 milliards </a:t>
            </a:r>
            <a:r>
              <a:rPr lang="fr-CA" dirty="0"/>
              <a:t>de personnes, surtout des femmes et des enfants, présenteraient une carence en un ou plusieurs micronutriments (30)</a:t>
            </a:r>
          </a:p>
          <a:p>
            <a:pPr marL="0" indent="0">
              <a:buNone/>
            </a:pPr>
            <a:endParaRPr lang="fr-CA" sz="1800" dirty="0"/>
          </a:p>
          <a:p>
            <a:endParaRPr lang="fr-CA" dirty="0"/>
          </a:p>
          <a:p>
            <a:endParaRPr lang="fr-CA" dirty="0"/>
          </a:p>
          <a:p>
            <a:endParaRPr lang="fr-CA" dirty="0"/>
          </a:p>
          <a:p>
            <a:endParaRPr lang="fr-CA" dirty="0"/>
          </a:p>
        </p:txBody>
      </p:sp>
    </p:spTree>
    <p:extLst>
      <p:ext uri="{BB962C8B-B14F-4D97-AF65-F5344CB8AC3E}">
        <p14:creationId xmlns:p14="http://schemas.microsoft.com/office/powerpoint/2010/main" val="307626390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6363B34D-6E28-794E-8467-CCF65BF01F42}"/>
              </a:ext>
            </a:extLst>
          </p:cNvPr>
          <p:cNvSpPr/>
          <p:nvPr>
            <p:custDataLst>
              <p:tags r:id="rId1"/>
            </p:custDataLst>
          </p:nvPr>
        </p:nvSpPr>
        <p:spPr>
          <a:xfrm>
            <a:off x="717298" y="243861"/>
            <a:ext cx="8285418" cy="6709529"/>
          </a:xfrm>
          <a:prstGeom prst="rect">
            <a:avLst/>
          </a:prstGeom>
        </p:spPr>
        <p:txBody>
          <a:bodyPr wrap="square">
            <a:spAutoFit/>
          </a:bodyPr>
          <a:lstStyle/>
          <a:p>
            <a:r>
              <a:rPr lang="fr-CA" sz="1400" b="1" dirty="0">
                <a:solidFill>
                  <a:srgbClr val="295CA3"/>
                </a:solidFill>
                <a:latin typeface="Calibri" panose="020F0502020204030204" pitchFamily="34" charset="0"/>
                <a:cs typeface="Calibri" panose="020F0502020204030204" pitchFamily="34" charset="0"/>
              </a:rPr>
              <a:t>Auteures: </a:t>
            </a:r>
          </a:p>
          <a:p>
            <a:endParaRPr lang="fr-CA" sz="500" dirty="0">
              <a:latin typeface="Calibri" panose="020F0502020204030204" pitchFamily="34" charset="0"/>
              <a:cs typeface="Calibri" panose="020F0502020204030204" pitchFamily="34" charset="0"/>
            </a:endParaRPr>
          </a:p>
          <a:p>
            <a:r>
              <a:rPr lang="fr-CA" sz="1400" dirty="0">
                <a:latin typeface="Calibri" panose="020F0502020204030204" pitchFamily="34" charset="0"/>
                <a:cs typeface="Calibri" panose="020F0502020204030204" pitchFamily="34" charset="0"/>
              </a:rPr>
              <a:t>Sylvie Roy </a:t>
            </a:r>
            <a:r>
              <a:rPr lang="fr-CA" sz="1400" dirty="0" err="1">
                <a:latin typeface="Calibri" panose="020F0502020204030204" pitchFamily="34" charset="0"/>
                <a:cs typeface="Calibri" panose="020F0502020204030204" pitchFamily="34" charset="0"/>
              </a:rPr>
              <a:t>Dt.P</a:t>
            </a:r>
            <a:r>
              <a:rPr lang="fr-CA" sz="1400" dirty="0">
                <a:latin typeface="Calibri" panose="020F0502020204030204" pitchFamily="34" charset="0"/>
                <a:cs typeface="Calibri" panose="020F0502020204030204" pitchFamily="34" charset="0"/>
              </a:rPr>
              <a:t>., </a:t>
            </a:r>
            <a:r>
              <a:rPr lang="fr-CA" sz="1400" dirty="0" err="1">
                <a:latin typeface="Calibri" panose="020F0502020204030204" pitchFamily="34" charset="0"/>
                <a:cs typeface="Calibri" panose="020F0502020204030204" pitchFamily="34" charset="0"/>
              </a:rPr>
              <a:t>M.Sc</a:t>
            </a:r>
            <a:r>
              <a:rPr lang="fr-CA" sz="1400" dirty="0">
                <a:latin typeface="Calibri" panose="020F0502020204030204" pitchFamily="34" charset="0"/>
                <a:cs typeface="Calibri" panose="020F0502020204030204" pitchFamily="34" charset="0"/>
              </a:rPr>
              <a:t>. </a:t>
            </a:r>
          </a:p>
          <a:p>
            <a:r>
              <a:rPr lang="fr-CA" sz="1400" dirty="0">
                <a:latin typeface="Calibri" panose="020F0502020204030204" pitchFamily="34" charset="0"/>
                <a:cs typeface="Calibri" panose="020F0502020204030204" pitchFamily="34" charset="0"/>
              </a:rPr>
              <a:t>Dre Marie-France </a:t>
            </a:r>
            <a:r>
              <a:rPr lang="fr-CA" sz="1400" dirty="0" err="1">
                <a:latin typeface="Calibri" panose="020F0502020204030204" pitchFamily="34" charset="0"/>
                <a:cs typeface="Calibri" panose="020F0502020204030204" pitchFamily="34" charset="0"/>
              </a:rPr>
              <a:t>Raynault</a:t>
            </a:r>
            <a:r>
              <a:rPr lang="fr-CA" sz="1400" dirty="0">
                <a:latin typeface="Calibri" panose="020F0502020204030204" pitchFamily="34" charset="0"/>
                <a:cs typeface="Calibri" panose="020F0502020204030204" pitchFamily="34" charset="0"/>
              </a:rPr>
              <a:t> </a:t>
            </a:r>
            <a:r>
              <a:rPr lang="fr-CA" sz="1000" dirty="0">
                <a:latin typeface="Calibri" panose="020F0502020204030204" pitchFamily="34" charset="0"/>
                <a:cs typeface="Calibri" panose="020F0502020204030204" pitchFamily="34" charset="0"/>
              </a:rPr>
              <a:t>Professeure émérite, </a:t>
            </a:r>
            <a:r>
              <a:rPr lang="fr-CA" sz="1000" dirty="0"/>
              <a:t>Département de médecine sociale et préventive, Université de Montréal; </a:t>
            </a:r>
          </a:p>
          <a:p>
            <a:r>
              <a:rPr lang="fr-CA" sz="1000" dirty="0"/>
              <a:t>Directrice, Centre de recherche Léa-</a:t>
            </a:r>
            <a:r>
              <a:rPr lang="fr-CA" sz="1000" dirty="0" err="1"/>
              <a:t>Roback</a:t>
            </a:r>
            <a:endParaRPr lang="fr-CA" sz="1000" dirty="0"/>
          </a:p>
          <a:p>
            <a:pPr fontAlgn="base"/>
            <a:r>
              <a:rPr lang="fr-CA" sz="1400" dirty="0">
                <a:latin typeface="Calibri" panose="020F0502020204030204" pitchFamily="34" charset="0"/>
                <a:cs typeface="Calibri" panose="020F0502020204030204" pitchFamily="34" charset="0"/>
              </a:rPr>
              <a:t>Ginette Lafontaine, </a:t>
            </a:r>
            <a:r>
              <a:rPr lang="fr-CA" sz="1400" dirty="0" err="1"/>
              <a:t>M.Sc</a:t>
            </a:r>
            <a:r>
              <a:rPr lang="fr-CA" sz="1400" dirty="0"/>
              <a:t>. </a:t>
            </a:r>
            <a:r>
              <a:rPr lang="fr-CA" sz="1000" dirty="0"/>
              <a:t>Superviseure de stage pour la maîtrise en santé publique de l’École de santé publique de l’Université de Montréal, RÉFIPS Section des Amériques</a:t>
            </a:r>
          </a:p>
          <a:p>
            <a:pPr fontAlgn="base"/>
            <a:endParaRPr lang="fr-CA" sz="1400" dirty="0">
              <a:latin typeface="Calibri" panose="020F0502020204030204" pitchFamily="34" charset="0"/>
              <a:cs typeface="Calibri" panose="020F0502020204030204" pitchFamily="34" charset="0"/>
            </a:endParaRPr>
          </a:p>
          <a:p>
            <a:r>
              <a:rPr lang="fr-CA" sz="1400" b="1" dirty="0">
                <a:solidFill>
                  <a:srgbClr val="295CA3"/>
                </a:solidFill>
                <a:latin typeface="Calibri" panose="020F0502020204030204" pitchFamily="34" charset="0"/>
                <a:cs typeface="Calibri" panose="020F0502020204030204" pitchFamily="34" charset="0"/>
              </a:rPr>
              <a:t>Expertes consultés pour le contenu du module:</a:t>
            </a:r>
          </a:p>
          <a:p>
            <a:endParaRPr lang="fr-CA" sz="500" b="1" dirty="0">
              <a:solidFill>
                <a:srgbClr val="295CA3"/>
              </a:solidFill>
              <a:latin typeface="Calibri" panose="020F0502020204030204" pitchFamily="34" charset="0"/>
              <a:cs typeface="Calibri" panose="020F0502020204030204" pitchFamily="34" charset="0"/>
            </a:endParaRPr>
          </a:p>
          <a:p>
            <a:r>
              <a:rPr lang="fr-CA" sz="1400" dirty="0"/>
              <a:t>Élise Boyer </a:t>
            </a:r>
            <a:r>
              <a:rPr lang="fr-CA" sz="1000" dirty="0"/>
              <a:t>Directrice générale, Fondation </a:t>
            </a:r>
            <a:r>
              <a:rPr lang="fr-CA" sz="1000" dirty="0" err="1"/>
              <a:t>Olo</a:t>
            </a:r>
            <a:endParaRPr lang="fr-CA" sz="1000" dirty="0"/>
          </a:p>
          <a:p>
            <a:r>
              <a:rPr lang="fr-CA" sz="1400" dirty="0"/>
              <a:t>Hélène Delisle, </a:t>
            </a:r>
            <a:r>
              <a:rPr lang="fr-CA" sz="1400" dirty="0" err="1"/>
              <a:t>Ph.D</a:t>
            </a:r>
            <a:r>
              <a:rPr lang="fr-CA" sz="1400" dirty="0"/>
              <a:t>. </a:t>
            </a:r>
            <a:r>
              <a:rPr lang="fr-CA" sz="1000" dirty="0"/>
              <a:t>Professeure émérite, Département de nutrition, Université de Montréal</a:t>
            </a:r>
          </a:p>
          <a:p>
            <a:r>
              <a:rPr lang="fr-CA" sz="1400" dirty="0"/>
              <a:t>Myriam De </a:t>
            </a:r>
            <a:r>
              <a:rPr lang="fr-CA" sz="1400" dirty="0" err="1"/>
              <a:t>Spiegelaere</a:t>
            </a:r>
            <a:r>
              <a:rPr lang="fr-CA" sz="1400" dirty="0"/>
              <a:t>, </a:t>
            </a:r>
            <a:r>
              <a:rPr lang="fr-CA" sz="1000" dirty="0"/>
              <a:t>Docteure et professeure de santé publique, Université libre de Bruxelles </a:t>
            </a:r>
          </a:p>
          <a:p>
            <a:r>
              <a:rPr lang="fr-CA" sz="1400" dirty="0" err="1"/>
              <a:t>Mélody</a:t>
            </a:r>
            <a:r>
              <a:rPr lang="fr-CA" sz="1400" dirty="0"/>
              <a:t> Tondeur, </a:t>
            </a:r>
            <a:r>
              <a:rPr lang="fr-CA" sz="1400" dirty="0" err="1"/>
              <a:t>M.Sc</a:t>
            </a:r>
            <a:r>
              <a:rPr lang="fr-CA" sz="1400" dirty="0"/>
              <a:t>. nutrition, </a:t>
            </a:r>
            <a:r>
              <a:rPr lang="fr-CA" sz="1000" dirty="0"/>
              <a:t>Gestionnaire Paramètres de Mesure, Partenariat canadien pour la santé des femmes et des enfants </a:t>
            </a:r>
          </a:p>
          <a:p>
            <a:r>
              <a:rPr lang="fr-CA" sz="1400" dirty="0"/>
              <a:t>Alena </a:t>
            </a:r>
            <a:r>
              <a:rPr lang="fr-CA" sz="1400" dirty="0" err="1"/>
              <a:t>Valderrama</a:t>
            </a:r>
            <a:r>
              <a:rPr lang="fr-CA" sz="1400" dirty="0"/>
              <a:t>, M.D., </a:t>
            </a:r>
            <a:r>
              <a:rPr lang="fr-CA" sz="1400" dirty="0" err="1"/>
              <a:t>M.Sc</a:t>
            </a:r>
            <a:r>
              <a:rPr lang="fr-CA" sz="1400" dirty="0"/>
              <a:t>, FRCPC, </a:t>
            </a:r>
            <a:r>
              <a:rPr lang="fr-CA" sz="1000" dirty="0"/>
              <a:t>Médecin spécialiste en santé publique et médecine préventive, CHU Sainte-Justine; Professeure adjointe de clinique, Département de médecine sociale et préventive, École de santé publique de l'Université de Montréal; Chercheure associée, Centre de recherche du CHU Sainte-Justine</a:t>
            </a:r>
          </a:p>
          <a:p>
            <a:endParaRPr lang="fr-CA" dirty="0">
              <a:latin typeface="Calibri" panose="020F0502020204030204" pitchFamily="34" charset="0"/>
              <a:cs typeface="Calibri" panose="020F0502020204030204" pitchFamily="34" charset="0"/>
            </a:endParaRPr>
          </a:p>
          <a:p>
            <a:r>
              <a:rPr lang="fr-CA" sz="1400" b="1" dirty="0">
                <a:solidFill>
                  <a:srgbClr val="295CA3"/>
                </a:solidFill>
                <a:latin typeface="Calibri" panose="020F0502020204030204" pitchFamily="34" charset="0"/>
                <a:cs typeface="Calibri" panose="020F0502020204030204" pitchFamily="34" charset="0"/>
              </a:rPr>
              <a:t>Experts consultés pour la structure et l’aspect visuel du module:</a:t>
            </a:r>
          </a:p>
          <a:p>
            <a:endParaRPr lang="fr-CA" sz="500" dirty="0">
              <a:latin typeface="Calibri" panose="020F0502020204030204" pitchFamily="34" charset="0"/>
              <a:cs typeface="Calibri" panose="020F0502020204030204" pitchFamily="34" charset="0"/>
            </a:endParaRPr>
          </a:p>
          <a:p>
            <a:r>
              <a:rPr lang="fr-CA" sz="1400" dirty="0"/>
              <a:t>Fannie </a:t>
            </a:r>
            <a:r>
              <a:rPr lang="fr-CA" sz="1400" dirty="0" err="1"/>
              <a:t>Dagenais</a:t>
            </a:r>
            <a:r>
              <a:rPr lang="fr-CA" sz="1400" dirty="0"/>
              <a:t>, </a:t>
            </a:r>
            <a:r>
              <a:rPr lang="fr-CA" sz="1400" dirty="0" err="1"/>
              <a:t>M.Sc</a:t>
            </a:r>
            <a:r>
              <a:rPr lang="fr-CA" sz="1400" dirty="0"/>
              <a:t>. nutrition, </a:t>
            </a:r>
            <a:r>
              <a:rPr lang="fr-CA" sz="1000" dirty="0"/>
              <a:t>Directrice, Observatoire des tout-petits</a:t>
            </a:r>
          </a:p>
          <a:p>
            <a:r>
              <a:rPr lang="fr-CA" sz="1400" dirty="0"/>
              <a:t>Laurent </a:t>
            </a:r>
            <a:r>
              <a:rPr lang="fr-CA" sz="1400" dirty="0" err="1"/>
              <a:t>Duchastel</a:t>
            </a:r>
            <a:r>
              <a:rPr lang="fr-CA" sz="1400" dirty="0"/>
              <a:t>, </a:t>
            </a:r>
            <a:r>
              <a:rPr lang="fr-CA" sz="1000" dirty="0"/>
              <a:t>Directeur du développement professionnel, École de santé publique de l’Université de Montréal</a:t>
            </a:r>
          </a:p>
          <a:p>
            <a:endParaRPr lang="fr-CA" sz="1000" dirty="0">
              <a:latin typeface="Calibri" panose="020F0502020204030204" pitchFamily="34" charset="0"/>
              <a:cs typeface="Calibri" panose="020F0502020204030204" pitchFamily="34" charset="0"/>
            </a:endParaRPr>
          </a:p>
          <a:p>
            <a:r>
              <a:rPr lang="fr-CA" sz="1400" b="1" dirty="0">
                <a:solidFill>
                  <a:srgbClr val="295CA3"/>
                </a:solidFill>
                <a:latin typeface="Calibri" panose="020F0502020204030204" pitchFamily="34" charset="0"/>
                <a:cs typeface="Calibri" panose="020F0502020204030204" pitchFamily="34" charset="0"/>
              </a:rPr>
              <a:t>Réviseurs:</a:t>
            </a:r>
          </a:p>
          <a:p>
            <a:endParaRPr lang="fr-CA" sz="500" dirty="0">
              <a:latin typeface="Calibri" panose="020F0502020204030204" pitchFamily="34" charset="0"/>
              <a:cs typeface="Calibri" panose="020F0502020204030204" pitchFamily="34" charset="0"/>
            </a:endParaRPr>
          </a:p>
          <a:p>
            <a:r>
              <a:rPr lang="fr-CA" sz="1400" dirty="0"/>
              <a:t>Sarah Chaput M. Sc., </a:t>
            </a:r>
            <a:r>
              <a:rPr lang="fr-CA" sz="1000" dirty="0"/>
              <a:t>Coordonnatrice, RÉFIPS Section des Amériques</a:t>
            </a:r>
          </a:p>
          <a:p>
            <a:r>
              <a:rPr lang="fr-CA" sz="1400" dirty="0"/>
              <a:t>Hélène Delisle, </a:t>
            </a:r>
            <a:r>
              <a:rPr lang="fr-CA" sz="1400" dirty="0" err="1"/>
              <a:t>Ph.D</a:t>
            </a:r>
            <a:r>
              <a:rPr lang="fr-CA" sz="1400" dirty="0"/>
              <a:t>., </a:t>
            </a:r>
            <a:r>
              <a:rPr lang="fr-CA" sz="1000" dirty="0"/>
              <a:t>Professeure émérite, Département de nutrition, Université de Montréal </a:t>
            </a:r>
          </a:p>
          <a:p>
            <a:r>
              <a:rPr lang="fr-CA" sz="1400" dirty="0"/>
              <a:t>Dr </a:t>
            </a:r>
            <a:r>
              <a:rPr lang="fr-CA" sz="1400" dirty="0" err="1"/>
              <a:t>Souhaïl</a:t>
            </a:r>
            <a:r>
              <a:rPr lang="fr-CA" sz="1400" dirty="0"/>
              <a:t> </a:t>
            </a:r>
            <a:r>
              <a:rPr lang="fr-CA" sz="1400" dirty="0" err="1"/>
              <a:t>Latrèche</a:t>
            </a:r>
            <a:r>
              <a:rPr lang="fr-CA" sz="1400" dirty="0"/>
              <a:t>,  </a:t>
            </a:r>
            <a:r>
              <a:rPr lang="fr-CA" sz="1000" dirty="0"/>
              <a:t>Chef du Service de santé et promotion de la santé, Serre 14, La Chaux-de-Fonds, Suisse</a:t>
            </a:r>
          </a:p>
          <a:p>
            <a:r>
              <a:rPr lang="fr-CA" sz="1400" dirty="0" err="1"/>
              <a:t>Mélody</a:t>
            </a:r>
            <a:r>
              <a:rPr lang="fr-CA" sz="1400" dirty="0"/>
              <a:t> Tondeur, </a:t>
            </a:r>
            <a:r>
              <a:rPr lang="fr-CA" sz="1400" dirty="0" err="1"/>
              <a:t>M.Sc</a:t>
            </a:r>
            <a:r>
              <a:rPr lang="fr-CA" sz="1400" dirty="0"/>
              <a:t>. nutrition, </a:t>
            </a:r>
            <a:r>
              <a:rPr lang="fr-CA" sz="1000" dirty="0"/>
              <a:t>Gestionnaire, Paramètres de Mesure/Partenariat canadien pour la santé des femmes et des enfants (</a:t>
            </a:r>
            <a:r>
              <a:rPr lang="fr-CA" sz="1000" dirty="0" err="1"/>
              <a:t>CanSFE</a:t>
            </a:r>
            <a:r>
              <a:rPr lang="fr-CA" sz="1000" dirty="0"/>
              <a:t>)</a:t>
            </a:r>
          </a:p>
          <a:p>
            <a:r>
              <a:rPr lang="fr-CA" sz="1400" dirty="0"/>
              <a:t>Hélène Valentini, M. Sc., </a:t>
            </a:r>
            <a:r>
              <a:rPr lang="fr-CA" sz="1000" dirty="0"/>
              <a:t>Membre du comité de validation de la Base de connaissance sur les ISS, RÉFIPS Section des Amériques</a:t>
            </a:r>
          </a:p>
          <a:p>
            <a:r>
              <a:rPr lang="fr-CA" sz="1400" dirty="0"/>
              <a:t>Dr André Paul </a:t>
            </a:r>
            <a:r>
              <a:rPr lang="fr-CA" sz="1400" dirty="0" err="1"/>
              <a:t>Vénor</a:t>
            </a:r>
            <a:r>
              <a:rPr lang="fr-CA" sz="1400" dirty="0"/>
              <a:t>, </a:t>
            </a:r>
            <a:r>
              <a:rPr lang="fr-CA" sz="1000" dirty="0"/>
              <a:t>Conseiller principal en santé publique, Unité de santé internationale, Université de Montréal</a:t>
            </a:r>
          </a:p>
          <a:p>
            <a:endParaRPr lang="fr-CA" sz="1400" b="1" dirty="0"/>
          </a:p>
          <a:p>
            <a:pPr algn="ctr"/>
            <a:r>
              <a:rPr lang="fr-CA" sz="1400" b="1" dirty="0">
                <a:solidFill>
                  <a:srgbClr val="295CA3"/>
                </a:solidFill>
              </a:rPr>
              <a:t>Merci à vous tous pour votre contribution et soutien !</a:t>
            </a:r>
          </a:p>
          <a:p>
            <a:endParaRPr lang="fr-CA" sz="1000" dirty="0">
              <a:latin typeface="Calibri" panose="020F0502020204030204" pitchFamily="34" charset="0"/>
              <a:cs typeface="Calibri" panose="020F0502020204030204" pitchFamily="34" charset="0"/>
            </a:endParaRPr>
          </a:p>
        </p:txBody>
      </p:sp>
      <p:pic>
        <p:nvPicPr>
          <p:cNvPr id="3" name="Image 2"/>
          <p:cNvPicPr>
            <a:picLocks noChangeAspect="1"/>
          </p:cNvPicPr>
          <p:nvPr>
            <p:custDataLst>
              <p:tags r:id="rId2"/>
            </p:custDataLst>
          </p:nvPr>
        </p:nvPicPr>
        <p:blipFill>
          <a:blip r:embed="rId6"/>
          <a:stretch>
            <a:fillRect/>
          </a:stretch>
        </p:blipFill>
        <p:spPr>
          <a:xfrm>
            <a:off x="-3737" y="0"/>
            <a:ext cx="647056" cy="665902"/>
          </a:xfrm>
          <a:prstGeom prst="rect">
            <a:avLst/>
          </a:prstGeom>
        </p:spPr>
      </p:pic>
      <p:pic>
        <p:nvPicPr>
          <p:cNvPr id="4" name="Image 3"/>
          <p:cNvPicPr>
            <a:picLocks noChangeAspect="1"/>
          </p:cNvPicPr>
          <p:nvPr>
            <p:custDataLst>
              <p:tags r:id="rId3"/>
            </p:custDataLst>
          </p:nvPr>
        </p:nvPicPr>
        <p:blipFill>
          <a:blip r:embed="rId7"/>
          <a:stretch>
            <a:fillRect/>
          </a:stretch>
        </p:blipFill>
        <p:spPr>
          <a:xfrm>
            <a:off x="34037" y="6378285"/>
            <a:ext cx="1584178" cy="464760"/>
          </a:xfrm>
          <a:prstGeom prst="rect">
            <a:avLst/>
          </a:prstGeom>
        </p:spPr>
      </p:pic>
    </p:spTree>
    <p:extLst>
      <p:ext uri="{BB962C8B-B14F-4D97-AF65-F5344CB8AC3E}">
        <p14:creationId xmlns:p14="http://schemas.microsoft.com/office/powerpoint/2010/main" val="361055110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custDataLst>
              <p:tags r:id="rId1"/>
            </p:custDataLst>
          </p:nvPr>
        </p:nvSpPr>
        <p:spPr/>
        <p:txBody>
          <a:bodyPr/>
          <a:lstStyle/>
          <a:p>
            <a:r>
              <a:rPr lang="fr-CA"/>
              <a:t>La dénutrition</a:t>
            </a:r>
          </a:p>
        </p:txBody>
      </p:sp>
      <p:sp>
        <p:nvSpPr>
          <p:cNvPr id="3" name="Espace réservé du contenu 2"/>
          <p:cNvSpPr>
            <a:spLocks noGrp="1"/>
          </p:cNvSpPr>
          <p:nvPr>
            <p:ph idx="1"/>
            <p:custDataLst>
              <p:tags r:id="rId2"/>
            </p:custDataLst>
          </p:nvPr>
        </p:nvSpPr>
        <p:spPr>
          <a:xfrm>
            <a:off x="827584" y="1764440"/>
            <a:ext cx="8077654" cy="4759057"/>
          </a:xfrm>
        </p:spPr>
        <p:txBody>
          <a:bodyPr>
            <a:normAutofit fontScale="92500" lnSpcReduction="10000"/>
          </a:bodyPr>
          <a:lstStyle/>
          <a:p>
            <a:pPr marL="0" indent="0">
              <a:buNone/>
            </a:pPr>
            <a:r>
              <a:rPr lang="fr-CA" sz="2400" dirty="0"/>
              <a:t>L’anémie touche :</a:t>
            </a:r>
          </a:p>
          <a:p>
            <a:pPr marL="0" indent="0">
              <a:buNone/>
            </a:pPr>
            <a:endParaRPr lang="fr-CA" sz="500" dirty="0"/>
          </a:p>
          <a:p>
            <a:r>
              <a:rPr lang="fr-CA" sz="2400" dirty="0"/>
              <a:t>~ </a:t>
            </a:r>
            <a:r>
              <a:rPr lang="fr-CA" sz="2400" b="1" dirty="0"/>
              <a:t>613 millions de femmes </a:t>
            </a:r>
            <a:r>
              <a:rPr lang="fr-CA" sz="2400" dirty="0"/>
              <a:t>en âge de procréer et les plus hauts taux enregistrés seraient en Asie du Sud-est (48,7 %), en Afrique (46,3 %) et en Méditerranée orientale (38,9 %) (31).</a:t>
            </a:r>
          </a:p>
          <a:p>
            <a:r>
              <a:rPr lang="fr-CA" sz="2400" b="1" dirty="0"/>
              <a:t>41,7 % des enfants </a:t>
            </a:r>
            <a:r>
              <a:rPr lang="fr-CA" sz="2400" dirty="0"/>
              <a:t>de &lt; 5 ans (taux les plus élevés : 56 % en Afrique, 35 % Proche et Moyen-Orient, 33 % Asie orientale) (31).</a:t>
            </a:r>
          </a:p>
          <a:p>
            <a:r>
              <a:rPr lang="fr-CA" sz="2400" b="1" dirty="0"/>
              <a:t>~ 50% des cas d’anémie </a:t>
            </a:r>
            <a:r>
              <a:rPr lang="fr-CA" sz="2400" dirty="0"/>
              <a:t>sont dus à la carence en fer (32,33).</a:t>
            </a:r>
          </a:p>
          <a:p>
            <a:endParaRPr lang="fr-CA" sz="1300" dirty="0"/>
          </a:p>
          <a:p>
            <a:pPr marL="0" indent="0">
              <a:buNone/>
            </a:pPr>
            <a:r>
              <a:rPr lang="fr-CA" sz="2400" u="sng" dirty="0"/>
              <a:t>La dénutrition chez la mère</a:t>
            </a:r>
            <a:r>
              <a:rPr lang="fr-CA" sz="2400" dirty="0"/>
              <a:t> :</a:t>
            </a:r>
          </a:p>
          <a:p>
            <a:endParaRPr lang="fr-CA" sz="500" dirty="0"/>
          </a:p>
          <a:p>
            <a:endParaRPr lang="fr-CA" sz="500" dirty="0"/>
          </a:p>
          <a:p>
            <a:pPr lvl="1"/>
            <a:r>
              <a:rPr lang="fr-CA" sz="2400" dirty="0"/>
              <a:t>↑ risque de complications lors de la grossesse (5,34)</a:t>
            </a:r>
          </a:p>
          <a:p>
            <a:pPr lvl="1"/>
            <a:r>
              <a:rPr lang="fr-CA" sz="2400" dirty="0"/>
              <a:t>↑ risque de mortalité chez les femmes (5,35)</a:t>
            </a:r>
          </a:p>
          <a:p>
            <a:pPr lvl="1"/>
            <a:r>
              <a:rPr lang="fr-CA" sz="2400" dirty="0"/>
              <a:t>entraîne plusieurs conséquences sur son enfant (voir schéma diapo suivante)</a:t>
            </a:r>
          </a:p>
          <a:p>
            <a:endParaRPr lang="fr-CA" dirty="0"/>
          </a:p>
        </p:txBody>
      </p:sp>
    </p:spTree>
    <p:extLst>
      <p:ext uri="{BB962C8B-B14F-4D97-AF65-F5344CB8AC3E}">
        <p14:creationId xmlns:p14="http://schemas.microsoft.com/office/powerpoint/2010/main" val="189493960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custDataLst>
              <p:tags r:id="rId1"/>
            </p:custDataLst>
          </p:nvPr>
        </p:nvSpPr>
        <p:spPr>
          <a:xfrm>
            <a:off x="1763688" y="270770"/>
            <a:ext cx="184731" cy="369332"/>
          </a:xfrm>
          <a:prstGeom prst="rect">
            <a:avLst/>
          </a:prstGeom>
          <a:noFill/>
        </p:spPr>
        <p:txBody>
          <a:bodyPr wrap="none" rtlCol="0">
            <a:spAutoFit/>
          </a:bodyPr>
          <a:lstStyle/>
          <a:p>
            <a:endParaRPr lang="fr-CA"/>
          </a:p>
        </p:txBody>
      </p:sp>
      <p:sp>
        <p:nvSpPr>
          <p:cNvPr id="3" name="ZoneTexte 2"/>
          <p:cNvSpPr txBox="1"/>
          <p:nvPr>
            <p:custDataLst>
              <p:tags r:id="rId2"/>
            </p:custDataLst>
          </p:nvPr>
        </p:nvSpPr>
        <p:spPr>
          <a:xfrm>
            <a:off x="1619672" y="294118"/>
            <a:ext cx="5684569" cy="369332"/>
          </a:xfrm>
          <a:prstGeom prst="rect">
            <a:avLst/>
          </a:prstGeom>
          <a:solidFill>
            <a:srgbClr val="295CA3"/>
          </a:solidFill>
        </p:spPr>
        <p:txBody>
          <a:bodyPr wrap="none" rtlCol="0">
            <a:spAutoFit/>
          </a:bodyPr>
          <a:lstStyle/>
          <a:p>
            <a:r>
              <a:rPr lang="fr-CA" b="1" dirty="0">
                <a:solidFill>
                  <a:schemeClr val="bg1"/>
                </a:solidFill>
              </a:rPr>
              <a:t>Conséquences de la dénutrition de la mère sur son enfant</a:t>
            </a:r>
          </a:p>
        </p:txBody>
      </p:sp>
      <p:sp>
        <p:nvSpPr>
          <p:cNvPr id="5" name="Rectangle à coins arrondis 4"/>
          <p:cNvSpPr/>
          <p:nvPr>
            <p:custDataLst>
              <p:tags r:id="rId3"/>
            </p:custDataLst>
          </p:nvPr>
        </p:nvSpPr>
        <p:spPr>
          <a:xfrm>
            <a:off x="237179" y="994812"/>
            <a:ext cx="4912462" cy="1388393"/>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sp>
        <p:nvSpPr>
          <p:cNvPr id="4" name="ZoneTexte 3"/>
          <p:cNvSpPr txBox="1"/>
          <p:nvPr>
            <p:custDataLst>
              <p:tags r:id="rId4"/>
            </p:custDataLst>
          </p:nvPr>
        </p:nvSpPr>
        <p:spPr>
          <a:xfrm>
            <a:off x="300949" y="978383"/>
            <a:ext cx="4895987" cy="1831271"/>
          </a:xfrm>
          <a:prstGeom prst="rect">
            <a:avLst/>
          </a:prstGeom>
          <a:noFill/>
        </p:spPr>
        <p:txBody>
          <a:bodyPr wrap="square" rtlCol="0">
            <a:spAutoFit/>
          </a:bodyPr>
          <a:lstStyle/>
          <a:p>
            <a:endParaRPr lang="fr-CA" sz="500" b="1" dirty="0">
              <a:solidFill>
                <a:schemeClr val="bg1"/>
              </a:solidFill>
            </a:endParaRPr>
          </a:p>
          <a:p>
            <a:r>
              <a:rPr lang="fr-CA" sz="1400" b="1" dirty="0"/>
              <a:t>↑ risque bébés mort-nés </a:t>
            </a:r>
          </a:p>
          <a:p>
            <a:r>
              <a:rPr lang="fr-CA" sz="1400" b="1" dirty="0"/>
              <a:t>↑ risque de retard de croissance intra-utérin </a:t>
            </a:r>
          </a:p>
          <a:p>
            <a:r>
              <a:rPr lang="fr-CA" sz="1400" b="1" dirty="0"/>
              <a:t>↑ risque bébé prématuré (&lt;37 semaines de gestation)</a:t>
            </a:r>
          </a:p>
          <a:p>
            <a:r>
              <a:rPr lang="fr-CA" sz="1400" b="1" dirty="0"/>
              <a:t>↑ risque de déficience en fer chez le nourrisson</a:t>
            </a:r>
          </a:p>
          <a:p>
            <a:r>
              <a:rPr lang="fr-CA" sz="1400" b="1" dirty="0"/>
              <a:t>↑ risque de donner naissance à un bébé de petit pds (&lt;2 500 g) </a:t>
            </a:r>
          </a:p>
          <a:p>
            <a:r>
              <a:rPr lang="fr-CA" sz="1400" b="1" dirty="0"/>
              <a:t>     ou de très petit pds (&lt;1 500 g à la naissance)</a:t>
            </a:r>
          </a:p>
          <a:p>
            <a:endParaRPr lang="fr-CA" sz="1200" dirty="0"/>
          </a:p>
          <a:p>
            <a:r>
              <a:rPr lang="fr-CA" sz="1200" dirty="0"/>
              <a:t> </a:t>
            </a:r>
            <a:endParaRPr lang="fr-CA" dirty="0"/>
          </a:p>
        </p:txBody>
      </p:sp>
      <p:sp>
        <p:nvSpPr>
          <p:cNvPr id="8" name="Rectangle à coins arrondis 7"/>
          <p:cNvSpPr/>
          <p:nvPr>
            <p:custDataLst>
              <p:tags r:id="rId5"/>
            </p:custDataLst>
          </p:nvPr>
        </p:nvSpPr>
        <p:spPr>
          <a:xfrm>
            <a:off x="237179" y="3924168"/>
            <a:ext cx="4938234" cy="2332904"/>
          </a:xfrm>
          <a:prstGeom prst="roundRect">
            <a:avLst/>
          </a:prstGeom>
          <a:solidFill>
            <a:srgbClr val="D0DD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sp>
        <p:nvSpPr>
          <p:cNvPr id="6" name="ZoneTexte 5"/>
          <p:cNvSpPr txBox="1"/>
          <p:nvPr>
            <p:custDataLst>
              <p:tags r:id="rId6"/>
            </p:custDataLst>
          </p:nvPr>
        </p:nvSpPr>
        <p:spPr>
          <a:xfrm>
            <a:off x="293575" y="4010303"/>
            <a:ext cx="4908166" cy="2246769"/>
          </a:xfrm>
          <a:prstGeom prst="rect">
            <a:avLst/>
          </a:prstGeom>
          <a:noFill/>
        </p:spPr>
        <p:txBody>
          <a:bodyPr wrap="square" rtlCol="0">
            <a:spAutoFit/>
          </a:bodyPr>
          <a:lstStyle/>
          <a:p>
            <a:r>
              <a:rPr lang="fr-CA" sz="1400" b="1" dirty="0"/>
              <a:t>↑ risque décès néonatal (0 à 27 jours)</a:t>
            </a:r>
          </a:p>
          <a:p>
            <a:r>
              <a:rPr lang="fr-CA" sz="1400" b="1" dirty="0"/>
              <a:t>↑ risque décès post-néonatal (1 à 11 mois)</a:t>
            </a:r>
          </a:p>
          <a:p>
            <a:r>
              <a:rPr lang="fr-CA" sz="1400" b="1" dirty="0"/>
              <a:t>↑ risque de présenter un retard de croissance</a:t>
            </a:r>
          </a:p>
          <a:p>
            <a:r>
              <a:rPr lang="fr-CA" sz="1400" b="1" dirty="0"/>
              <a:t>↑ risque d’émaciation</a:t>
            </a:r>
          </a:p>
          <a:p>
            <a:r>
              <a:rPr lang="fr-CA" sz="1400" b="1" dirty="0"/>
              <a:t>↑ risque d’handicaps majeurs</a:t>
            </a:r>
          </a:p>
          <a:p>
            <a:r>
              <a:rPr lang="fr-CA" sz="1400" b="1" dirty="0"/>
              <a:t>↑ risque d’avoir des aptitudes cognitives &lt; à la moyenne </a:t>
            </a:r>
          </a:p>
          <a:p>
            <a:r>
              <a:rPr lang="fr-CA" sz="1400" b="1" dirty="0"/>
              <a:t>↑ risque d’avoir des problèmes de comportements </a:t>
            </a:r>
          </a:p>
          <a:p>
            <a:r>
              <a:rPr lang="fr-CA" sz="1400" b="1" dirty="0"/>
              <a:t>     &gt; à la moyenne à l'âge scolaire</a:t>
            </a:r>
          </a:p>
          <a:p>
            <a:r>
              <a:rPr lang="fr-CA" sz="1400" b="1" dirty="0"/>
              <a:t>↑ risque de développer des maladies chroniques et d’obésité</a:t>
            </a:r>
          </a:p>
          <a:p>
            <a:r>
              <a:rPr lang="fr-CA" sz="1400" b="1" dirty="0"/>
              <a:t>↑ risque d’avoir des capacités de travail réduites</a:t>
            </a:r>
          </a:p>
        </p:txBody>
      </p:sp>
      <p:sp>
        <p:nvSpPr>
          <p:cNvPr id="33" name="ZoneTexte 32"/>
          <p:cNvSpPr txBox="1"/>
          <p:nvPr>
            <p:custDataLst>
              <p:tags r:id="rId7"/>
            </p:custDataLst>
          </p:nvPr>
        </p:nvSpPr>
        <p:spPr>
          <a:xfrm>
            <a:off x="3049805" y="2799234"/>
            <a:ext cx="5209489" cy="553998"/>
          </a:xfrm>
          <a:prstGeom prst="rect">
            <a:avLst/>
          </a:prstGeom>
          <a:solidFill>
            <a:schemeClr val="bg1"/>
          </a:solidFill>
          <a:ln>
            <a:solidFill>
              <a:schemeClr val="tx1"/>
            </a:solidFill>
          </a:ln>
        </p:spPr>
        <p:txBody>
          <a:bodyPr wrap="square" rtlCol="0">
            <a:spAutoFit/>
          </a:bodyPr>
          <a:lstStyle/>
          <a:p>
            <a:pPr algn="ctr"/>
            <a:r>
              <a:rPr lang="fr-CA" sz="1500" dirty="0"/>
              <a:t>Et ces conséquences en amènent</a:t>
            </a:r>
            <a:r>
              <a:rPr lang="fr-CA" sz="1500" dirty="0">
                <a:solidFill>
                  <a:srgbClr val="FF0000"/>
                </a:solidFill>
              </a:rPr>
              <a:t> </a:t>
            </a:r>
          </a:p>
          <a:p>
            <a:pPr algn="ctr"/>
            <a:r>
              <a:rPr lang="fr-CA" sz="1500" dirty="0"/>
              <a:t>plusieurs autres à court terme et à long terme</a:t>
            </a:r>
          </a:p>
        </p:txBody>
      </p:sp>
      <p:pic>
        <p:nvPicPr>
          <p:cNvPr id="2050" name="Picture 2"/>
          <p:cNvPicPr>
            <a:picLocks noChangeAspect="1" noChangeArrowheads="1"/>
          </p:cNvPicPr>
          <p:nvPr>
            <p:custDataLst>
              <p:tags r:id="rId8"/>
            </p:custDataLst>
          </p:nvPr>
        </p:nvPicPr>
        <p:blipFill>
          <a:blip r:embed="rId14" cstate="print">
            <a:extLst>
              <a:ext uri="{28A0092B-C50C-407E-A947-70E740481C1C}">
                <a14:useLocalDpi xmlns:a14="http://schemas.microsoft.com/office/drawing/2010/main" val="0"/>
              </a:ext>
            </a:extLst>
          </a:blip>
          <a:srcRect/>
          <a:stretch>
            <a:fillRect/>
          </a:stretch>
        </p:blipFill>
        <p:spPr bwMode="auto">
          <a:xfrm>
            <a:off x="5749398" y="4460848"/>
            <a:ext cx="3414352" cy="23985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12" name="Connecteur droit avec flèche 11"/>
          <p:cNvCxnSpPr/>
          <p:nvPr>
            <p:custDataLst>
              <p:tags r:id="rId9"/>
            </p:custDataLst>
          </p:nvPr>
        </p:nvCxnSpPr>
        <p:spPr>
          <a:xfrm>
            <a:off x="2339752" y="2504383"/>
            <a:ext cx="0" cy="1371484"/>
          </a:xfrm>
          <a:prstGeom prst="straightConnector1">
            <a:avLst/>
          </a:prstGeom>
          <a:ln w="762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7" name="ZoneTexte 6"/>
          <p:cNvSpPr txBox="1"/>
          <p:nvPr>
            <p:custDataLst>
              <p:tags r:id="rId10"/>
            </p:custDataLst>
          </p:nvPr>
        </p:nvSpPr>
        <p:spPr>
          <a:xfrm>
            <a:off x="7304241" y="270770"/>
            <a:ext cx="1091966" cy="369332"/>
          </a:xfrm>
          <a:prstGeom prst="rect">
            <a:avLst/>
          </a:prstGeom>
          <a:noFill/>
        </p:spPr>
        <p:txBody>
          <a:bodyPr wrap="none" rtlCol="0">
            <a:spAutoFit/>
          </a:bodyPr>
          <a:lstStyle/>
          <a:p>
            <a:r>
              <a:rPr lang="fr-CA" dirty="0"/>
              <a:t>(5, 36-40)</a:t>
            </a:r>
          </a:p>
        </p:txBody>
      </p:sp>
      <p:sp>
        <p:nvSpPr>
          <p:cNvPr id="15" name="ZoneTexte 14"/>
          <p:cNvSpPr txBox="1"/>
          <p:nvPr>
            <p:custDataLst>
              <p:tags r:id="rId11"/>
            </p:custDataLst>
          </p:nvPr>
        </p:nvSpPr>
        <p:spPr>
          <a:xfrm>
            <a:off x="8292485" y="4070495"/>
            <a:ext cx="851515" cy="369332"/>
          </a:xfrm>
          <a:prstGeom prst="rect">
            <a:avLst/>
          </a:prstGeom>
          <a:noFill/>
        </p:spPr>
        <p:txBody>
          <a:bodyPr wrap="none" rtlCol="0">
            <a:spAutoFit/>
          </a:bodyPr>
          <a:lstStyle/>
          <a:p>
            <a:r>
              <a:rPr lang="fr-CA" dirty="0"/>
              <a:t>(41,42)</a:t>
            </a:r>
          </a:p>
        </p:txBody>
      </p:sp>
    </p:spTree>
    <p:extLst>
      <p:ext uri="{BB962C8B-B14F-4D97-AF65-F5344CB8AC3E}">
        <p14:creationId xmlns:p14="http://schemas.microsoft.com/office/powerpoint/2010/main" val="345351824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au 3"/>
          <p:cNvGraphicFramePr>
            <a:graphicFrameLocks noGrp="1"/>
          </p:cNvGraphicFramePr>
          <p:nvPr>
            <p:custDataLst>
              <p:tags r:id="rId1"/>
            </p:custDataLst>
            <p:extLst>
              <p:ext uri="{D42A27DB-BD31-4B8C-83A1-F6EECF244321}">
                <p14:modId xmlns:p14="http://schemas.microsoft.com/office/powerpoint/2010/main" val="1924551085"/>
              </p:ext>
            </p:extLst>
          </p:nvPr>
        </p:nvGraphicFramePr>
        <p:xfrm>
          <a:off x="172985" y="1609392"/>
          <a:ext cx="2160240" cy="4586912"/>
        </p:xfrm>
        <a:graphic>
          <a:graphicData uri="http://schemas.openxmlformats.org/drawingml/2006/table">
            <a:tbl>
              <a:tblPr firstRow="1" firstCol="1" bandRow="1"/>
              <a:tblGrid>
                <a:gridCol w="2160240">
                  <a:extLst>
                    <a:ext uri="{9D8B030D-6E8A-4147-A177-3AD203B41FA5}">
                      <a16:colId xmlns:a16="http://schemas.microsoft.com/office/drawing/2014/main" val="20000"/>
                    </a:ext>
                  </a:extLst>
                </a:gridCol>
              </a:tblGrid>
              <a:tr h="119890">
                <a:tc>
                  <a:txBody>
                    <a:bodyPr/>
                    <a:lstStyle/>
                    <a:p>
                      <a:pPr algn="ctr"/>
                      <a:r>
                        <a:rPr lang="fr-CA" sz="1400" b="1" dirty="0">
                          <a:solidFill>
                            <a:schemeClr val="bg1"/>
                          </a:solidFill>
                        </a:rPr>
                        <a:t>Retard de croissance Prévalence </a:t>
                      </a:r>
                    </a:p>
                    <a:p>
                      <a:pPr algn="ctr"/>
                      <a:r>
                        <a:rPr lang="fr-CA" sz="1400" b="1" dirty="0">
                          <a:solidFill>
                            <a:schemeClr val="bg1"/>
                          </a:solidFill>
                        </a:rPr>
                        <a:t>chez les enfants &lt; 5 ans</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3BB8C5"/>
                    </a:solidFill>
                  </a:tcPr>
                </a:tc>
                <a:extLst>
                  <a:ext uri="{0D108BD9-81ED-4DB2-BD59-A6C34878D82A}">
                    <a16:rowId xmlns:a16="http://schemas.microsoft.com/office/drawing/2014/main" val="10000"/>
                  </a:ext>
                </a:extLst>
              </a:tr>
              <a:tr h="304408">
                <a:tc>
                  <a:txBody>
                    <a:bodyPr/>
                    <a:lstStyle/>
                    <a:p>
                      <a:pPr algn="ctr">
                        <a:lnSpc>
                          <a:spcPct val="107000"/>
                        </a:lnSpc>
                        <a:spcAft>
                          <a:spcPts val="0"/>
                        </a:spcAft>
                      </a:pPr>
                      <a:r>
                        <a:rPr lang="fr-CA" sz="1400">
                          <a:effectLst/>
                          <a:latin typeface="Calibri"/>
                          <a:ea typeface="Calibri"/>
                          <a:cs typeface="Times New Roman"/>
                        </a:rPr>
                        <a:t>151 millions dans le monde</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3558685">
                <a:tc>
                  <a:txBody>
                    <a:bodyPr/>
                    <a:lstStyle/>
                    <a:p>
                      <a:pPr>
                        <a:lnSpc>
                          <a:spcPct val="107000"/>
                        </a:lnSpc>
                        <a:spcAft>
                          <a:spcPts val="0"/>
                        </a:spcAft>
                      </a:pPr>
                      <a:r>
                        <a:rPr lang="fr-CA" sz="1400" dirty="0">
                          <a:effectLst/>
                          <a:latin typeface="Calibri"/>
                          <a:ea typeface="Calibri"/>
                          <a:cs typeface="Calibri"/>
                        </a:rPr>
                        <a:t>≥</a:t>
                      </a:r>
                      <a:r>
                        <a:rPr lang="fr-CA" sz="1400" dirty="0">
                          <a:effectLst/>
                          <a:latin typeface="Calibri"/>
                          <a:ea typeface="Calibri"/>
                          <a:cs typeface="Times New Roman"/>
                        </a:rPr>
                        <a:t> 30 % : Océanie, Afrique de l’Est, Asie du Sud, Afrique centrale</a:t>
                      </a:r>
                    </a:p>
                    <a:p>
                      <a:pPr>
                        <a:lnSpc>
                          <a:spcPct val="107000"/>
                        </a:lnSpc>
                        <a:spcAft>
                          <a:spcPts val="0"/>
                        </a:spcAft>
                      </a:pPr>
                      <a:r>
                        <a:rPr lang="fr-CA" sz="1400" dirty="0">
                          <a:effectLst/>
                          <a:latin typeface="Calibri"/>
                          <a:ea typeface="Calibri"/>
                          <a:cs typeface="Times New Roman"/>
                        </a:rPr>
                        <a:t> </a:t>
                      </a:r>
                    </a:p>
                    <a:p>
                      <a:pPr>
                        <a:lnSpc>
                          <a:spcPct val="107000"/>
                        </a:lnSpc>
                        <a:spcAft>
                          <a:spcPts val="0"/>
                        </a:spcAft>
                      </a:pPr>
                      <a:r>
                        <a:rPr lang="fr-CA" sz="1400" dirty="0">
                          <a:effectLst/>
                          <a:latin typeface="Calibri"/>
                          <a:ea typeface="Calibri"/>
                          <a:cs typeface="Times New Roman"/>
                        </a:rPr>
                        <a:t>20-29 %: Afrique de l’Ouest, Afrique du Sud, Asie du Sud-Est</a:t>
                      </a:r>
                    </a:p>
                    <a:p>
                      <a:pPr>
                        <a:lnSpc>
                          <a:spcPct val="107000"/>
                        </a:lnSpc>
                        <a:spcAft>
                          <a:spcPts val="0"/>
                        </a:spcAft>
                      </a:pPr>
                      <a:r>
                        <a:rPr lang="fr-CA" sz="1400" dirty="0">
                          <a:effectLst/>
                          <a:latin typeface="Calibri"/>
                          <a:ea typeface="Calibri"/>
                          <a:cs typeface="Times New Roman"/>
                        </a:rPr>
                        <a:t> </a:t>
                      </a:r>
                    </a:p>
                    <a:p>
                      <a:pPr>
                        <a:lnSpc>
                          <a:spcPct val="107000"/>
                        </a:lnSpc>
                        <a:spcAft>
                          <a:spcPts val="0"/>
                        </a:spcAft>
                      </a:pPr>
                      <a:r>
                        <a:rPr lang="fr-CA" sz="1400" dirty="0">
                          <a:effectLst/>
                          <a:latin typeface="Calibri"/>
                          <a:ea typeface="Calibri"/>
                          <a:cs typeface="Times New Roman"/>
                        </a:rPr>
                        <a:t>10-19 %: Afrique du Nord, Asie de l'Ouest, Amérique centrale, Asie centrale</a:t>
                      </a:r>
                    </a:p>
                    <a:p>
                      <a:pPr>
                        <a:lnSpc>
                          <a:spcPct val="107000"/>
                        </a:lnSpc>
                        <a:spcAft>
                          <a:spcPts val="0"/>
                        </a:spcAft>
                      </a:pPr>
                      <a:r>
                        <a:rPr lang="fr-CA" sz="1400" dirty="0">
                          <a:effectLst/>
                          <a:latin typeface="Calibri"/>
                          <a:ea typeface="Calibri"/>
                          <a:cs typeface="Times New Roman"/>
                        </a:rPr>
                        <a:t> </a:t>
                      </a:r>
                    </a:p>
                    <a:p>
                      <a:pPr>
                        <a:lnSpc>
                          <a:spcPct val="107000"/>
                        </a:lnSpc>
                        <a:spcAft>
                          <a:spcPts val="0"/>
                        </a:spcAft>
                      </a:pPr>
                      <a:r>
                        <a:rPr lang="fr-CA" sz="1400" dirty="0">
                          <a:effectLst/>
                          <a:latin typeface="Calibri"/>
                          <a:ea typeface="Calibri"/>
                          <a:cs typeface="Times New Roman"/>
                        </a:rPr>
                        <a:t>2,5-9 % : Amérique du Sud, Asie de l'Est</a:t>
                      </a:r>
                    </a:p>
                    <a:p>
                      <a:pPr>
                        <a:lnSpc>
                          <a:spcPct val="107000"/>
                        </a:lnSpc>
                        <a:spcAft>
                          <a:spcPts val="0"/>
                        </a:spcAft>
                      </a:pPr>
                      <a:r>
                        <a:rPr lang="fr-CA" sz="1400" dirty="0">
                          <a:effectLst/>
                          <a:latin typeface="Calibri"/>
                          <a:ea typeface="Calibri"/>
                          <a:cs typeface="Times New Roman"/>
                        </a:rPr>
                        <a:t> </a:t>
                      </a:r>
                    </a:p>
                    <a:p>
                      <a:pPr>
                        <a:lnSpc>
                          <a:spcPct val="107000"/>
                        </a:lnSpc>
                        <a:spcAft>
                          <a:spcPts val="0"/>
                        </a:spcAft>
                      </a:pPr>
                      <a:r>
                        <a:rPr lang="fr-CA" sz="1400" dirty="0">
                          <a:effectLst/>
                          <a:latin typeface="Calibri"/>
                          <a:ea typeface="Calibri"/>
                          <a:cs typeface="Calibri"/>
                        </a:rPr>
                        <a:t> </a:t>
                      </a:r>
                      <a:r>
                        <a:rPr lang="en-CA" sz="1400" dirty="0">
                          <a:effectLst/>
                          <a:latin typeface="Calibri"/>
                          <a:ea typeface="Calibri"/>
                          <a:cs typeface="Calibri"/>
                        </a:rPr>
                        <a:t>&lt;</a:t>
                      </a:r>
                      <a:r>
                        <a:rPr lang="en-CA" sz="1400" dirty="0">
                          <a:effectLst/>
                          <a:latin typeface="Calibri"/>
                          <a:ea typeface="Calibri"/>
                          <a:cs typeface="Times New Roman"/>
                        </a:rPr>
                        <a:t> 2,5%:  </a:t>
                      </a:r>
                      <a:r>
                        <a:rPr lang="en-CA" sz="1400" dirty="0" err="1">
                          <a:effectLst/>
                          <a:latin typeface="Calibri"/>
                          <a:ea typeface="Calibri"/>
                          <a:cs typeface="Times New Roman"/>
                        </a:rPr>
                        <a:t>Amérique</a:t>
                      </a:r>
                      <a:r>
                        <a:rPr lang="en-CA" sz="1400" dirty="0">
                          <a:effectLst/>
                          <a:latin typeface="Calibri"/>
                          <a:ea typeface="Calibri"/>
                          <a:cs typeface="Times New Roman"/>
                        </a:rPr>
                        <a:t> du Nord</a:t>
                      </a:r>
                      <a:endParaRPr lang="fr-CA" sz="14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bl>
          </a:graphicData>
        </a:graphic>
      </p:graphicFrame>
      <p:sp>
        <p:nvSpPr>
          <p:cNvPr id="5" name="ZoneTexte 4"/>
          <p:cNvSpPr txBox="1"/>
          <p:nvPr>
            <p:custDataLst>
              <p:tags r:id="rId2"/>
            </p:custDataLst>
          </p:nvPr>
        </p:nvSpPr>
        <p:spPr>
          <a:xfrm>
            <a:off x="1187624" y="128354"/>
            <a:ext cx="6863330" cy="369332"/>
          </a:xfrm>
          <a:prstGeom prst="rect">
            <a:avLst/>
          </a:prstGeom>
          <a:noFill/>
        </p:spPr>
        <p:txBody>
          <a:bodyPr wrap="square" rtlCol="0">
            <a:spAutoFit/>
          </a:bodyPr>
          <a:lstStyle/>
          <a:p>
            <a:r>
              <a:rPr lang="fr-CA" b="1" dirty="0"/>
              <a:t>Portrait du retard de croissance chez les enfants &lt; 5ans et des ISS (42)</a:t>
            </a:r>
          </a:p>
        </p:txBody>
      </p:sp>
      <p:pic>
        <p:nvPicPr>
          <p:cNvPr id="7" name="Image 6"/>
          <p:cNvPicPr>
            <a:picLocks noChangeAspect="1"/>
          </p:cNvPicPr>
          <p:nvPr>
            <p:custDataLst>
              <p:tags r:id="rId3"/>
            </p:custDataLst>
          </p:nvPr>
        </p:nvPicPr>
        <p:blipFill rotWithShape="1">
          <a:blip r:embed="rId11"/>
          <a:srcRect l="46746"/>
          <a:stretch/>
        </p:blipFill>
        <p:spPr>
          <a:xfrm>
            <a:off x="618087" y="988798"/>
            <a:ext cx="1427106" cy="571384"/>
          </a:xfrm>
          <a:prstGeom prst="rect">
            <a:avLst/>
          </a:prstGeom>
        </p:spPr>
      </p:pic>
      <p:pic>
        <p:nvPicPr>
          <p:cNvPr id="8" name="Image 7"/>
          <p:cNvPicPr>
            <a:picLocks noChangeAspect="1"/>
          </p:cNvPicPr>
          <p:nvPr>
            <p:custDataLst>
              <p:tags r:id="rId4"/>
            </p:custDataLst>
          </p:nvPr>
        </p:nvPicPr>
        <p:blipFill rotWithShape="1">
          <a:blip r:embed="rId11"/>
          <a:srcRect r="83348"/>
          <a:stretch/>
        </p:blipFill>
        <p:spPr>
          <a:xfrm>
            <a:off x="251520" y="503402"/>
            <a:ext cx="523980" cy="670936"/>
          </a:xfrm>
          <a:prstGeom prst="rect">
            <a:avLst/>
          </a:prstGeom>
        </p:spPr>
      </p:pic>
      <p:pic>
        <p:nvPicPr>
          <p:cNvPr id="11" name="Image 10"/>
          <p:cNvPicPr>
            <a:picLocks noChangeAspect="1"/>
          </p:cNvPicPr>
          <p:nvPr>
            <p:custDataLst>
              <p:tags r:id="rId5"/>
            </p:custDataLst>
          </p:nvPr>
        </p:nvPicPr>
        <p:blipFill rotWithShape="1">
          <a:blip r:embed="rId12"/>
          <a:srcRect t="4058"/>
          <a:stretch/>
        </p:blipFill>
        <p:spPr>
          <a:xfrm>
            <a:off x="3140230" y="4617454"/>
            <a:ext cx="5427974" cy="2051906"/>
          </a:xfrm>
          <a:prstGeom prst="rect">
            <a:avLst/>
          </a:prstGeom>
        </p:spPr>
      </p:pic>
      <p:grpSp>
        <p:nvGrpSpPr>
          <p:cNvPr id="3" name="Groupe 2"/>
          <p:cNvGrpSpPr/>
          <p:nvPr/>
        </p:nvGrpSpPr>
        <p:grpSpPr>
          <a:xfrm>
            <a:off x="2401884" y="536362"/>
            <a:ext cx="6591946" cy="4067442"/>
            <a:chOff x="2401884" y="536362"/>
            <a:chExt cx="6591946" cy="4067442"/>
          </a:xfrm>
        </p:grpSpPr>
        <p:pic>
          <p:nvPicPr>
            <p:cNvPr id="2" name="Picture 2"/>
            <p:cNvPicPr>
              <a:picLocks noChangeAspect="1" noChangeArrowheads="1"/>
            </p:cNvPicPr>
            <p:nvPr>
              <p:custDataLst>
                <p:tags r:id="rId7"/>
              </p:custDataLst>
            </p:nvPr>
          </p:nvPicPr>
          <p:blipFill rotWithShape="1">
            <a:blip r:embed="rId13">
              <a:extLst>
                <a:ext uri="{28A0092B-C50C-407E-A947-70E740481C1C}">
                  <a14:useLocalDpi xmlns:a14="http://schemas.microsoft.com/office/drawing/2010/main" val="0"/>
                </a:ext>
              </a:extLst>
            </a:blip>
            <a:srcRect t="9963"/>
            <a:stretch/>
          </p:blipFill>
          <p:spPr bwMode="auto">
            <a:xfrm>
              <a:off x="2627784" y="1194502"/>
              <a:ext cx="6272478" cy="340930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 name="ZoneTexte 8"/>
            <p:cNvSpPr txBox="1"/>
            <p:nvPr>
              <p:custDataLst>
                <p:tags r:id="rId8"/>
              </p:custDataLst>
            </p:nvPr>
          </p:nvSpPr>
          <p:spPr>
            <a:xfrm>
              <a:off x="2562646" y="536362"/>
              <a:ext cx="6431184" cy="584775"/>
            </a:xfrm>
            <a:prstGeom prst="rect">
              <a:avLst/>
            </a:prstGeom>
            <a:noFill/>
          </p:spPr>
          <p:txBody>
            <a:bodyPr wrap="none" rtlCol="0">
              <a:spAutoFit/>
            </a:bodyPr>
            <a:lstStyle/>
            <a:p>
              <a:r>
                <a:rPr lang="fr-CA" sz="1600" dirty="0">
                  <a:solidFill>
                    <a:srgbClr val="3BB8C5"/>
                  </a:solidFill>
                </a:rPr>
                <a:t>Importantes ISS chez les enfants &lt; 5ans présentant un retard de croissance </a:t>
              </a:r>
            </a:p>
            <a:p>
              <a:r>
                <a:rPr lang="fr-CA" sz="1600" dirty="0">
                  <a:solidFill>
                    <a:srgbClr val="3BB8C5"/>
                  </a:solidFill>
                </a:rPr>
                <a:t>entre les pays et à l’intérieur d’un pays, 2000-2017</a:t>
              </a:r>
            </a:p>
          </p:txBody>
        </p:sp>
        <p:sp>
          <p:nvSpPr>
            <p:cNvPr id="6" name="ZoneTexte 5"/>
            <p:cNvSpPr txBox="1"/>
            <p:nvPr/>
          </p:nvSpPr>
          <p:spPr>
            <a:xfrm>
              <a:off x="2401884" y="2159682"/>
              <a:ext cx="369332" cy="1113190"/>
            </a:xfrm>
            <a:prstGeom prst="rect">
              <a:avLst/>
            </a:prstGeom>
            <a:solidFill>
              <a:schemeClr val="bg1"/>
            </a:solidFill>
            <a:ln>
              <a:noFill/>
            </a:ln>
          </p:spPr>
          <p:txBody>
            <a:bodyPr vert="vert270" wrap="square" rtlCol="0">
              <a:spAutoFit/>
            </a:bodyPr>
            <a:lstStyle/>
            <a:p>
              <a:r>
                <a:rPr lang="fr-CA" sz="1200" dirty="0"/>
                <a:t>Pourcentage (%)</a:t>
              </a:r>
            </a:p>
          </p:txBody>
        </p:sp>
      </p:grpSp>
      <p:sp>
        <p:nvSpPr>
          <p:cNvPr id="13" name="ZoneTexte 12">
            <a:extLst>
              <a:ext uri="{FF2B5EF4-FFF2-40B4-BE49-F238E27FC236}">
                <a16:creationId xmlns:a16="http://schemas.microsoft.com/office/drawing/2014/main" id="{67424B25-A275-4617-B3E1-78E053725756}"/>
              </a:ext>
            </a:extLst>
          </p:cNvPr>
          <p:cNvSpPr txBox="1"/>
          <p:nvPr>
            <p:custDataLst>
              <p:tags r:id="rId6"/>
            </p:custDataLst>
          </p:nvPr>
        </p:nvSpPr>
        <p:spPr>
          <a:xfrm>
            <a:off x="39676" y="6606535"/>
            <a:ext cx="4219425" cy="246221"/>
          </a:xfrm>
          <a:prstGeom prst="rect">
            <a:avLst/>
          </a:prstGeom>
          <a:noFill/>
        </p:spPr>
        <p:txBody>
          <a:bodyPr wrap="none" rtlCol="0">
            <a:spAutoFit/>
          </a:bodyPr>
          <a:lstStyle/>
          <a:p>
            <a:r>
              <a:rPr lang="fr-CA" sz="1000" dirty="0"/>
              <a:t>Certains éléments de cette figure ont été traduits pour les besoins du module</a:t>
            </a:r>
          </a:p>
        </p:txBody>
      </p:sp>
    </p:spTree>
    <p:extLst>
      <p:ext uri="{BB962C8B-B14F-4D97-AF65-F5344CB8AC3E}">
        <p14:creationId xmlns:p14="http://schemas.microsoft.com/office/powerpoint/2010/main" val="91810823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au 3"/>
          <p:cNvGraphicFramePr>
            <a:graphicFrameLocks noGrp="1"/>
          </p:cNvGraphicFramePr>
          <p:nvPr>
            <p:custDataLst>
              <p:tags r:id="rId1"/>
            </p:custDataLst>
            <p:extLst>
              <p:ext uri="{D42A27DB-BD31-4B8C-83A1-F6EECF244321}">
                <p14:modId xmlns:p14="http://schemas.microsoft.com/office/powerpoint/2010/main" val="3606269770"/>
              </p:ext>
            </p:extLst>
          </p:nvPr>
        </p:nvGraphicFramePr>
        <p:xfrm>
          <a:off x="305813" y="1436543"/>
          <a:ext cx="2113997" cy="4909068"/>
        </p:xfrm>
        <a:graphic>
          <a:graphicData uri="http://schemas.openxmlformats.org/drawingml/2006/table">
            <a:tbl>
              <a:tblPr firstRow="1" firstCol="1" bandRow="1"/>
              <a:tblGrid>
                <a:gridCol w="2113997">
                  <a:extLst>
                    <a:ext uri="{9D8B030D-6E8A-4147-A177-3AD203B41FA5}">
                      <a16:colId xmlns:a16="http://schemas.microsoft.com/office/drawing/2014/main" val="20001"/>
                    </a:ext>
                  </a:extLst>
                </a:gridCol>
              </a:tblGrid>
              <a:tr h="445932">
                <a:tc>
                  <a:txBody>
                    <a:bodyPr/>
                    <a:lstStyle/>
                    <a:p>
                      <a:pPr algn="ctr"/>
                      <a:r>
                        <a:rPr lang="fr-CA" sz="1400" b="1" dirty="0">
                          <a:solidFill>
                            <a:schemeClr val="bg1"/>
                          </a:solidFill>
                        </a:rPr>
                        <a:t>Prévalence de l’émaciation</a:t>
                      </a:r>
                    </a:p>
                    <a:p>
                      <a:pPr algn="ctr"/>
                      <a:r>
                        <a:rPr lang="fr-CA" sz="1400" b="1" dirty="0">
                          <a:solidFill>
                            <a:schemeClr val="bg1"/>
                          </a:solidFill>
                        </a:rPr>
                        <a:t>chez les enfants &lt; 5 ans</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35C41"/>
                    </a:solidFill>
                  </a:tcPr>
                </a:tc>
                <a:extLst>
                  <a:ext uri="{0D108BD9-81ED-4DB2-BD59-A6C34878D82A}">
                    <a16:rowId xmlns:a16="http://schemas.microsoft.com/office/drawing/2014/main" val="10000"/>
                  </a:ext>
                </a:extLst>
              </a:tr>
              <a:tr h="418164">
                <a:tc>
                  <a:txBody>
                    <a:bodyPr/>
                    <a:lstStyle/>
                    <a:p>
                      <a:pPr algn="ctr">
                        <a:lnSpc>
                          <a:spcPct val="107000"/>
                        </a:lnSpc>
                        <a:spcAft>
                          <a:spcPts val="0"/>
                        </a:spcAft>
                      </a:pPr>
                      <a:r>
                        <a:rPr lang="fr-CA" sz="1400" dirty="0">
                          <a:effectLst/>
                          <a:latin typeface="Calibri"/>
                          <a:ea typeface="Calibri"/>
                          <a:cs typeface="Times New Roman"/>
                        </a:rPr>
                        <a:t> 51 millions dans le monde</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4044972">
                <a:tc>
                  <a:txBody>
                    <a:bodyPr/>
                    <a:lstStyle/>
                    <a:p>
                      <a:pPr>
                        <a:lnSpc>
                          <a:spcPct val="107000"/>
                        </a:lnSpc>
                        <a:spcAft>
                          <a:spcPts val="0"/>
                        </a:spcAft>
                      </a:pPr>
                      <a:r>
                        <a:rPr lang="fr-CA" sz="1400" dirty="0">
                          <a:effectLst/>
                          <a:latin typeface="Calibri"/>
                          <a:ea typeface="Calibri"/>
                          <a:cs typeface="Calibri"/>
                        </a:rPr>
                        <a:t>≥</a:t>
                      </a:r>
                      <a:r>
                        <a:rPr lang="fr-CA" sz="1400" dirty="0">
                          <a:effectLst/>
                          <a:latin typeface="Calibri"/>
                          <a:ea typeface="Calibri"/>
                          <a:cs typeface="Times New Roman"/>
                        </a:rPr>
                        <a:t> 15 % : Asie du Sud, </a:t>
                      </a:r>
                    </a:p>
                    <a:p>
                      <a:pPr>
                        <a:lnSpc>
                          <a:spcPct val="107000"/>
                        </a:lnSpc>
                        <a:spcAft>
                          <a:spcPts val="0"/>
                        </a:spcAft>
                      </a:pPr>
                      <a:r>
                        <a:rPr lang="fr-CA" sz="1400" dirty="0">
                          <a:effectLst/>
                          <a:latin typeface="Calibri"/>
                          <a:ea typeface="Calibri"/>
                          <a:cs typeface="Times New Roman"/>
                        </a:rPr>
                        <a:t> </a:t>
                      </a:r>
                    </a:p>
                    <a:p>
                      <a:pPr>
                        <a:lnSpc>
                          <a:spcPct val="107000"/>
                        </a:lnSpc>
                        <a:spcAft>
                          <a:spcPts val="0"/>
                        </a:spcAft>
                      </a:pPr>
                      <a:r>
                        <a:rPr lang="fr-CA" sz="1400" dirty="0">
                          <a:effectLst/>
                          <a:latin typeface="Calibri"/>
                          <a:ea typeface="Calibri"/>
                          <a:cs typeface="Times New Roman"/>
                        </a:rPr>
                        <a:t>10-14 %:</a:t>
                      </a:r>
                      <a:r>
                        <a:rPr lang="fr-CA" sz="1400" baseline="0" dirty="0">
                          <a:effectLst/>
                          <a:latin typeface="Calibri"/>
                          <a:ea typeface="Calibri"/>
                          <a:cs typeface="Times New Roman"/>
                        </a:rPr>
                        <a:t> Aucun</a:t>
                      </a:r>
                    </a:p>
                    <a:p>
                      <a:pPr>
                        <a:lnSpc>
                          <a:spcPct val="107000"/>
                        </a:lnSpc>
                        <a:spcAft>
                          <a:spcPts val="0"/>
                        </a:spcAft>
                      </a:pPr>
                      <a:r>
                        <a:rPr lang="fr-CA" sz="1400" dirty="0">
                          <a:effectLst/>
                          <a:latin typeface="Calibri"/>
                          <a:ea typeface="Calibri"/>
                          <a:cs typeface="Times New Roman"/>
                        </a:rPr>
                        <a:t> </a:t>
                      </a:r>
                    </a:p>
                    <a:p>
                      <a:pPr>
                        <a:lnSpc>
                          <a:spcPct val="107000"/>
                        </a:lnSpc>
                        <a:spcAft>
                          <a:spcPts val="0"/>
                        </a:spcAft>
                      </a:pPr>
                      <a:r>
                        <a:rPr lang="fr-CA" sz="1400" dirty="0">
                          <a:effectLst/>
                          <a:latin typeface="Calibri"/>
                          <a:ea typeface="Calibri"/>
                          <a:cs typeface="Times New Roman"/>
                        </a:rPr>
                        <a:t>5-9 %: Océanie, Asie du Sud-Est, Afrique du Nord, Afrique de l’Ouest, Afrique centrale, Afrique de l’Est,</a:t>
                      </a:r>
                    </a:p>
                    <a:p>
                      <a:pPr>
                        <a:lnSpc>
                          <a:spcPct val="107000"/>
                        </a:lnSpc>
                        <a:spcAft>
                          <a:spcPts val="0"/>
                        </a:spcAft>
                      </a:pPr>
                      <a:r>
                        <a:rPr lang="fr-CA" sz="1400" dirty="0">
                          <a:effectLst/>
                          <a:latin typeface="Calibri"/>
                          <a:ea typeface="Calibri"/>
                          <a:cs typeface="Times New Roman"/>
                        </a:rPr>
                        <a:t> </a:t>
                      </a:r>
                    </a:p>
                    <a:p>
                      <a:pPr>
                        <a:lnSpc>
                          <a:spcPct val="107000"/>
                        </a:lnSpc>
                        <a:spcAft>
                          <a:spcPts val="0"/>
                        </a:spcAft>
                      </a:pPr>
                      <a:r>
                        <a:rPr lang="fr-CA" sz="1400" dirty="0">
                          <a:effectLst/>
                          <a:latin typeface="Calibri"/>
                          <a:ea typeface="Calibri"/>
                          <a:cs typeface="Times New Roman"/>
                        </a:rPr>
                        <a:t>2,5-</a:t>
                      </a:r>
                      <a:r>
                        <a:rPr lang="fr-CA" sz="1400" dirty="0">
                          <a:effectLst/>
                          <a:latin typeface="Calibri"/>
                          <a:ea typeface="Calibri"/>
                          <a:cs typeface="Calibri"/>
                        </a:rPr>
                        <a:t>&lt;</a:t>
                      </a:r>
                      <a:r>
                        <a:rPr lang="fr-CA" sz="1400" dirty="0">
                          <a:effectLst/>
                          <a:latin typeface="Calibri"/>
                          <a:ea typeface="Calibri"/>
                          <a:cs typeface="Times New Roman"/>
                        </a:rPr>
                        <a:t>5 % :  Afrique du Sud, Asie de l'Ouest , Asie centrale, Caraïbes</a:t>
                      </a:r>
                    </a:p>
                    <a:p>
                      <a:pPr>
                        <a:lnSpc>
                          <a:spcPct val="107000"/>
                        </a:lnSpc>
                        <a:spcAft>
                          <a:spcPts val="0"/>
                        </a:spcAft>
                      </a:pPr>
                      <a:r>
                        <a:rPr lang="fr-CA" sz="1400" dirty="0">
                          <a:effectLst/>
                          <a:latin typeface="Calibri"/>
                          <a:ea typeface="Calibri"/>
                          <a:cs typeface="Times New Roman"/>
                        </a:rPr>
                        <a:t> </a:t>
                      </a:r>
                    </a:p>
                    <a:p>
                      <a:pPr>
                        <a:lnSpc>
                          <a:spcPct val="107000"/>
                        </a:lnSpc>
                        <a:spcAft>
                          <a:spcPts val="0"/>
                        </a:spcAft>
                      </a:pPr>
                      <a:r>
                        <a:rPr lang="fr-CA" sz="1400" dirty="0">
                          <a:effectLst/>
                          <a:latin typeface="Calibri"/>
                          <a:ea typeface="Calibri"/>
                          <a:cs typeface="Calibri"/>
                        </a:rPr>
                        <a:t>&lt;</a:t>
                      </a:r>
                      <a:r>
                        <a:rPr lang="fr-CA" sz="1400" dirty="0">
                          <a:effectLst/>
                          <a:latin typeface="Calibri"/>
                          <a:ea typeface="Calibri"/>
                          <a:cs typeface="Times New Roman"/>
                        </a:rPr>
                        <a:t> 2,5%:  Asie de l'Est, Amérique du Sud, Amérique centrale, Amérique du Nord</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bl>
          </a:graphicData>
        </a:graphic>
      </p:graphicFrame>
      <p:sp>
        <p:nvSpPr>
          <p:cNvPr id="5" name="ZoneTexte 4"/>
          <p:cNvSpPr txBox="1"/>
          <p:nvPr>
            <p:custDataLst>
              <p:tags r:id="rId2"/>
            </p:custDataLst>
          </p:nvPr>
        </p:nvSpPr>
        <p:spPr>
          <a:xfrm>
            <a:off x="1681011" y="211126"/>
            <a:ext cx="6044988" cy="369332"/>
          </a:xfrm>
          <a:prstGeom prst="rect">
            <a:avLst/>
          </a:prstGeom>
          <a:noFill/>
        </p:spPr>
        <p:txBody>
          <a:bodyPr wrap="none" rtlCol="0">
            <a:spAutoFit/>
          </a:bodyPr>
          <a:lstStyle/>
          <a:p>
            <a:r>
              <a:rPr lang="fr-CA" b="1" dirty="0"/>
              <a:t>Portrait de l’émaciation chez les enfants &lt; 5ans et des ISS (42)</a:t>
            </a:r>
          </a:p>
        </p:txBody>
      </p:sp>
      <p:pic>
        <p:nvPicPr>
          <p:cNvPr id="6" name="Image 5"/>
          <p:cNvPicPr>
            <a:picLocks noChangeAspect="1"/>
          </p:cNvPicPr>
          <p:nvPr/>
        </p:nvPicPr>
        <p:blipFill>
          <a:blip r:embed="rId10"/>
          <a:stretch>
            <a:fillRect/>
          </a:stretch>
        </p:blipFill>
        <p:spPr>
          <a:xfrm>
            <a:off x="3133513" y="4596462"/>
            <a:ext cx="5548858" cy="2000890"/>
          </a:xfrm>
          <a:prstGeom prst="rect">
            <a:avLst/>
          </a:prstGeom>
        </p:spPr>
      </p:pic>
      <p:sp>
        <p:nvSpPr>
          <p:cNvPr id="10" name="Rectangle 9">
            <a:extLst>
              <a:ext uri="{FF2B5EF4-FFF2-40B4-BE49-F238E27FC236}">
                <a16:creationId xmlns:a16="http://schemas.microsoft.com/office/drawing/2014/main" id="{5A1B4AE3-FC80-4B47-90A2-0D37CDE34570}"/>
              </a:ext>
            </a:extLst>
          </p:cNvPr>
          <p:cNvSpPr/>
          <p:nvPr/>
        </p:nvSpPr>
        <p:spPr>
          <a:xfrm>
            <a:off x="2500562" y="1137592"/>
            <a:ext cx="2647502" cy="64807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grpSp>
        <p:nvGrpSpPr>
          <p:cNvPr id="13" name="Groupe 12"/>
          <p:cNvGrpSpPr/>
          <p:nvPr/>
        </p:nvGrpSpPr>
        <p:grpSpPr>
          <a:xfrm>
            <a:off x="2483768" y="882921"/>
            <a:ext cx="6627470" cy="3681926"/>
            <a:chOff x="2483768" y="882921"/>
            <a:chExt cx="6627470" cy="3681926"/>
          </a:xfrm>
        </p:grpSpPr>
        <p:pic>
          <p:nvPicPr>
            <p:cNvPr id="2" name="Picture 2"/>
            <p:cNvPicPr>
              <a:picLocks noChangeAspect="1" noChangeArrowheads="1"/>
            </p:cNvPicPr>
            <p:nvPr>
              <p:custDataLst>
                <p:tags r:id="rId6"/>
              </p:custDataLst>
            </p:nvPr>
          </p:nvPicPr>
          <p:blipFill>
            <a:blip r:embed="rId11">
              <a:extLst>
                <a:ext uri="{28A0092B-C50C-407E-A947-70E740481C1C}">
                  <a14:useLocalDpi xmlns:a14="http://schemas.microsoft.com/office/drawing/2010/main" val="0"/>
                </a:ext>
              </a:extLst>
            </a:blip>
            <a:srcRect/>
            <a:stretch>
              <a:fillRect/>
            </a:stretch>
          </p:blipFill>
          <p:spPr bwMode="auto">
            <a:xfrm>
              <a:off x="2483768" y="882921"/>
              <a:ext cx="6627470" cy="368192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Rectangle 7">
              <a:extLst>
                <a:ext uri="{FF2B5EF4-FFF2-40B4-BE49-F238E27FC236}">
                  <a16:creationId xmlns:a16="http://schemas.microsoft.com/office/drawing/2014/main" id="{94A5A850-B6B9-44D6-ABF3-425E5CC3FC85}"/>
                </a:ext>
              </a:extLst>
            </p:cNvPr>
            <p:cNvSpPr/>
            <p:nvPr/>
          </p:nvSpPr>
          <p:spPr>
            <a:xfrm>
              <a:off x="2483768" y="914530"/>
              <a:ext cx="3528392" cy="29507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sp>
          <p:nvSpPr>
            <p:cNvPr id="9" name="ZoneTexte 8"/>
            <p:cNvSpPr txBox="1"/>
            <p:nvPr>
              <p:custDataLst>
                <p:tags r:id="rId7"/>
              </p:custDataLst>
            </p:nvPr>
          </p:nvSpPr>
          <p:spPr>
            <a:xfrm>
              <a:off x="2637384" y="892814"/>
              <a:ext cx="2633140" cy="830997"/>
            </a:xfrm>
            <a:prstGeom prst="rect">
              <a:avLst/>
            </a:prstGeom>
            <a:solidFill>
              <a:schemeClr val="bg1"/>
            </a:solidFill>
          </p:spPr>
          <p:txBody>
            <a:bodyPr wrap="square" rtlCol="0">
              <a:spAutoFit/>
            </a:bodyPr>
            <a:lstStyle/>
            <a:p>
              <a:r>
                <a:rPr lang="fr-CA" sz="1200" b="1" dirty="0">
                  <a:solidFill>
                    <a:srgbClr val="F15B40"/>
                  </a:solidFill>
                </a:rPr>
                <a:t>Plus de la moitié des enfants émaciés dans le monde vivent en Asie du Sud</a:t>
              </a:r>
            </a:p>
            <a:p>
              <a:r>
                <a:rPr lang="fr-CA" sz="1200" dirty="0"/>
                <a:t>Nombre (millions) d’enfants </a:t>
              </a:r>
              <a:r>
                <a:rPr lang="fr-CA" sz="1200" b="1" dirty="0"/>
                <a:t>&lt; 5ans </a:t>
              </a:r>
              <a:r>
                <a:rPr lang="fr-CA" sz="1200" dirty="0"/>
                <a:t>émaciés par région, 2017</a:t>
              </a:r>
            </a:p>
          </p:txBody>
        </p:sp>
      </p:grpSp>
      <p:sp>
        <p:nvSpPr>
          <p:cNvPr id="12" name="ZoneTexte 11">
            <a:extLst>
              <a:ext uri="{FF2B5EF4-FFF2-40B4-BE49-F238E27FC236}">
                <a16:creationId xmlns:a16="http://schemas.microsoft.com/office/drawing/2014/main" id="{77282B05-858E-4AE6-9701-C1991893BB2D}"/>
              </a:ext>
            </a:extLst>
          </p:cNvPr>
          <p:cNvSpPr txBox="1"/>
          <p:nvPr>
            <p:custDataLst>
              <p:tags r:id="rId3"/>
            </p:custDataLst>
          </p:nvPr>
        </p:nvSpPr>
        <p:spPr>
          <a:xfrm>
            <a:off x="107504" y="6541302"/>
            <a:ext cx="4219425" cy="246221"/>
          </a:xfrm>
          <a:prstGeom prst="rect">
            <a:avLst/>
          </a:prstGeom>
          <a:noFill/>
        </p:spPr>
        <p:txBody>
          <a:bodyPr wrap="none" rtlCol="0">
            <a:spAutoFit/>
          </a:bodyPr>
          <a:lstStyle/>
          <a:p>
            <a:r>
              <a:rPr lang="fr-CA" sz="1000" dirty="0"/>
              <a:t>Certains éléments de cette figure ont été traduits pour les besoins du module</a:t>
            </a:r>
          </a:p>
        </p:txBody>
      </p:sp>
      <p:pic>
        <p:nvPicPr>
          <p:cNvPr id="11" name="Image 10"/>
          <p:cNvPicPr>
            <a:picLocks noChangeAspect="1"/>
          </p:cNvPicPr>
          <p:nvPr>
            <p:custDataLst>
              <p:tags r:id="rId4"/>
            </p:custDataLst>
          </p:nvPr>
        </p:nvPicPr>
        <p:blipFill rotWithShape="1">
          <a:blip r:embed="rId12"/>
          <a:srcRect l="20308" t="2449" r="-1953" b="-2449"/>
          <a:stretch/>
        </p:blipFill>
        <p:spPr>
          <a:xfrm>
            <a:off x="487802" y="776978"/>
            <a:ext cx="1935952" cy="561720"/>
          </a:xfrm>
          <a:prstGeom prst="rect">
            <a:avLst/>
          </a:prstGeom>
        </p:spPr>
      </p:pic>
      <p:pic>
        <p:nvPicPr>
          <p:cNvPr id="7" name="Image 6"/>
          <p:cNvPicPr>
            <a:picLocks noChangeAspect="1"/>
          </p:cNvPicPr>
          <p:nvPr>
            <p:custDataLst>
              <p:tags r:id="rId5"/>
            </p:custDataLst>
          </p:nvPr>
        </p:nvPicPr>
        <p:blipFill rotWithShape="1">
          <a:blip r:embed="rId12"/>
          <a:srcRect r="85412" b="25395"/>
          <a:stretch/>
        </p:blipFill>
        <p:spPr>
          <a:xfrm>
            <a:off x="417505" y="434000"/>
            <a:ext cx="489934" cy="593538"/>
          </a:xfrm>
          <a:prstGeom prst="rect">
            <a:avLst/>
          </a:prstGeom>
        </p:spPr>
      </p:pic>
    </p:spTree>
    <p:extLst>
      <p:ext uri="{BB962C8B-B14F-4D97-AF65-F5344CB8AC3E}">
        <p14:creationId xmlns:p14="http://schemas.microsoft.com/office/powerpoint/2010/main" val="261657894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custDataLst>
              <p:tags r:id="rId1"/>
            </p:custDataLst>
          </p:nvPr>
        </p:nvSpPr>
        <p:spPr>
          <a:solidFill>
            <a:srgbClr val="FE7E21"/>
          </a:solidFill>
        </p:spPr>
        <p:txBody>
          <a:bodyPr>
            <a:noAutofit/>
          </a:bodyPr>
          <a:lstStyle/>
          <a:p>
            <a:r>
              <a:rPr lang="fr-CA" sz="2800"/>
              <a:t>Surpoids </a:t>
            </a:r>
            <a:br>
              <a:rPr lang="fr-CA" sz="2800"/>
            </a:br>
            <a:r>
              <a:rPr lang="fr-CA" sz="2800"/>
              <a:t>(embonpoint et obésité)</a:t>
            </a:r>
          </a:p>
        </p:txBody>
      </p:sp>
      <p:sp>
        <p:nvSpPr>
          <p:cNvPr id="3" name="Espace réservé du contenu 2"/>
          <p:cNvSpPr>
            <a:spLocks noGrp="1"/>
          </p:cNvSpPr>
          <p:nvPr>
            <p:ph idx="1"/>
            <p:custDataLst>
              <p:tags r:id="rId2"/>
            </p:custDataLst>
          </p:nvPr>
        </p:nvSpPr>
        <p:spPr>
          <a:xfrm>
            <a:off x="683568" y="1772816"/>
            <a:ext cx="8280920" cy="4752528"/>
          </a:xfrm>
        </p:spPr>
        <p:txBody>
          <a:bodyPr>
            <a:normAutofit fontScale="25000" lnSpcReduction="20000"/>
          </a:bodyPr>
          <a:lstStyle/>
          <a:p>
            <a:pPr marL="0" indent="0">
              <a:buNone/>
            </a:pPr>
            <a:r>
              <a:rPr lang="fr-CA" sz="6400" dirty="0"/>
              <a:t>Chez l’adulte:</a:t>
            </a:r>
          </a:p>
          <a:p>
            <a:pPr marL="0" indent="0">
              <a:buNone/>
            </a:pPr>
            <a:r>
              <a:rPr lang="fr-CA" sz="6400" dirty="0"/>
              <a:t>Il y a embonpoint quand l’indice de masse corporelle (IMC) est ≥ 25 (43)</a:t>
            </a:r>
          </a:p>
          <a:p>
            <a:pPr marL="0" indent="0">
              <a:buNone/>
            </a:pPr>
            <a:r>
              <a:rPr lang="fr-CA" sz="6400" dirty="0"/>
              <a:t>Il y a obésité quand l’IMC est ≥ 30 (43)</a:t>
            </a:r>
          </a:p>
          <a:p>
            <a:pPr marL="0" indent="0">
              <a:buNone/>
            </a:pPr>
            <a:r>
              <a:rPr lang="fr-CA" sz="6400" dirty="0"/>
              <a:t>Ces conditions peuvent aussi s’accompagner de déficiences nutritionnelles (43)</a:t>
            </a:r>
          </a:p>
          <a:p>
            <a:pPr marL="0" indent="0">
              <a:buNone/>
            </a:pPr>
            <a:endParaRPr lang="en-US" sz="6400" dirty="0"/>
          </a:p>
          <a:p>
            <a:pPr>
              <a:spcAft>
                <a:spcPts val="1200"/>
              </a:spcAft>
            </a:pPr>
            <a:r>
              <a:rPr lang="en-US" sz="6400" dirty="0" err="1"/>
              <a:t>En</a:t>
            </a:r>
            <a:r>
              <a:rPr lang="en-US" sz="6400" dirty="0"/>
              <a:t> 2018, </a:t>
            </a:r>
            <a:r>
              <a:rPr lang="en-US" sz="6400" b="1" dirty="0"/>
              <a:t>672 millions </a:t>
            </a:r>
            <a:r>
              <a:rPr lang="fr-CA" sz="6400" dirty="0"/>
              <a:t>de personnes dans le monde (1 personne/8) étaient obèses </a:t>
            </a:r>
            <a:r>
              <a:rPr lang="en-US" sz="6400" dirty="0"/>
              <a:t>et              </a:t>
            </a:r>
            <a:r>
              <a:rPr lang="en-US" sz="6400" b="1" dirty="0"/>
              <a:t>40 millions </a:t>
            </a:r>
            <a:r>
              <a:rPr lang="en-US" sz="6400" dirty="0" err="1"/>
              <a:t>d’enfants</a:t>
            </a:r>
            <a:r>
              <a:rPr lang="en-US" sz="6400" dirty="0"/>
              <a:t> (&lt; 5 </a:t>
            </a:r>
            <a:r>
              <a:rPr lang="en-US" sz="6400" dirty="0" err="1"/>
              <a:t>ans</a:t>
            </a:r>
            <a:r>
              <a:rPr lang="en-US" sz="6400" dirty="0"/>
              <a:t>)</a:t>
            </a:r>
            <a:r>
              <a:rPr lang="fr-CA" sz="6400" dirty="0"/>
              <a:t> étaient en surpoids (15). </a:t>
            </a:r>
            <a:endParaRPr lang="en-US" sz="6400" b="1" dirty="0"/>
          </a:p>
          <a:p>
            <a:pPr>
              <a:spcAft>
                <a:spcPts val="1200"/>
              </a:spcAft>
            </a:pPr>
            <a:r>
              <a:rPr lang="fr-CA" sz="6400" dirty="0"/>
              <a:t>Une augmentation rapide du surpoids a été observée dans les pays à revenus faibles et intermédiaires en plus du problème de dénutrition qui lui, persiste dans le temps</a:t>
            </a:r>
            <a:r>
              <a:rPr lang="fr-CA" sz="6400" b="1" dirty="0">
                <a:solidFill>
                  <a:srgbClr val="FF0066"/>
                </a:solidFill>
              </a:rPr>
              <a:t> </a:t>
            </a:r>
            <a:r>
              <a:rPr lang="fr-CA" sz="6400" dirty="0"/>
              <a:t>(15, 44). </a:t>
            </a:r>
          </a:p>
          <a:p>
            <a:pPr>
              <a:spcAft>
                <a:spcPts val="1200"/>
              </a:spcAft>
            </a:pPr>
            <a:r>
              <a:rPr lang="en-US" sz="6400" dirty="0"/>
              <a:t>Entre 1980 et 2008, les plus fortes augmentations de la prevalence de </a:t>
            </a:r>
            <a:r>
              <a:rPr lang="en-US" sz="6400" dirty="0" err="1"/>
              <a:t>surpoids</a:t>
            </a:r>
            <a:r>
              <a:rPr lang="en-US" sz="6400" dirty="0"/>
              <a:t> </a:t>
            </a:r>
            <a:r>
              <a:rPr lang="en-US" sz="6400" dirty="0" err="1"/>
              <a:t>ont</a:t>
            </a:r>
            <a:r>
              <a:rPr lang="en-US" sz="6400" dirty="0"/>
              <a:t> </a:t>
            </a:r>
            <a:r>
              <a:rPr lang="en-US" sz="6400" dirty="0" err="1"/>
              <a:t>été</a:t>
            </a:r>
            <a:r>
              <a:rPr lang="en-US" sz="6400" dirty="0"/>
              <a:t> </a:t>
            </a:r>
            <a:r>
              <a:rPr lang="en-US" sz="6400" dirty="0" err="1"/>
              <a:t>observées</a:t>
            </a:r>
            <a:r>
              <a:rPr lang="en-US" sz="6400" dirty="0"/>
              <a:t> </a:t>
            </a:r>
            <a:r>
              <a:rPr lang="en-US" sz="6400" dirty="0" err="1"/>
              <a:t>en</a:t>
            </a:r>
            <a:r>
              <a:rPr lang="en-US" sz="6400" dirty="0"/>
              <a:t> </a:t>
            </a:r>
            <a:r>
              <a:rPr lang="en-US" sz="6400" dirty="0" err="1"/>
              <a:t>Asie</a:t>
            </a:r>
            <a:r>
              <a:rPr lang="en-US" sz="6400" dirty="0"/>
              <a:t> du Sud-Est </a:t>
            </a:r>
            <a:r>
              <a:rPr lang="en-US" sz="6400" dirty="0" err="1"/>
              <a:t>suivi</a:t>
            </a:r>
            <a:r>
              <a:rPr lang="en-US" sz="6400" dirty="0"/>
              <a:t> par </a:t>
            </a:r>
            <a:r>
              <a:rPr lang="en-US" sz="6400" dirty="0" err="1"/>
              <a:t>l’Océanie</a:t>
            </a:r>
            <a:r>
              <a:rPr lang="en-US" sz="6400" dirty="0"/>
              <a:t>, </a:t>
            </a:r>
            <a:r>
              <a:rPr lang="en-US" sz="6400" dirty="0" err="1"/>
              <a:t>l’Afrique</a:t>
            </a:r>
            <a:r>
              <a:rPr lang="en-US" sz="6400" dirty="0"/>
              <a:t> </a:t>
            </a:r>
            <a:r>
              <a:rPr lang="en-US" sz="6400" dirty="0" err="1"/>
              <a:t>subsaharienne</a:t>
            </a:r>
            <a:r>
              <a:rPr lang="en-US" sz="6400" dirty="0"/>
              <a:t> et </a:t>
            </a:r>
            <a:r>
              <a:rPr lang="en-US" sz="6400" dirty="0" err="1"/>
              <a:t>l'Amérique</a:t>
            </a:r>
            <a:r>
              <a:rPr lang="en-US" sz="6400" dirty="0"/>
              <a:t> </a:t>
            </a:r>
            <a:r>
              <a:rPr lang="en-US" sz="6400" dirty="0" err="1"/>
              <a:t>latine</a:t>
            </a:r>
            <a:r>
              <a:rPr lang="en-US" sz="6400" dirty="0"/>
              <a:t> (44,45).</a:t>
            </a:r>
          </a:p>
          <a:p>
            <a:pPr>
              <a:spcAft>
                <a:spcPts val="1200"/>
              </a:spcAft>
            </a:pPr>
            <a:r>
              <a:rPr lang="fr-CA" sz="6400" dirty="0"/>
              <a:t>La coexistence de surpoids chez la mère et de dénutrition chez l’enfant dans un même ménage est présentée dans le tableau de la diapositive suivante. Ces données doivent par contre être interprétées avec prudence, les données ne sont pas rapportées et étudiées pour tous les pays, pour plus de détails lire l’article de </a:t>
            </a:r>
            <a:r>
              <a:rPr lang="fr-CA" sz="6400" dirty="0" err="1"/>
              <a:t>Kosaka</a:t>
            </a:r>
            <a:r>
              <a:rPr lang="fr-CA" sz="6400" dirty="0"/>
              <a:t> et </a:t>
            </a:r>
            <a:r>
              <a:rPr lang="en-US" sz="6400" dirty="0" err="1"/>
              <a:t>Umezaki</a:t>
            </a:r>
            <a:r>
              <a:rPr lang="en-US" sz="6400" dirty="0"/>
              <a:t> (2017) (44).</a:t>
            </a:r>
          </a:p>
          <a:p>
            <a:pPr>
              <a:spcAft>
                <a:spcPts val="1200"/>
              </a:spcAft>
            </a:pPr>
            <a:r>
              <a:rPr lang="fr-CA" sz="6400" b="1" dirty="0"/>
              <a:t>Près de la moitié </a:t>
            </a:r>
            <a:r>
              <a:rPr lang="fr-CA" sz="6400" dirty="0"/>
              <a:t>des enfants (&lt; 5 ans) ayant un surpoids vivent dans un pays à faible ou moyen revenu. Bien que la prévalence soit moindre, le nombre est très important (42). </a:t>
            </a:r>
          </a:p>
          <a:p>
            <a:pPr marL="0" indent="0">
              <a:buNone/>
            </a:pPr>
            <a:endParaRPr lang="fr-CA" sz="5500" dirty="0"/>
          </a:p>
          <a:p>
            <a:pPr marL="0" indent="0">
              <a:buNone/>
            </a:pPr>
            <a:endParaRPr lang="fr-CA" sz="5500" dirty="0"/>
          </a:p>
          <a:p>
            <a:endParaRPr lang="fr-CA" sz="5500" dirty="0"/>
          </a:p>
          <a:p>
            <a:endParaRPr lang="fr-CA" sz="4500" dirty="0"/>
          </a:p>
          <a:p>
            <a:pPr marL="0" indent="0">
              <a:buNone/>
            </a:pPr>
            <a:endParaRPr lang="fr-CA" dirty="0"/>
          </a:p>
        </p:txBody>
      </p:sp>
    </p:spTree>
    <p:extLst>
      <p:ext uri="{BB962C8B-B14F-4D97-AF65-F5344CB8AC3E}">
        <p14:creationId xmlns:p14="http://schemas.microsoft.com/office/powerpoint/2010/main" val="197347260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Tableau 5"/>
          <p:cNvGraphicFramePr>
            <a:graphicFrameLocks noGrp="1"/>
          </p:cNvGraphicFramePr>
          <p:nvPr>
            <p:custDataLst>
              <p:tags r:id="rId1"/>
            </p:custDataLst>
            <p:extLst>
              <p:ext uri="{D42A27DB-BD31-4B8C-83A1-F6EECF244321}">
                <p14:modId xmlns:p14="http://schemas.microsoft.com/office/powerpoint/2010/main" val="952421419"/>
              </p:ext>
            </p:extLst>
          </p:nvPr>
        </p:nvGraphicFramePr>
        <p:xfrm>
          <a:off x="1187624" y="791317"/>
          <a:ext cx="6768752" cy="5423130"/>
        </p:xfrm>
        <a:graphic>
          <a:graphicData uri="http://schemas.openxmlformats.org/drawingml/2006/table">
            <a:tbl>
              <a:tblPr/>
              <a:tblGrid>
                <a:gridCol w="1512168">
                  <a:extLst>
                    <a:ext uri="{9D8B030D-6E8A-4147-A177-3AD203B41FA5}">
                      <a16:colId xmlns:a16="http://schemas.microsoft.com/office/drawing/2014/main" val="20000"/>
                    </a:ext>
                  </a:extLst>
                </a:gridCol>
                <a:gridCol w="936104">
                  <a:extLst>
                    <a:ext uri="{9D8B030D-6E8A-4147-A177-3AD203B41FA5}">
                      <a16:colId xmlns:a16="http://schemas.microsoft.com/office/drawing/2014/main" val="20001"/>
                    </a:ext>
                  </a:extLst>
                </a:gridCol>
                <a:gridCol w="901908">
                  <a:extLst>
                    <a:ext uri="{9D8B030D-6E8A-4147-A177-3AD203B41FA5}">
                      <a16:colId xmlns:a16="http://schemas.microsoft.com/office/drawing/2014/main" val="20002"/>
                    </a:ext>
                  </a:extLst>
                </a:gridCol>
                <a:gridCol w="322228">
                  <a:extLst>
                    <a:ext uri="{9D8B030D-6E8A-4147-A177-3AD203B41FA5}">
                      <a16:colId xmlns:a16="http://schemas.microsoft.com/office/drawing/2014/main" val="20003"/>
                    </a:ext>
                  </a:extLst>
                </a:gridCol>
                <a:gridCol w="1224136">
                  <a:extLst>
                    <a:ext uri="{9D8B030D-6E8A-4147-A177-3AD203B41FA5}">
                      <a16:colId xmlns:a16="http://schemas.microsoft.com/office/drawing/2014/main" val="20004"/>
                    </a:ext>
                  </a:extLst>
                </a:gridCol>
                <a:gridCol w="1008112">
                  <a:extLst>
                    <a:ext uri="{9D8B030D-6E8A-4147-A177-3AD203B41FA5}">
                      <a16:colId xmlns:a16="http://schemas.microsoft.com/office/drawing/2014/main" val="20005"/>
                    </a:ext>
                  </a:extLst>
                </a:gridCol>
                <a:gridCol w="864096">
                  <a:extLst>
                    <a:ext uri="{9D8B030D-6E8A-4147-A177-3AD203B41FA5}">
                      <a16:colId xmlns:a16="http://schemas.microsoft.com/office/drawing/2014/main" val="20006"/>
                    </a:ext>
                  </a:extLst>
                </a:gridCol>
              </a:tblGrid>
              <a:tr h="270815">
                <a:tc>
                  <a:txBody>
                    <a:bodyPr/>
                    <a:lstStyle/>
                    <a:p>
                      <a:pPr algn="l" fontAlgn="b"/>
                      <a:r>
                        <a:rPr lang="fr-CA" sz="1100" b="0" i="0" u="none" strike="noStrike" dirty="0">
                          <a:solidFill>
                            <a:srgbClr val="000000"/>
                          </a:solidFill>
                          <a:effectLst/>
                          <a:latin typeface="Calibri" panose="020F0502020204030204" pitchFamily="34" charset="0"/>
                        </a:rPr>
                        <a:t>Pays</a:t>
                      </a:r>
                    </a:p>
                  </a:txBody>
                  <a:tcPr marL="7543" marR="7543" marT="7543"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fr-CA" sz="1100" b="0" i="0" u="none" strike="noStrike" dirty="0">
                          <a:solidFill>
                            <a:srgbClr val="000000"/>
                          </a:solidFill>
                          <a:effectLst/>
                          <a:latin typeface="Calibri" panose="020F0502020204030204" pitchFamily="34" charset="0"/>
                        </a:rPr>
                        <a:t>Année des données</a:t>
                      </a:r>
                    </a:p>
                  </a:txBody>
                  <a:tcPr marL="7543" marR="7543" marT="7543"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fr-CA" sz="1100" b="0" i="0" u="none" strike="noStrike">
                          <a:solidFill>
                            <a:srgbClr val="000000"/>
                          </a:solidFill>
                          <a:effectLst/>
                          <a:latin typeface="Calibri" panose="020F0502020204030204" pitchFamily="34" charset="0"/>
                        </a:rPr>
                        <a:t>Prévalence (%)</a:t>
                      </a:r>
                    </a:p>
                  </a:txBody>
                  <a:tcPr marL="7543" marR="7543" marT="7543"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fr-CA" sz="1100" b="0" i="0" u="none" strike="noStrike">
                        <a:solidFill>
                          <a:srgbClr val="000000"/>
                        </a:solidFill>
                        <a:effectLst/>
                        <a:latin typeface="Calibri" panose="020F0502020204030204" pitchFamily="34" charset="0"/>
                      </a:endParaRPr>
                    </a:p>
                  </a:txBody>
                  <a:tcPr marL="7543" marR="7543" marT="7543" marB="0" anchor="b">
                    <a:lnL>
                      <a:noFill/>
                    </a:lnL>
                    <a:lnR>
                      <a:noFill/>
                    </a:lnR>
                    <a:lnT>
                      <a:noFill/>
                    </a:lnT>
                    <a:lnB>
                      <a:noFill/>
                    </a:lnB>
                  </a:tcPr>
                </a:tc>
                <a:tc>
                  <a:txBody>
                    <a:bodyPr/>
                    <a:lstStyle/>
                    <a:p>
                      <a:pPr algn="l" fontAlgn="b"/>
                      <a:r>
                        <a:rPr lang="fr-CA" sz="1100" b="0" i="0" u="none" strike="noStrike">
                          <a:solidFill>
                            <a:srgbClr val="000000"/>
                          </a:solidFill>
                          <a:effectLst/>
                          <a:latin typeface="Calibri" panose="020F0502020204030204" pitchFamily="34" charset="0"/>
                        </a:rPr>
                        <a:t>Pays</a:t>
                      </a:r>
                    </a:p>
                  </a:txBody>
                  <a:tcPr marL="7543" marR="7543" marT="7543"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fr-CA" sz="1100" b="0" i="0" u="none" strike="noStrike">
                          <a:solidFill>
                            <a:srgbClr val="000000"/>
                          </a:solidFill>
                          <a:effectLst/>
                          <a:latin typeface="Calibri" panose="020F0502020204030204" pitchFamily="34" charset="0"/>
                        </a:rPr>
                        <a:t>Année des données</a:t>
                      </a:r>
                    </a:p>
                  </a:txBody>
                  <a:tcPr marL="7543" marR="7543" marT="7543"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fr-CA" sz="1100" b="0" i="0" u="none" strike="noStrike">
                          <a:solidFill>
                            <a:srgbClr val="000000"/>
                          </a:solidFill>
                          <a:effectLst/>
                          <a:latin typeface="Calibri" panose="020F0502020204030204" pitchFamily="34" charset="0"/>
                        </a:rPr>
                        <a:t>Prévalence (%)</a:t>
                      </a:r>
                    </a:p>
                  </a:txBody>
                  <a:tcPr marL="7543" marR="7543" marT="7543"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150865">
                <a:tc>
                  <a:txBody>
                    <a:bodyPr/>
                    <a:lstStyle/>
                    <a:p>
                      <a:pPr algn="l" fontAlgn="b"/>
                      <a:r>
                        <a:rPr lang="fr-CA" sz="1100" b="0" i="0" u="none" strike="noStrike">
                          <a:solidFill>
                            <a:srgbClr val="000000"/>
                          </a:solidFill>
                          <a:effectLst/>
                          <a:latin typeface="Calibri" panose="020F0502020204030204" pitchFamily="34" charset="0"/>
                        </a:rPr>
                        <a:t>Armenia</a:t>
                      </a:r>
                    </a:p>
                  </a:txBody>
                  <a:tcPr marL="7543" marR="7543" marT="7543"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r>
                        <a:rPr lang="fr-CA" sz="1100" b="0" i="0" u="none" strike="noStrike">
                          <a:solidFill>
                            <a:srgbClr val="000000"/>
                          </a:solidFill>
                          <a:effectLst/>
                          <a:latin typeface="Calibri" panose="020F0502020204030204" pitchFamily="34" charset="0"/>
                        </a:rPr>
                        <a:t>2005</a:t>
                      </a:r>
                    </a:p>
                  </a:txBody>
                  <a:tcPr marL="7543" marR="7543" marT="7543"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r>
                        <a:rPr lang="fr-CA" sz="1100" b="0" i="0" u="none" strike="noStrike">
                          <a:solidFill>
                            <a:srgbClr val="000000"/>
                          </a:solidFill>
                          <a:effectLst/>
                          <a:latin typeface="Calibri" panose="020F0502020204030204" pitchFamily="34" charset="0"/>
                        </a:rPr>
                        <a:t>3·2</a:t>
                      </a:r>
                    </a:p>
                  </a:txBody>
                  <a:tcPr marL="7543" marR="7543" marT="7543"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fr-CA" sz="1100" b="0" i="0" u="none" strike="noStrike">
                        <a:solidFill>
                          <a:srgbClr val="000000"/>
                        </a:solidFill>
                        <a:effectLst/>
                        <a:latin typeface="Calibri" panose="020F0502020204030204" pitchFamily="34" charset="0"/>
                      </a:endParaRPr>
                    </a:p>
                  </a:txBody>
                  <a:tcPr marL="7543" marR="7543" marT="7543" marB="0" anchor="b">
                    <a:lnL>
                      <a:noFill/>
                    </a:lnL>
                    <a:lnR>
                      <a:noFill/>
                    </a:lnR>
                    <a:lnT>
                      <a:noFill/>
                    </a:lnT>
                    <a:lnB>
                      <a:noFill/>
                    </a:lnB>
                  </a:tcPr>
                </a:tc>
                <a:tc>
                  <a:txBody>
                    <a:bodyPr/>
                    <a:lstStyle/>
                    <a:p>
                      <a:pPr algn="l" fontAlgn="b"/>
                      <a:r>
                        <a:rPr lang="fr-CA" sz="1100" b="0" i="0" u="none" strike="noStrike">
                          <a:solidFill>
                            <a:srgbClr val="000000"/>
                          </a:solidFill>
                          <a:effectLst/>
                          <a:latin typeface="Calibri" panose="020F0502020204030204" pitchFamily="34" charset="0"/>
                        </a:rPr>
                        <a:t>Kenya</a:t>
                      </a:r>
                    </a:p>
                  </a:txBody>
                  <a:tcPr marL="7543" marR="7543" marT="7543"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r>
                        <a:rPr lang="fr-CA" sz="1100" b="0" i="0" u="none" strike="noStrike">
                          <a:solidFill>
                            <a:srgbClr val="000000"/>
                          </a:solidFill>
                          <a:effectLst/>
                          <a:latin typeface="Calibri" panose="020F0502020204030204" pitchFamily="34" charset="0"/>
                        </a:rPr>
                        <a:t>2008</a:t>
                      </a:r>
                    </a:p>
                  </a:txBody>
                  <a:tcPr marL="7543" marR="7543" marT="7543"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r>
                        <a:rPr lang="fr-CA" sz="1100" b="0" i="0" u="none" strike="noStrike">
                          <a:solidFill>
                            <a:srgbClr val="000000"/>
                          </a:solidFill>
                          <a:effectLst/>
                          <a:latin typeface="Calibri" panose="020F0502020204030204" pitchFamily="34" charset="0"/>
                        </a:rPr>
                        <a:t>4·7</a:t>
                      </a:r>
                    </a:p>
                  </a:txBody>
                  <a:tcPr marL="7543" marR="7543" marT="7543" marB="0" anchor="b">
                    <a:lnL>
                      <a:noFill/>
                    </a:lnL>
                    <a:lnR>
                      <a:noFill/>
                    </a:lnR>
                    <a:lnT w="635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10001"/>
                  </a:ext>
                </a:extLst>
              </a:tr>
              <a:tr h="150865">
                <a:tc>
                  <a:txBody>
                    <a:bodyPr/>
                    <a:lstStyle/>
                    <a:p>
                      <a:pPr algn="l" fontAlgn="b"/>
                      <a:r>
                        <a:rPr lang="fr-CA" sz="1100" b="0" i="0" u="none" strike="noStrike">
                          <a:solidFill>
                            <a:srgbClr val="000000"/>
                          </a:solidFill>
                          <a:effectLst/>
                          <a:latin typeface="Calibri" panose="020F0502020204030204" pitchFamily="34" charset="0"/>
                        </a:rPr>
                        <a:t>Azerbaijan</a:t>
                      </a:r>
                    </a:p>
                  </a:txBody>
                  <a:tcPr marL="7543" marR="7543" marT="7543" marB="0" anchor="b">
                    <a:lnL>
                      <a:noFill/>
                    </a:lnL>
                    <a:lnR>
                      <a:noFill/>
                    </a:lnR>
                    <a:lnT>
                      <a:noFill/>
                    </a:lnT>
                    <a:lnB>
                      <a:noFill/>
                    </a:lnB>
                  </a:tcPr>
                </a:tc>
                <a:tc>
                  <a:txBody>
                    <a:bodyPr/>
                    <a:lstStyle/>
                    <a:p>
                      <a:pPr algn="l" fontAlgn="b"/>
                      <a:r>
                        <a:rPr lang="fr-CA" sz="1100" b="0" i="0" u="none" strike="noStrike">
                          <a:solidFill>
                            <a:srgbClr val="000000"/>
                          </a:solidFill>
                          <a:effectLst/>
                          <a:latin typeface="Calibri" panose="020F0502020204030204" pitchFamily="34" charset="0"/>
                        </a:rPr>
                        <a:t>2006</a:t>
                      </a:r>
                    </a:p>
                  </a:txBody>
                  <a:tcPr marL="7543" marR="7543" marT="7543" marB="0" anchor="b">
                    <a:lnL>
                      <a:noFill/>
                    </a:lnL>
                    <a:lnR>
                      <a:noFill/>
                    </a:lnR>
                    <a:lnT>
                      <a:noFill/>
                    </a:lnT>
                    <a:lnB>
                      <a:noFill/>
                    </a:lnB>
                  </a:tcPr>
                </a:tc>
                <a:tc>
                  <a:txBody>
                    <a:bodyPr/>
                    <a:lstStyle/>
                    <a:p>
                      <a:pPr algn="l" fontAlgn="b"/>
                      <a:r>
                        <a:rPr lang="fr-CA" sz="1100" b="0" i="0" u="none" strike="noStrike" dirty="0">
                          <a:solidFill>
                            <a:schemeClr val="tx1"/>
                          </a:solidFill>
                          <a:effectLst/>
                          <a:latin typeface="Calibri" panose="020F0502020204030204" pitchFamily="34" charset="0"/>
                        </a:rPr>
                        <a:t>8·5</a:t>
                      </a:r>
                    </a:p>
                  </a:txBody>
                  <a:tcPr marL="7543" marR="7543" marT="7543" marB="0" anchor="b">
                    <a:lnL>
                      <a:noFill/>
                    </a:lnL>
                    <a:lnR>
                      <a:noFill/>
                    </a:lnR>
                    <a:lnT>
                      <a:noFill/>
                    </a:lnT>
                    <a:lnB>
                      <a:noFill/>
                    </a:lnB>
                  </a:tcPr>
                </a:tc>
                <a:tc>
                  <a:txBody>
                    <a:bodyPr/>
                    <a:lstStyle/>
                    <a:p>
                      <a:pPr algn="l" fontAlgn="b"/>
                      <a:endParaRPr lang="fr-CA" sz="1100" b="0" i="0" u="none" strike="noStrike">
                        <a:solidFill>
                          <a:srgbClr val="000000"/>
                        </a:solidFill>
                        <a:effectLst/>
                        <a:latin typeface="Calibri" panose="020F0502020204030204" pitchFamily="34" charset="0"/>
                      </a:endParaRPr>
                    </a:p>
                  </a:txBody>
                  <a:tcPr marL="7543" marR="7543" marT="7543" marB="0" anchor="b">
                    <a:lnL>
                      <a:noFill/>
                    </a:lnL>
                    <a:lnR>
                      <a:noFill/>
                    </a:lnR>
                    <a:lnT>
                      <a:noFill/>
                    </a:lnT>
                    <a:lnB>
                      <a:noFill/>
                    </a:lnB>
                  </a:tcPr>
                </a:tc>
                <a:tc>
                  <a:txBody>
                    <a:bodyPr/>
                    <a:lstStyle/>
                    <a:p>
                      <a:pPr algn="l" fontAlgn="b"/>
                      <a:r>
                        <a:rPr lang="fr-CA" sz="1100" b="0" i="0" u="none" strike="noStrike">
                          <a:solidFill>
                            <a:srgbClr val="000000"/>
                          </a:solidFill>
                          <a:effectLst/>
                          <a:latin typeface="Calibri" panose="020F0502020204030204" pitchFamily="34" charset="0"/>
                        </a:rPr>
                        <a:t>Kyrgyz Republic</a:t>
                      </a:r>
                    </a:p>
                  </a:txBody>
                  <a:tcPr marL="7543" marR="7543" marT="7543" marB="0" anchor="b">
                    <a:lnL>
                      <a:noFill/>
                    </a:lnL>
                    <a:lnR>
                      <a:noFill/>
                    </a:lnR>
                    <a:lnT>
                      <a:noFill/>
                    </a:lnT>
                    <a:lnB>
                      <a:noFill/>
                    </a:lnB>
                  </a:tcPr>
                </a:tc>
                <a:tc>
                  <a:txBody>
                    <a:bodyPr/>
                    <a:lstStyle/>
                    <a:p>
                      <a:pPr algn="l" fontAlgn="b"/>
                      <a:r>
                        <a:rPr lang="fr-CA" sz="1100" b="0" i="0" u="none" strike="noStrike">
                          <a:solidFill>
                            <a:srgbClr val="000000"/>
                          </a:solidFill>
                          <a:effectLst/>
                          <a:latin typeface="Calibri" panose="020F0502020204030204" pitchFamily="34" charset="0"/>
                        </a:rPr>
                        <a:t>1997</a:t>
                      </a:r>
                    </a:p>
                  </a:txBody>
                  <a:tcPr marL="7543" marR="7543" marT="7543" marB="0" anchor="b">
                    <a:lnL>
                      <a:noFill/>
                    </a:lnL>
                    <a:lnR>
                      <a:noFill/>
                    </a:lnR>
                    <a:lnT>
                      <a:noFill/>
                    </a:lnT>
                    <a:lnB>
                      <a:noFill/>
                    </a:lnB>
                  </a:tcPr>
                </a:tc>
                <a:tc>
                  <a:txBody>
                    <a:bodyPr/>
                    <a:lstStyle/>
                    <a:p>
                      <a:pPr algn="l" fontAlgn="b"/>
                      <a:r>
                        <a:rPr lang="fr-CA" sz="1100" b="0" i="0" u="none" strike="noStrike">
                          <a:solidFill>
                            <a:srgbClr val="000000"/>
                          </a:solidFill>
                          <a:effectLst/>
                          <a:latin typeface="Calibri" panose="020F0502020204030204" pitchFamily="34" charset="0"/>
                        </a:rPr>
                        <a:t>3·9–4·5</a:t>
                      </a:r>
                    </a:p>
                  </a:txBody>
                  <a:tcPr marL="7543" marR="7543" marT="7543" marB="0" anchor="b">
                    <a:lnL>
                      <a:noFill/>
                    </a:lnL>
                    <a:lnR>
                      <a:noFill/>
                    </a:lnR>
                    <a:lnT>
                      <a:noFill/>
                    </a:lnT>
                    <a:lnB>
                      <a:noFill/>
                    </a:lnB>
                  </a:tcPr>
                </a:tc>
                <a:extLst>
                  <a:ext uri="{0D108BD9-81ED-4DB2-BD59-A6C34878D82A}">
                    <a16:rowId xmlns:a16="http://schemas.microsoft.com/office/drawing/2014/main" val="10002"/>
                  </a:ext>
                </a:extLst>
              </a:tr>
              <a:tr h="150865">
                <a:tc>
                  <a:txBody>
                    <a:bodyPr/>
                    <a:lstStyle/>
                    <a:p>
                      <a:pPr algn="l" fontAlgn="b"/>
                      <a:r>
                        <a:rPr lang="fr-CA" sz="1100" b="0" i="0" u="none" strike="noStrike">
                          <a:solidFill>
                            <a:srgbClr val="000000"/>
                          </a:solidFill>
                          <a:effectLst/>
                          <a:latin typeface="Calibri" panose="020F0502020204030204" pitchFamily="34" charset="0"/>
                        </a:rPr>
                        <a:t>Bangladesh</a:t>
                      </a:r>
                    </a:p>
                  </a:txBody>
                  <a:tcPr marL="7543" marR="7543" marT="7543" marB="0" anchor="b">
                    <a:lnL>
                      <a:noFill/>
                    </a:lnL>
                    <a:lnR>
                      <a:noFill/>
                    </a:lnR>
                    <a:lnT>
                      <a:noFill/>
                    </a:lnT>
                    <a:lnB>
                      <a:noFill/>
                    </a:lnB>
                  </a:tcPr>
                </a:tc>
                <a:tc>
                  <a:txBody>
                    <a:bodyPr/>
                    <a:lstStyle/>
                    <a:p>
                      <a:pPr algn="l" fontAlgn="b"/>
                      <a:r>
                        <a:rPr lang="fr-CA" sz="1100" b="0" i="0" u="none" strike="noStrike">
                          <a:solidFill>
                            <a:srgbClr val="000000"/>
                          </a:solidFill>
                          <a:effectLst/>
                          <a:latin typeface="Calibri" panose="020F0502020204030204" pitchFamily="34" charset="0"/>
                        </a:rPr>
                        <a:t>2000</a:t>
                      </a:r>
                    </a:p>
                  </a:txBody>
                  <a:tcPr marL="7543" marR="7543" marT="7543" marB="0" anchor="b">
                    <a:lnL>
                      <a:noFill/>
                    </a:lnL>
                    <a:lnR>
                      <a:noFill/>
                    </a:lnR>
                    <a:lnT>
                      <a:noFill/>
                    </a:lnT>
                    <a:lnB>
                      <a:noFill/>
                    </a:lnB>
                  </a:tcPr>
                </a:tc>
                <a:tc>
                  <a:txBody>
                    <a:bodyPr/>
                    <a:lstStyle/>
                    <a:p>
                      <a:pPr algn="l" fontAlgn="b"/>
                      <a:r>
                        <a:rPr lang="fr-CA" sz="1100" b="0" i="0" u="none" strike="noStrike">
                          <a:solidFill>
                            <a:srgbClr val="000000"/>
                          </a:solidFill>
                          <a:effectLst/>
                          <a:latin typeface="Calibri" panose="020F0502020204030204" pitchFamily="34" charset="0"/>
                        </a:rPr>
                        <a:t>1·0</a:t>
                      </a:r>
                    </a:p>
                  </a:txBody>
                  <a:tcPr marL="7543" marR="7543" marT="7543" marB="0" anchor="b">
                    <a:lnL>
                      <a:noFill/>
                    </a:lnL>
                    <a:lnR>
                      <a:noFill/>
                    </a:lnR>
                    <a:lnT>
                      <a:noFill/>
                    </a:lnT>
                    <a:lnB>
                      <a:noFill/>
                    </a:lnB>
                  </a:tcPr>
                </a:tc>
                <a:tc>
                  <a:txBody>
                    <a:bodyPr/>
                    <a:lstStyle/>
                    <a:p>
                      <a:pPr algn="l" fontAlgn="b"/>
                      <a:endParaRPr lang="fr-CA" sz="1100" b="0" i="0" u="none" strike="noStrike">
                        <a:solidFill>
                          <a:srgbClr val="000000"/>
                        </a:solidFill>
                        <a:effectLst/>
                        <a:latin typeface="Calibri" panose="020F0502020204030204" pitchFamily="34" charset="0"/>
                      </a:endParaRPr>
                    </a:p>
                  </a:txBody>
                  <a:tcPr marL="7543" marR="7543" marT="7543" marB="0" anchor="b">
                    <a:lnL>
                      <a:noFill/>
                    </a:lnL>
                    <a:lnR>
                      <a:noFill/>
                    </a:lnR>
                    <a:lnT>
                      <a:noFill/>
                    </a:lnT>
                    <a:lnB>
                      <a:noFill/>
                    </a:lnB>
                  </a:tcPr>
                </a:tc>
                <a:tc>
                  <a:txBody>
                    <a:bodyPr/>
                    <a:lstStyle/>
                    <a:p>
                      <a:pPr algn="l" fontAlgn="b"/>
                      <a:r>
                        <a:rPr lang="fr-CA" sz="1100" b="0" i="0" u="none" strike="noStrike">
                          <a:solidFill>
                            <a:srgbClr val="000000"/>
                          </a:solidFill>
                          <a:effectLst/>
                          <a:latin typeface="Calibri" panose="020F0502020204030204" pitchFamily="34" charset="0"/>
                        </a:rPr>
                        <a:t>Lesotho</a:t>
                      </a:r>
                    </a:p>
                  </a:txBody>
                  <a:tcPr marL="7543" marR="7543" marT="7543" marB="0" anchor="b">
                    <a:lnL>
                      <a:noFill/>
                    </a:lnL>
                    <a:lnR>
                      <a:noFill/>
                    </a:lnR>
                    <a:lnT>
                      <a:noFill/>
                    </a:lnT>
                    <a:lnB>
                      <a:noFill/>
                    </a:lnB>
                  </a:tcPr>
                </a:tc>
                <a:tc>
                  <a:txBody>
                    <a:bodyPr/>
                    <a:lstStyle/>
                    <a:p>
                      <a:pPr algn="l" fontAlgn="b"/>
                      <a:r>
                        <a:rPr lang="fr-CA" sz="1100" b="0" i="0" u="none" strike="noStrike">
                          <a:solidFill>
                            <a:srgbClr val="000000"/>
                          </a:solidFill>
                          <a:effectLst/>
                          <a:latin typeface="Calibri" panose="020F0502020204030204" pitchFamily="34" charset="0"/>
                        </a:rPr>
                        <a:t>2004</a:t>
                      </a:r>
                    </a:p>
                  </a:txBody>
                  <a:tcPr marL="7543" marR="7543" marT="7543" marB="0" anchor="b">
                    <a:lnL>
                      <a:noFill/>
                    </a:lnL>
                    <a:lnR>
                      <a:noFill/>
                    </a:lnR>
                    <a:lnT>
                      <a:noFill/>
                    </a:lnT>
                    <a:lnB>
                      <a:noFill/>
                    </a:lnB>
                  </a:tcPr>
                </a:tc>
                <a:tc>
                  <a:txBody>
                    <a:bodyPr/>
                    <a:lstStyle/>
                    <a:p>
                      <a:pPr algn="l" fontAlgn="b"/>
                      <a:r>
                        <a:rPr lang="fr-CA" sz="1100" b="1" i="0" u="none" strike="noStrike" dirty="0">
                          <a:solidFill>
                            <a:srgbClr val="FF0000"/>
                          </a:solidFill>
                          <a:effectLst/>
                          <a:latin typeface="Calibri" panose="020F0502020204030204" pitchFamily="34" charset="0"/>
                        </a:rPr>
                        <a:t>11·7</a:t>
                      </a:r>
                    </a:p>
                  </a:txBody>
                  <a:tcPr marL="7543" marR="7543" marT="7543" marB="0" anchor="b">
                    <a:lnL>
                      <a:noFill/>
                    </a:lnL>
                    <a:lnR>
                      <a:noFill/>
                    </a:lnR>
                    <a:lnT>
                      <a:noFill/>
                    </a:lnT>
                    <a:lnB>
                      <a:noFill/>
                    </a:lnB>
                  </a:tcPr>
                </a:tc>
                <a:extLst>
                  <a:ext uri="{0D108BD9-81ED-4DB2-BD59-A6C34878D82A}">
                    <a16:rowId xmlns:a16="http://schemas.microsoft.com/office/drawing/2014/main" val="10003"/>
                  </a:ext>
                </a:extLst>
              </a:tr>
              <a:tr h="150865">
                <a:tc>
                  <a:txBody>
                    <a:bodyPr/>
                    <a:lstStyle/>
                    <a:p>
                      <a:pPr algn="l" fontAlgn="b"/>
                      <a:r>
                        <a:rPr lang="fr-CA" sz="1100" b="0" i="0" u="none" strike="noStrike">
                          <a:solidFill>
                            <a:srgbClr val="000000"/>
                          </a:solidFill>
                          <a:effectLst/>
                          <a:latin typeface="Calibri" panose="020F0502020204030204" pitchFamily="34" charset="0"/>
                        </a:rPr>
                        <a:t>Benin</a:t>
                      </a:r>
                    </a:p>
                  </a:txBody>
                  <a:tcPr marL="7543" marR="7543" marT="7543" marB="0" anchor="b">
                    <a:lnL>
                      <a:noFill/>
                    </a:lnL>
                    <a:lnR>
                      <a:noFill/>
                    </a:lnR>
                    <a:lnT>
                      <a:noFill/>
                    </a:lnT>
                    <a:lnB>
                      <a:noFill/>
                    </a:lnB>
                  </a:tcPr>
                </a:tc>
                <a:tc>
                  <a:txBody>
                    <a:bodyPr/>
                    <a:lstStyle/>
                    <a:p>
                      <a:pPr algn="l" fontAlgn="b"/>
                      <a:r>
                        <a:rPr lang="fr-CA" sz="1100" b="0" i="0" u="none" strike="noStrike">
                          <a:solidFill>
                            <a:srgbClr val="000000"/>
                          </a:solidFill>
                          <a:effectLst/>
                          <a:latin typeface="Calibri" panose="020F0502020204030204" pitchFamily="34" charset="0"/>
                        </a:rPr>
                        <a:t>2006</a:t>
                      </a:r>
                    </a:p>
                  </a:txBody>
                  <a:tcPr marL="7543" marR="7543" marT="7543" marB="0" anchor="b">
                    <a:lnL>
                      <a:noFill/>
                    </a:lnL>
                    <a:lnR>
                      <a:noFill/>
                    </a:lnR>
                    <a:lnT>
                      <a:noFill/>
                    </a:lnT>
                    <a:lnB>
                      <a:noFill/>
                    </a:lnB>
                  </a:tcPr>
                </a:tc>
                <a:tc>
                  <a:txBody>
                    <a:bodyPr/>
                    <a:lstStyle/>
                    <a:p>
                      <a:pPr algn="l" fontAlgn="b"/>
                      <a:r>
                        <a:rPr lang="fr-CA" sz="1100" b="0" i="0" u="none" strike="noStrike">
                          <a:solidFill>
                            <a:srgbClr val="000000"/>
                          </a:solidFill>
                          <a:effectLst/>
                          <a:latin typeface="Calibri" panose="020F0502020204030204" pitchFamily="34" charset="0"/>
                        </a:rPr>
                        <a:t>3·5</a:t>
                      </a:r>
                    </a:p>
                  </a:txBody>
                  <a:tcPr marL="7543" marR="7543" marT="7543" marB="0" anchor="b">
                    <a:lnL>
                      <a:noFill/>
                    </a:lnL>
                    <a:lnR>
                      <a:noFill/>
                    </a:lnR>
                    <a:lnT>
                      <a:noFill/>
                    </a:lnT>
                    <a:lnB>
                      <a:noFill/>
                    </a:lnB>
                  </a:tcPr>
                </a:tc>
                <a:tc>
                  <a:txBody>
                    <a:bodyPr/>
                    <a:lstStyle/>
                    <a:p>
                      <a:pPr algn="l" fontAlgn="b"/>
                      <a:endParaRPr lang="fr-CA" sz="1100" b="0" i="0" u="none" strike="noStrike">
                        <a:solidFill>
                          <a:srgbClr val="000000"/>
                        </a:solidFill>
                        <a:effectLst/>
                        <a:latin typeface="Calibri" panose="020F0502020204030204" pitchFamily="34" charset="0"/>
                      </a:endParaRPr>
                    </a:p>
                  </a:txBody>
                  <a:tcPr marL="7543" marR="7543" marT="7543" marB="0" anchor="b">
                    <a:lnL>
                      <a:noFill/>
                    </a:lnL>
                    <a:lnR>
                      <a:noFill/>
                    </a:lnR>
                    <a:lnT>
                      <a:noFill/>
                    </a:lnT>
                    <a:lnB>
                      <a:noFill/>
                    </a:lnB>
                  </a:tcPr>
                </a:tc>
                <a:tc>
                  <a:txBody>
                    <a:bodyPr/>
                    <a:lstStyle/>
                    <a:p>
                      <a:pPr algn="l" fontAlgn="b"/>
                      <a:r>
                        <a:rPr lang="fr-CA" sz="1100" b="0" i="0" u="none" strike="noStrike">
                          <a:solidFill>
                            <a:srgbClr val="000000"/>
                          </a:solidFill>
                          <a:effectLst/>
                          <a:latin typeface="Calibri" panose="020F0502020204030204" pitchFamily="34" charset="0"/>
                        </a:rPr>
                        <a:t>Madagascar</a:t>
                      </a:r>
                    </a:p>
                  </a:txBody>
                  <a:tcPr marL="7543" marR="7543" marT="7543" marB="0" anchor="b">
                    <a:lnL>
                      <a:noFill/>
                    </a:lnL>
                    <a:lnR>
                      <a:noFill/>
                    </a:lnR>
                    <a:lnT>
                      <a:noFill/>
                    </a:lnT>
                    <a:lnB>
                      <a:noFill/>
                    </a:lnB>
                  </a:tcPr>
                </a:tc>
                <a:tc>
                  <a:txBody>
                    <a:bodyPr/>
                    <a:lstStyle/>
                    <a:p>
                      <a:pPr algn="l" fontAlgn="b"/>
                      <a:r>
                        <a:rPr lang="fr-CA" sz="1100" b="0" i="0" u="none" strike="noStrike">
                          <a:solidFill>
                            <a:srgbClr val="000000"/>
                          </a:solidFill>
                          <a:effectLst/>
                          <a:latin typeface="Calibri" panose="020F0502020204030204" pitchFamily="34" charset="0"/>
                        </a:rPr>
                        <a:t>2008</a:t>
                      </a:r>
                    </a:p>
                  </a:txBody>
                  <a:tcPr marL="7543" marR="7543" marT="7543" marB="0" anchor="b">
                    <a:lnL>
                      <a:noFill/>
                    </a:lnL>
                    <a:lnR>
                      <a:noFill/>
                    </a:lnR>
                    <a:lnT>
                      <a:noFill/>
                    </a:lnT>
                    <a:lnB>
                      <a:noFill/>
                    </a:lnB>
                  </a:tcPr>
                </a:tc>
                <a:tc>
                  <a:txBody>
                    <a:bodyPr/>
                    <a:lstStyle/>
                    <a:p>
                      <a:pPr algn="l" fontAlgn="b"/>
                      <a:r>
                        <a:rPr lang="fr-CA" sz="1100" b="0" i="0" u="none" strike="noStrike">
                          <a:solidFill>
                            <a:srgbClr val="000000"/>
                          </a:solidFill>
                          <a:effectLst/>
                          <a:latin typeface="Calibri" panose="020F0502020204030204" pitchFamily="34" charset="0"/>
                        </a:rPr>
                        <a:t>1·7</a:t>
                      </a:r>
                    </a:p>
                  </a:txBody>
                  <a:tcPr marL="7543" marR="7543" marT="7543" marB="0" anchor="b">
                    <a:lnL>
                      <a:noFill/>
                    </a:lnL>
                    <a:lnR>
                      <a:noFill/>
                    </a:lnR>
                    <a:lnT>
                      <a:noFill/>
                    </a:lnT>
                    <a:lnB>
                      <a:noFill/>
                    </a:lnB>
                  </a:tcPr>
                </a:tc>
                <a:extLst>
                  <a:ext uri="{0D108BD9-81ED-4DB2-BD59-A6C34878D82A}">
                    <a16:rowId xmlns:a16="http://schemas.microsoft.com/office/drawing/2014/main" val="10004"/>
                  </a:ext>
                </a:extLst>
              </a:tr>
              <a:tr h="150865">
                <a:tc>
                  <a:txBody>
                    <a:bodyPr/>
                    <a:lstStyle/>
                    <a:p>
                      <a:pPr algn="l" fontAlgn="b"/>
                      <a:r>
                        <a:rPr lang="fr-CA" sz="1100" b="0" i="0" u="none" strike="noStrike">
                          <a:solidFill>
                            <a:srgbClr val="000000"/>
                          </a:solidFill>
                          <a:effectLst/>
                          <a:latin typeface="Calibri" panose="020F0502020204030204" pitchFamily="34" charset="0"/>
                        </a:rPr>
                        <a:t>Bolivia</a:t>
                      </a:r>
                    </a:p>
                  </a:txBody>
                  <a:tcPr marL="7543" marR="7543" marT="7543" marB="0" anchor="b">
                    <a:lnL>
                      <a:noFill/>
                    </a:lnL>
                    <a:lnR>
                      <a:noFill/>
                    </a:lnR>
                    <a:lnT>
                      <a:noFill/>
                    </a:lnT>
                    <a:lnB>
                      <a:noFill/>
                    </a:lnB>
                  </a:tcPr>
                </a:tc>
                <a:tc>
                  <a:txBody>
                    <a:bodyPr/>
                    <a:lstStyle/>
                    <a:p>
                      <a:pPr algn="l" fontAlgn="b"/>
                      <a:r>
                        <a:rPr lang="fr-CA" sz="1100" b="0" i="0" u="none" strike="noStrike">
                          <a:solidFill>
                            <a:srgbClr val="000000"/>
                          </a:solidFill>
                          <a:effectLst/>
                          <a:latin typeface="Calibri" panose="020F0502020204030204" pitchFamily="34" charset="0"/>
                        </a:rPr>
                        <a:t>2008</a:t>
                      </a:r>
                    </a:p>
                  </a:txBody>
                  <a:tcPr marL="7543" marR="7543" marT="7543" marB="0" anchor="b">
                    <a:lnL>
                      <a:noFill/>
                    </a:lnL>
                    <a:lnR>
                      <a:noFill/>
                    </a:lnR>
                    <a:lnT>
                      <a:noFill/>
                    </a:lnT>
                    <a:lnB>
                      <a:noFill/>
                    </a:lnB>
                  </a:tcPr>
                </a:tc>
                <a:tc>
                  <a:txBody>
                    <a:bodyPr/>
                    <a:lstStyle/>
                    <a:p>
                      <a:pPr algn="l" fontAlgn="b"/>
                      <a:r>
                        <a:rPr lang="fr-CA" sz="1100" b="0" i="0" u="none" strike="noStrike" dirty="0">
                          <a:solidFill>
                            <a:schemeClr val="tx1"/>
                          </a:solidFill>
                          <a:effectLst/>
                          <a:latin typeface="Calibri" panose="020F0502020204030204" pitchFamily="34" charset="0"/>
                        </a:rPr>
                        <a:t>7·9</a:t>
                      </a:r>
                    </a:p>
                  </a:txBody>
                  <a:tcPr marL="7543" marR="7543" marT="7543" marB="0" anchor="b">
                    <a:lnL>
                      <a:noFill/>
                    </a:lnL>
                    <a:lnR>
                      <a:noFill/>
                    </a:lnR>
                    <a:lnT>
                      <a:noFill/>
                    </a:lnT>
                    <a:lnB>
                      <a:noFill/>
                    </a:lnB>
                  </a:tcPr>
                </a:tc>
                <a:tc>
                  <a:txBody>
                    <a:bodyPr/>
                    <a:lstStyle/>
                    <a:p>
                      <a:pPr algn="l" fontAlgn="b"/>
                      <a:endParaRPr lang="fr-CA" sz="1100" b="0" i="0" u="none" strike="noStrike">
                        <a:solidFill>
                          <a:srgbClr val="000000"/>
                        </a:solidFill>
                        <a:effectLst/>
                        <a:latin typeface="Calibri" panose="020F0502020204030204" pitchFamily="34" charset="0"/>
                      </a:endParaRPr>
                    </a:p>
                  </a:txBody>
                  <a:tcPr marL="7543" marR="7543" marT="7543" marB="0" anchor="b">
                    <a:lnL>
                      <a:noFill/>
                    </a:lnL>
                    <a:lnR>
                      <a:noFill/>
                    </a:lnR>
                    <a:lnT>
                      <a:noFill/>
                    </a:lnT>
                    <a:lnB>
                      <a:noFill/>
                    </a:lnB>
                  </a:tcPr>
                </a:tc>
                <a:tc>
                  <a:txBody>
                    <a:bodyPr/>
                    <a:lstStyle/>
                    <a:p>
                      <a:pPr algn="l" fontAlgn="b"/>
                      <a:r>
                        <a:rPr lang="fr-CA" sz="1100" b="0" i="0" u="none" strike="noStrike">
                          <a:solidFill>
                            <a:srgbClr val="000000"/>
                          </a:solidFill>
                          <a:effectLst/>
                          <a:latin typeface="Calibri" panose="020F0502020204030204" pitchFamily="34" charset="0"/>
                        </a:rPr>
                        <a:t>Malawi</a:t>
                      </a:r>
                    </a:p>
                  </a:txBody>
                  <a:tcPr marL="7543" marR="7543" marT="7543" marB="0" anchor="b">
                    <a:lnL>
                      <a:noFill/>
                    </a:lnL>
                    <a:lnR>
                      <a:noFill/>
                    </a:lnR>
                    <a:lnT>
                      <a:noFill/>
                    </a:lnT>
                    <a:lnB>
                      <a:noFill/>
                    </a:lnB>
                  </a:tcPr>
                </a:tc>
                <a:tc>
                  <a:txBody>
                    <a:bodyPr/>
                    <a:lstStyle/>
                    <a:p>
                      <a:pPr algn="l" fontAlgn="b"/>
                      <a:r>
                        <a:rPr lang="fr-CA" sz="1100" b="0" i="0" u="none" strike="noStrike">
                          <a:solidFill>
                            <a:srgbClr val="000000"/>
                          </a:solidFill>
                          <a:effectLst/>
                          <a:latin typeface="Calibri" panose="020F0502020204030204" pitchFamily="34" charset="0"/>
                        </a:rPr>
                        <a:t>2004</a:t>
                      </a:r>
                    </a:p>
                  </a:txBody>
                  <a:tcPr marL="7543" marR="7543" marT="7543" marB="0" anchor="b">
                    <a:lnL>
                      <a:noFill/>
                    </a:lnL>
                    <a:lnR>
                      <a:noFill/>
                    </a:lnR>
                    <a:lnT>
                      <a:noFill/>
                    </a:lnT>
                    <a:lnB>
                      <a:noFill/>
                    </a:lnB>
                  </a:tcPr>
                </a:tc>
                <a:tc>
                  <a:txBody>
                    <a:bodyPr/>
                    <a:lstStyle/>
                    <a:p>
                      <a:pPr algn="l" fontAlgn="b"/>
                      <a:r>
                        <a:rPr lang="fr-CA" sz="1100" b="0" i="0" u="none" strike="noStrike">
                          <a:solidFill>
                            <a:srgbClr val="000000"/>
                          </a:solidFill>
                          <a:effectLst/>
                          <a:latin typeface="Calibri" panose="020F0502020204030204" pitchFamily="34" charset="0"/>
                        </a:rPr>
                        <a:t>3·8</a:t>
                      </a:r>
                    </a:p>
                  </a:txBody>
                  <a:tcPr marL="7543" marR="7543" marT="7543" marB="0" anchor="b">
                    <a:lnL>
                      <a:noFill/>
                    </a:lnL>
                    <a:lnR>
                      <a:noFill/>
                    </a:lnR>
                    <a:lnT>
                      <a:noFill/>
                    </a:lnT>
                    <a:lnB>
                      <a:noFill/>
                    </a:lnB>
                  </a:tcPr>
                </a:tc>
                <a:extLst>
                  <a:ext uri="{0D108BD9-81ED-4DB2-BD59-A6C34878D82A}">
                    <a16:rowId xmlns:a16="http://schemas.microsoft.com/office/drawing/2014/main" val="10005"/>
                  </a:ext>
                </a:extLst>
              </a:tr>
              <a:tr h="150865">
                <a:tc>
                  <a:txBody>
                    <a:bodyPr/>
                    <a:lstStyle/>
                    <a:p>
                      <a:pPr algn="l" fontAlgn="b"/>
                      <a:r>
                        <a:rPr lang="fr-CA" sz="1100" b="0" i="0" u="none" strike="noStrike">
                          <a:solidFill>
                            <a:srgbClr val="000000"/>
                          </a:solidFill>
                          <a:effectLst/>
                          <a:latin typeface="Calibri" panose="020F0502020204030204" pitchFamily="34" charset="0"/>
                        </a:rPr>
                        <a:t>Brazil</a:t>
                      </a:r>
                    </a:p>
                  </a:txBody>
                  <a:tcPr marL="7543" marR="7543" marT="7543" marB="0" anchor="b">
                    <a:lnL>
                      <a:noFill/>
                    </a:lnL>
                    <a:lnR>
                      <a:noFill/>
                    </a:lnR>
                    <a:lnT>
                      <a:noFill/>
                    </a:lnT>
                    <a:lnB>
                      <a:noFill/>
                    </a:lnB>
                  </a:tcPr>
                </a:tc>
                <a:tc>
                  <a:txBody>
                    <a:bodyPr/>
                    <a:lstStyle/>
                    <a:p>
                      <a:pPr algn="l" fontAlgn="b"/>
                      <a:r>
                        <a:rPr lang="fr-CA" sz="1100" b="0" i="0" u="none" strike="noStrike">
                          <a:solidFill>
                            <a:srgbClr val="000000"/>
                          </a:solidFill>
                          <a:effectLst/>
                          <a:latin typeface="Calibri" panose="020F0502020204030204" pitchFamily="34" charset="0"/>
                        </a:rPr>
                        <a:t>2006–2007</a:t>
                      </a:r>
                    </a:p>
                  </a:txBody>
                  <a:tcPr marL="7543" marR="7543" marT="7543" marB="0" anchor="b">
                    <a:lnL>
                      <a:noFill/>
                    </a:lnL>
                    <a:lnR>
                      <a:noFill/>
                    </a:lnR>
                    <a:lnT>
                      <a:noFill/>
                    </a:lnT>
                    <a:lnB>
                      <a:noFill/>
                    </a:lnB>
                  </a:tcPr>
                </a:tc>
                <a:tc>
                  <a:txBody>
                    <a:bodyPr/>
                    <a:lstStyle/>
                    <a:p>
                      <a:pPr algn="l" fontAlgn="b"/>
                      <a:r>
                        <a:rPr lang="fr-CA" sz="1100" b="0" i="0" u="none" strike="noStrike">
                          <a:solidFill>
                            <a:srgbClr val="000000"/>
                          </a:solidFill>
                          <a:effectLst/>
                          <a:latin typeface="Calibri" panose="020F0502020204030204" pitchFamily="34" charset="0"/>
                        </a:rPr>
                        <a:t>2·6</a:t>
                      </a:r>
                    </a:p>
                  </a:txBody>
                  <a:tcPr marL="7543" marR="7543" marT="7543" marB="0" anchor="b">
                    <a:lnL>
                      <a:noFill/>
                    </a:lnL>
                    <a:lnR>
                      <a:noFill/>
                    </a:lnR>
                    <a:lnT>
                      <a:noFill/>
                    </a:lnT>
                    <a:lnB>
                      <a:noFill/>
                    </a:lnB>
                  </a:tcPr>
                </a:tc>
                <a:tc>
                  <a:txBody>
                    <a:bodyPr/>
                    <a:lstStyle/>
                    <a:p>
                      <a:pPr algn="l" fontAlgn="b"/>
                      <a:endParaRPr lang="fr-CA" sz="1100" b="0" i="0" u="none" strike="noStrike">
                        <a:solidFill>
                          <a:srgbClr val="000000"/>
                        </a:solidFill>
                        <a:effectLst/>
                        <a:latin typeface="Calibri" panose="020F0502020204030204" pitchFamily="34" charset="0"/>
                      </a:endParaRPr>
                    </a:p>
                  </a:txBody>
                  <a:tcPr marL="7543" marR="7543" marT="7543" marB="0" anchor="b">
                    <a:lnL>
                      <a:noFill/>
                    </a:lnL>
                    <a:lnR>
                      <a:noFill/>
                    </a:lnR>
                    <a:lnT>
                      <a:noFill/>
                    </a:lnT>
                    <a:lnB>
                      <a:noFill/>
                    </a:lnB>
                  </a:tcPr>
                </a:tc>
                <a:tc>
                  <a:txBody>
                    <a:bodyPr/>
                    <a:lstStyle/>
                    <a:p>
                      <a:pPr algn="l" fontAlgn="b"/>
                      <a:r>
                        <a:rPr lang="fr-CA" sz="1100" b="0" i="0" u="none" strike="noStrike">
                          <a:solidFill>
                            <a:srgbClr val="000000"/>
                          </a:solidFill>
                          <a:effectLst/>
                          <a:latin typeface="Calibri" panose="020F0502020204030204" pitchFamily="34" charset="0"/>
                        </a:rPr>
                        <a:t>Mali</a:t>
                      </a:r>
                    </a:p>
                  </a:txBody>
                  <a:tcPr marL="7543" marR="7543" marT="7543" marB="0" anchor="b">
                    <a:lnL>
                      <a:noFill/>
                    </a:lnL>
                    <a:lnR>
                      <a:noFill/>
                    </a:lnR>
                    <a:lnT>
                      <a:noFill/>
                    </a:lnT>
                    <a:lnB>
                      <a:noFill/>
                    </a:lnB>
                  </a:tcPr>
                </a:tc>
                <a:tc>
                  <a:txBody>
                    <a:bodyPr/>
                    <a:lstStyle/>
                    <a:p>
                      <a:pPr algn="l" fontAlgn="b"/>
                      <a:r>
                        <a:rPr lang="fr-CA" sz="1100" b="0" i="0" u="none" strike="noStrike">
                          <a:solidFill>
                            <a:srgbClr val="000000"/>
                          </a:solidFill>
                          <a:effectLst/>
                          <a:latin typeface="Calibri" panose="020F0502020204030204" pitchFamily="34" charset="0"/>
                        </a:rPr>
                        <a:t>2006</a:t>
                      </a:r>
                    </a:p>
                  </a:txBody>
                  <a:tcPr marL="7543" marR="7543" marT="7543" marB="0" anchor="b">
                    <a:lnL>
                      <a:noFill/>
                    </a:lnL>
                    <a:lnR>
                      <a:noFill/>
                    </a:lnR>
                    <a:lnT>
                      <a:noFill/>
                    </a:lnT>
                    <a:lnB>
                      <a:noFill/>
                    </a:lnB>
                  </a:tcPr>
                </a:tc>
                <a:tc>
                  <a:txBody>
                    <a:bodyPr/>
                    <a:lstStyle/>
                    <a:p>
                      <a:pPr algn="l" fontAlgn="b"/>
                      <a:r>
                        <a:rPr lang="fr-CA" sz="1100" b="0" i="0" u="none" strike="noStrike">
                          <a:solidFill>
                            <a:srgbClr val="000000"/>
                          </a:solidFill>
                          <a:effectLst/>
                          <a:latin typeface="Calibri" panose="020F0502020204030204" pitchFamily="34" charset="0"/>
                        </a:rPr>
                        <a:t>4·5</a:t>
                      </a:r>
                    </a:p>
                  </a:txBody>
                  <a:tcPr marL="7543" marR="7543" marT="7543" marB="0" anchor="b">
                    <a:lnL>
                      <a:noFill/>
                    </a:lnL>
                    <a:lnR>
                      <a:noFill/>
                    </a:lnR>
                    <a:lnT>
                      <a:noFill/>
                    </a:lnT>
                    <a:lnB>
                      <a:noFill/>
                    </a:lnB>
                  </a:tcPr>
                </a:tc>
                <a:extLst>
                  <a:ext uri="{0D108BD9-81ED-4DB2-BD59-A6C34878D82A}">
                    <a16:rowId xmlns:a16="http://schemas.microsoft.com/office/drawing/2014/main" val="10006"/>
                  </a:ext>
                </a:extLst>
              </a:tr>
              <a:tr h="150865">
                <a:tc>
                  <a:txBody>
                    <a:bodyPr/>
                    <a:lstStyle/>
                    <a:p>
                      <a:pPr algn="l" fontAlgn="b"/>
                      <a:r>
                        <a:rPr lang="fr-CA" sz="1100" b="0" i="0" u="none" strike="noStrike">
                          <a:solidFill>
                            <a:srgbClr val="000000"/>
                          </a:solidFill>
                          <a:effectLst/>
                          <a:latin typeface="Calibri" panose="020F0502020204030204" pitchFamily="34" charset="0"/>
                        </a:rPr>
                        <a:t>Burkina Faso</a:t>
                      </a:r>
                    </a:p>
                  </a:txBody>
                  <a:tcPr marL="7543" marR="7543" marT="7543" marB="0" anchor="b">
                    <a:lnL>
                      <a:noFill/>
                    </a:lnL>
                    <a:lnR>
                      <a:noFill/>
                    </a:lnR>
                    <a:lnT>
                      <a:noFill/>
                    </a:lnT>
                    <a:lnB>
                      <a:noFill/>
                    </a:lnB>
                  </a:tcPr>
                </a:tc>
                <a:tc>
                  <a:txBody>
                    <a:bodyPr/>
                    <a:lstStyle/>
                    <a:p>
                      <a:pPr algn="l" fontAlgn="b"/>
                      <a:r>
                        <a:rPr lang="fr-CA" sz="1100" b="0" i="0" u="none" strike="noStrike">
                          <a:solidFill>
                            <a:srgbClr val="000000"/>
                          </a:solidFill>
                          <a:effectLst/>
                          <a:latin typeface="Calibri" panose="020F0502020204030204" pitchFamily="34" charset="0"/>
                        </a:rPr>
                        <a:t>2003</a:t>
                      </a:r>
                    </a:p>
                  </a:txBody>
                  <a:tcPr marL="7543" marR="7543" marT="7543" marB="0" anchor="b">
                    <a:lnL>
                      <a:noFill/>
                    </a:lnL>
                    <a:lnR>
                      <a:noFill/>
                    </a:lnR>
                    <a:lnT>
                      <a:noFill/>
                    </a:lnT>
                    <a:lnB>
                      <a:noFill/>
                    </a:lnB>
                  </a:tcPr>
                </a:tc>
                <a:tc>
                  <a:txBody>
                    <a:bodyPr/>
                    <a:lstStyle/>
                    <a:p>
                      <a:pPr algn="l" fontAlgn="b"/>
                      <a:r>
                        <a:rPr lang="fr-CA" sz="1100" b="0" i="0" u="none" strike="noStrike">
                          <a:solidFill>
                            <a:srgbClr val="000000"/>
                          </a:solidFill>
                          <a:effectLst/>
                          <a:latin typeface="Calibri" panose="020F0502020204030204" pitchFamily="34" charset="0"/>
                        </a:rPr>
                        <a:t>1·5</a:t>
                      </a:r>
                    </a:p>
                  </a:txBody>
                  <a:tcPr marL="7543" marR="7543" marT="7543" marB="0" anchor="b">
                    <a:lnL>
                      <a:noFill/>
                    </a:lnL>
                    <a:lnR>
                      <a:noFill/>
                    </a:lnR>
                    <a:lnT>
                      <a:noFill/>
                    </a:lnT>
                    <a:lnB>
                      <a:noFill/>
                    </a:lnB>
                  </a:tcPr>
                </a:tc>
                <a:tc>
                  <a:txBody>
                    <a:bodyPr/>
                    <a:lstStyle/>
                    <a:p>
                      <a:pPr algn="l" fontAlgn="b"/>
                      <a:endParaRPr lang="fr-CA" sz="1100" b="0" i="0" u="none" strike="noStrike">
                        <a:solidFill>
                          <a:srgbClr val="000000"/>
                        </a:solidFill>
                        <a:effectLst/>
                        <a:latin typeface="Calibri" panose="020F0502020204030204" pitchFamily="34" charset="0"/>
                      </a:endParaRPr>
                    </a:p>
                  </a:txBody>
                  <a:tcPr marL="7543" marR="7543" marT="7543" marB="0" anchor="b">
                    <a:lnL>
                      <a:noFill/>
                    </a:lnL>
                    <a:lnR>
                      <a:noFill/>
                    </a:lnR>
                    <a:lnT>
                      <a:noFill/>
                    </a:lnT>
                    <a:lnB>
                      <a:noFill/>
                    </a:lnB>
                  </a:tcPr>
                </a:tc>
                <a:tc>
                  <a:txBody>
                    <a:bodyPr/>
                    <a:lstStyle/>
                    <a:p>
                      <a:pPr algn="l" fontAlgn="b"/>
                      <a:r>
                        <a:rPr lang="fr-CA" sz="1100" b="0" i="0" u="none" strike="noStrike">
                          <a:solidFill>
                            <a:srgbClr val="000000"/>
                          </a:solidFill>
                          <a:effectLst/>
                          <a:latin typeface="Calibri" panose="020F0502020204030204" pitchFamily="34" charset="0"/>
                        </a:rPr>
                        <a:t>Mexico</a:t>
                      </a:r>
                    </a:p>
                  </a:txBody>
                  <a:tcPr marL="7543" marR="7543" marT="7543" marB="0" anchor="b">
                    <a:lnL>
                      <a:noFill/>
                    </a:lnL>
                    <a:lnR>
                      <a:noFill/>
                    </a:lnR>
                    <a:lnT>
                      <a:noFill/>
                    </a:lnT>
                    <a:lnB>
                      <a:noFill/>
                    </a:lnB>
                  </a:tcPr>
                </a:tc>
                <a:tc>
                  <a:txBody>
                    <a:bodyPr/>
                    <a:lstStyle/>
                    <a:p>
                      <a:pPr algn="l" fontAlgn="b"/>
                      <a:r>
                        <a:rPr lang="fr-CA" sz="1100" b="0" i="0" u="none" strike="noStrike">
                          <a:solidFill>
                            <a:srgbClr val="000000"/>
                          </a:solidFill>
                          <a:effectLst/>
                          <a:latin typeface="Calibri" panose="020F0502020204030204" pitchFamily="34" charset="0"/>
                        </a:rPr>
                        <a:t>2012</a:t>
                      </a:r>
                    </a:p>
                  </a:txBody>
                  <a:tcPr marL="7543" marR="7543" marT="7543" marB="0" anchor="b">
                    <a:lnL>
                      <a:noFill/>
                    </a:lnL>
                    <a:lnR>
                      <a:noFill/>
                    </a:lnR>
                    <a:lnT>
                      <a:noFill/>
                    </a:lnT>
                    <a:lnB>
                      <a:noFill/>
                    </a:lnB>
                  </a:tcPr>
                </a:tc>
                <a:tc>
                  <a:txBody>
                    <a:bodyPr/>
                    <a:lstStyle/>
                    <a:p>
                      <a:pPr algn="l" fontAlgn="b"/>
                      <a:r>
                        <a:rPr lang="fr-CA" sz="1100" b="0" i="0" u="none" strike="noStrike">
                          <a:solidFill>
                            <a:srgbClr val="000000"/>
                          </a:solidFill>
                          <a:effectLst/>
                          <a:latin typeface="Calibri" panose="020F0502020204030204" pitchFamily="34" charset="0"/>
                        </a:rPr>
                        <a:t>8·4</a:t>
                      </a:r>
                    </a:p>
                  </a:txBody>
                  <a:tcPr marL="7543" marR="7543" marT="7543" marB="0" anchor="b">
                    <a:lnL>
                      <a:noFill/>
                    </a:lnL>
                    <a:lnR>
                      <a:noFill/>
                    </a:lnR>
                    <a:lnT>
                      <a:noFill/>
                    </a:lnT>
                    <a:lnB>
                      <a:noFill/>
                    </a:lnB>
                  </a:tcPr>
                </a:tc>
                <a:extLst>
                  <a:ext uri="{0D108BD9-81ED-4DB2-BD59-A6C34878D82A}">
                    <a16:rowId xmlns:a16="http://schemas.microsoft.com/office/drawing/2014/main" val="10007"/>
                  </a:ext>
                </a:extLst>
              </a:tr>
              <a:tr h="150865">
                <a:tc>
                  <a:txBody>
                    <a:bodyPr/>
                    <a:lstStyle/>
                    <a:p>
                      <a:pPr algn="l" fontAlgn="b"/>
                      <a:r>
                        <a:rPr lang="fr-CA" sz="1100" b="0" i="0" u="none" strike="noStrike">
                          <a:solidFill>
                            <a:srgbClr val="000000"/>
                          </a:solidFill>
                          <a:effectLst/>
                          <a:latin typeface="Calibri" panose="020F0502020204030204" pitchFamily="34" charset="0"/>
                        </a:rPr>
                        <a:t>Cambodia</a:t>
                      </a:r>
                    </a:p>
                  </a:txBody>
                  <a:tcPr marL="7543" marR="7543" marT="7543" marB="0" anchor="b">
                    <a:lnL>
                      <a:noFill/>
                    </a:lnL>
                    <a:lnR>
                      <a:noFill/>
                    </a:lnR>
                    <a:lnT>
                      <a:noFill/>
                    </a:lnT>
                    <a:lnB>
                      <a:noFill/>
                    </a:lnB>
                  </a:tcPr>
                </a:tc>
                <a:tc>
                  <a:txBody>
                    <a:bodyPr/>
                    <a:lstStyle/>
                    <a:p>
                      <a:pPr algn="l" fontAlgn="b"/>
                      <a:r>
                        <a:rPr lang="fr-CA" sz="1100" b="0" i="0" u="none" strike="noStrike">
                          <a:solidFill>
                            <a:srgbClr val="000000"/>
                          </a:solidFill>
                          <a:effectLst/>
                          <a:latin typeface="Calibri" panose="020F0502020204030204" pitchFamily="34" charset="0"/>
                        </a:rPr>
                        <a:t>2005</a:t>
                      </a:r>
                    </a:p>
                  </a:txBody>
                  <a:tcPr marL="7543" marR="7543" marT="7543" marB="0" anchor="b">
                    <a:lnL>
                      <a:noFill/>
                    </a:lnL>
                    <a:lnR>
                      <a:noFill/>
                    </a:lnR>
                    <a:lnT>
                      <a:noFill/>
                    </a:lnT>
                    <a:lnB>
                      <a:noFill/>
                    </a:lnB>
                  </a:tcPr>
                </a:tc>
                <a:tc>
                  <a:txBody>
                    <a:bodyPr/>
                    <a:lstStyle/>
                    <a:p>
                      <a:pPr algn="l" fontAlgn="b"/>
                      <a:r>
                        <a:rPr lang="fr-CA" sz="1100" b="0" i="0" u="none" strike="noStrike">
                          <a:solidFill>
                            <a:srgbClr val="000000"/>
                          </a:solidFill>
                          <a:effectLst/>
                          <a:latin typeface="Calibri" panose="020F0502020204030204" pitchFamily="34" charset="0"/>
                        </a:rPr>
                        <a:t>2·9</a:t>
                      </a:r>
                    </a:p>
                  </a:txBody>
                  <a:tcPr marL="7543" marR="7543" marT="7543" marB="0" anchor="b">
                    <a:lnL>
                      <a:noFill/>
                    </a:lnL>
                    <a:lnR>
                      <a:noFill/>
                    </a:lnR>
                    <a:lnT>
                      <a:noFill/>
                    </a:lnT>
                    <a:lnB>
                      <a:noFill/>
                    </a:lnB>
                  </a:tcPr>
                </a:tc>
                <a:tc>
                  <a:txBody>
                    <a:bodyPr/>
                    <a:lstStyle/>
                    <a:p>
                      <a:pPr algn="l" fontAlgn="b"/>
                      <a:endParaRPr lang="fr-CA" sz="1100" b="0" i="0" u="none" strike="noStrike">
                        <a:solidFill>
                          <a:srgbClr val="000000"/>
                        </a:solidFill>
                        <a:effectLst/>
                        <a:latin typeface="Calibri" panose="020F0502020204030204" pitchFamily="34" charset="0"/>
                      </a:endParaRPr>
                    </a:p>
                  </a:txBody>
                  <a:tcPr marL="7543" marR="7543" marT="7543" marB="0" anchor="b">
                    <a:lnL>
                      <a:noFill/>
                    </a:lnL>
                    <a:lnR>
                      <a:noFill/>
                    </a:lnR>
                    <a:lnT>
                      <a:noFill/>
                    </a:lnT>
                    <a:lnB>
                      <a:noFill/>
                    </a:lnB>
                  </a:tcPr>
                </a:tc>
                <a:tc>
                  <a:txBody>
                    <a:bodyPr/>
                    <a:lstStyle/>
                    <a:p>
                      <a:pPr algn="l" fontAlgn="b"/>
                      <a:r>
                        <a:rPr lang="fr-CA" sz="1100" b="0" i="0" u="none" strike="noStrike">
                          <a:solidFill>
                            <a:srgbClr val="000000"/>
                          </a:solidFill>
                          <a:effectLst/>
                          <a:latin typeface="Calibri" panose="020F0502020204030204" pitchFamily="34" charset="0"/>
                        </a:rPr>
                        <a:t>Moldova</a:t>
                      </a:r>
                    </a:p>
                  </a:txBody>
                  <a:tcPr marL="7543" marR="7543" marT="7543" marB="0" anchor="b">
                    <a:lnL>
                      <a:noFill/>
                    </a:lnL>
                    <a:lnR>
                      <a:noFill/>
                    </a:lnR>
                    <a:lnT>
                      <a:noFill/>
                    </a:lnT>
                    <a:lnB>
                      <a:noFill/>
                    </a:lnB>
                  </a:tcPr>
                </a:tc>
                <a:tc>
                  <a:txBody>
                    <a:bodyPr/>
                    <a:lstStyle/>
                    <a:p>
                      <a:pPr algn="l" fontAlgn="b"/>
                      <a:r>
                        <a:rPr lang="fr-CA" sz="1100" b="0" i="0" u="none" strike="noStrike">
                          <a:solidFill>
                            <a:srgbClr val="000000"/>
                          </a:solidFill>
                          <a:effectLst/>
                          <a:latin typeface="Calibri" panose="020F0502020204030204" pitchFamily="34" charset="0"/>
                        </a:rPr>
                        <a:t>2005</a:t>
                      </a:r>
                    </a:p>
                  </a:txBody>
                  <a:tcPr marL="7543" marR="7543" marT="7543" marB="0" anchor="b">
                    <a:lnL>
                      <a:noFill/>
                    </a:lnL>
                    <a:lnR>
                      <a:noFill/>
                    </a:lnR>
                    <a:lnT>
                      <a:noFill/>
                    </a:lnT>
                    <a:lnB>
                      <a:noFill/>
                    </a:lnB>
                  </a:tcPr>
                </a:tc>
                <a:tc>
                  <a:txBody>
                    <a:bodyPr/>
                    <a:lstStyle/>
                    <a:p>
                      <a:pPr algn="l" fontAlgn="b"/>
                      <a:r>
                        <a:rPr lang="fr-CA" sz="1100" b="0" i="0" u="none" strike="noStrike">
                          <a:solidFill>
                            <a:srgbClr val="000000"/>
                          </a:solidFill>
                          <a:effectLst/>
                          <a:latin typeface="Calibri" panose="020F0502020204030204" pitchFamily="34" charset="0"/>
                        </a:rPr>
                        <a:t>2·7</a:t>
                      </a:r>
                    </a:p>
                  </a:txBody>
                  <a:tcPr marL="7543" marR="7543" marT="7543" marB="0" anchor="b">
                    <a:lnL>
                      <a:noFill/>
                    </a:lnL>
                    <a:lnR>
                      <a:noFill/>
                    </a:lnR>
                    <a:lnT>
                      <a:noFill/>
                    </a:lnT>
                    <a:lnB>
                      <a:noFill/>
                    </a:lnB>
                  </a:tcPr>
                </a:tc>
                <a:extLst>
                  <a:ext uri="{0D108BD9-81ED-4DB2-BD59-A6C34878D82A}">
                    <a16:rowId xmlns:a16="http://schemas.microsoft.com/office/drawing/2014/main" val="10008"/>
                  </a:ext>
                </a:extLst>
              </a:tr>
              <a:tr h="150865">
                <a:tc>
                  <a:txBody>
                    <a:bodyPr/>
                    <a:lstStyle/>
                    <a:p>
                      <a:pPr algn="l" fontAlgn="b"/>
                      <a:r>
                        <a:rPr lang="fr-CA" sz="1100" b="0" i="0" u="none" strike="noStrike">
                          <a:solidFill>
                            <a:srgbClr val="000000"/>
                          </a:solidFill>
                          <a:effectLst/>
                          <a:latin typeface="Calibri" panose="020F0502020204030204" pitchFamily="34" charset="0"/>
                        </a:rPr>
                        <a:t>Cameroon</a:t>
                      </a:r>
                    </a:p>
                  </a:txBody>
                  <a:tcPr marL="7543" marR="7543" marT="7543" marB="0" anchor="b">
                    <a:lnL>
                      <a:noFill/>
                    </a:lnL>
                    <a:lnR>
                      <a:noFill/>
                    </a:lnR>
                    <a:lnT>
                      <a:noFill/>
                    </a:lnT>
                    <a:lnB>
                      <a:noFill/>
                    </a:lnB>
                  </a:tcPr>
                </a:tc>
                <a:tc>
                  <a:txBody>
                    <a:bodyPr/>
                    <a:lstStyle/>
                    <a:p>
                      <a:pPr algn="l" fontAlgn="b"/>
                      <a:r>
                        <a:rPr lang="fr-CA" sz="1100" b="0" i="0" u="none" strike="noStrike">
                          <a:solidFill>
                            <a:srgbClr val="000000"/>
                          </a:solidFill>
                          <a:effectLst/>
                          <a:latin typeface="Calibri" panose="020F0502020204030204" pitchFamily="34" charset="0"/>
                        </a:rPr>
                        <a:t>2004</a:t>
                      </a:r>
                    </a:p>
                  </a:txBody>
                  <a:tcPr marL="7543" marR="7543" marT="7543" marB="0" anchor="b">
                    <a:lnL>
                      <a:noFill/>
                    </a:lnL>
                    <a:lnR>
                      <a:noFill/>
                    </a:lnR>
                    <a:lnT>
                      <a:noFill/>
                    </a:lnT>
                    <a:lnB>
                      <a:noFill/>
                    </a:lnB>
                  </a:tcPr>
                </a:tc>
                <a:tc>
                  <a:txBody>
                    <a:bodyPr/>
                    <a:lstStyle/>
                    <a:p>
                      <a:pPr algn="l" fontAlgn="b"/>
                      <a:r>
                        <a:rPr lang="fr-CA" sz="1100" b="0" i="0" u="none" strike="noStrike">
                          <a:solidFill>
                            <a:srgbClr val="000000"/>
                          </a:solidFill>
                          <a:effectLst/>
                          <a:latin typeface="Calibri" panose="020F0502020204030204" pitchFamily="34" charset="0"/>
                        </a:rPr>
                        <a:t>5·3</a:t>
                      </a:r>
                    </a:p>
                  </a:txBody>
                  <a:tcPr marL="7543" marR="7543" marT="7543" marB="0" anchor="b">
                    <a:lnL>
                      <a:noFill/>
                    </a:lnL>
                    <a:lnR>
                      <a:noFill/>
                    </a:lnR>
                    <a:lnT>
                      <a:noFill/>
                    </a:lnT>
                    <a:lnB>
                      <a:noFill/>
                    </a:lnB>
                  </a:tcPr>
                </a:tc>
                <a:tc>
                  <a:txBody>
                    <a:bodyPr/>
                    <a:lstStyle/>
                    <a:p>
                      <a:pPr algn="l" fontAlgn="b"/>
                      <a:endParaRPr lang="fr-CA" sz="1100" b="0" i="0" u="none" strike="noStrike">
                        <a:solidFill>
                          <a:srgbClr val="000000"/>
                        </a:solidFill>
                        <a:effectLst/>
                        <a:latin typeface="Calibri" panose="020F0502020204030204" pitchFamily="34" charset="0"/>
                      </a:endParaRPr>
                    </a:p>
                  </a:txBody>
                  <a:tcPr marL="7543" marR="7543" marT="7543" marB="0" anchor="b">
                    <a:lnL>
                      <a:noFill/>
                    </a:lnL>
                    <a:lnR>
                      <a:noFill/>
                    </a:lnR>
                    <a:lnT>
                      <a:noFill/>
                    </a:lnT>
                    <a:lnB>
                      <a:noFill/>
                    </a:lnB>
                  </a:tcPr>
                </a:tc>
                <a:tc>
                  <a:txBody>
                    <a:bodyPr/>
                    <a:lstStyle/>
                    <a:p>
                      <a:pPr algn="l" fontAlgn="b"/>
                      <a:r>
                        <a:rPr lang="fr-CA" sz="1100" b="0" i="0" u="none" strike="noStrike">
                          <a:solidFill>
                            <a:srgbClr val="000000"/>
                          </a:solidFill>
                          <a:effectLst/>
                          <a:latin typeface="Calibri" panose="020F0502020204030204" pitchFamily="34" charset="0"/>
                        </a:rPr>
                        <a:t>Morocco</a:t>
                      </a:r>
                    </a:p>
                  </a:txBody>
                  <a:tcPr marL="7543" marR="7543" marT="7543" marB="0" anchor="b">
                    <a:lnL>
                      <a:noFill/>
                    </a:lnL>
                    <a:lnR>
                      <a:noFill/>
                    </a:lnR>
                    <a:lnT>
                      <a:noFill/>
                    </a:lnT>
                    <a:lnB>
                      <a:noFill/>
                    </a:lnB>
                  </a:tcPr>
                </a:tc>
                <a:tc>
                  <a:txBody>
                    <a:bodyPr/>
                    <a:lstStyle/>
                    <a:p>
                      <a:pPr algn="l" fontAlgn="b"/>
                      <a:r>
                        <a:rPr lang="fr-CA" sz="1100" b="0" i="0" u="none" strike="noStrike">
                          <a:solidFill>
                            <a:srgbClr val="000000"/>
                          </a:solidFill>
                          <a:effectLst/>
                          <a:latin typeface="Calibri" panose="020F0502020204030204" pitchFamily="34" charset="0"/>
                        </a:rPr>
                        <a:t>2003</a:t>
                      </a:r>
                    </a:p>
                  </a:txBody>
                  <a:tcPr marL="7543" marR="7543" marT="7543" marB="0" anchor="b">
                    <a:lnL>
                      <a:noFill/>
                    </a:lnL>
                    <a:lnR>
                      <a:noFill/>
                    </a:lnR>
                    <a:lnT>
                      <a:noFill/>
                    </a:lnT>
                    <a:lnB>
                      <a:noFill/>
                    </a:lnB>
                  </a:tcPr>
                </a:tc>
                <a:tc>
                  <a:txBody>
                    <a:bodyPr/>
                    <a:lstStyle/>
                    <a:p>
                      <a:pPr algn="l" fontAlgn="b"/>
                      <a:r>
                        <a:rPr lang="fr-CA" sz="1100" b="0" i="0" u="none" strike="noStrike">
                          <a:solidFill>
                            <a:srgbClr val="000000"/>
                          </a:solidFill>
                          <a:effectLst/>
                          <a:latin typeface="Calibri" panose="020F0502020204030204" pitchFamily="34" charset="0"/>
                        </a:rPr>
                        <a:t>5·4</a:t>
                      </a:r>
                    </a:p>
                  </a:txBody>
                  <a:tcPr marL="7543" marR="7543" marT="7543" marB="0" anchor="b">
                    <a:lnL>
                      <a:noFill/>
                    </a:lnL>
                    <a:lnR>
                      <a:noFill/>
                    </a:lnR>
                    <a:lnT>
                      <a:noFill/>
                    </a:lnT>
                    <a:lnB>
                      <a:noFill/>
                    </a:lnB>
                  </a:tcPr>
                </a:tc>
                <a:extLst>
                  <a:ext uri="{0D108BD9-81ED-4DB2-BD59-A6C34878D82A}">
                    <a16:rowId xmlns:a16="http://schemas.microsoft.com/office/drawing/2014/main" val="10009"/>
                  </a:ext>
                </a:extLst>
              </a:tr>
              <a:tr h="150865">
                <a:tc>
                  <a:txBody>
                    <a:bodyPr/>
                    <a:lstStyle/>
                    <a:p>
                      <a:pPr algn="l" fontAlgn="b"/>
                      <a:r>
                        <a:rPr lang="fr-CA" sz="1100" b="0" i="0" u="none" strike="noStrike">
                          <a:solidFill>
                            <a:srgbClr val="000000"/>
                          </a:solidFill>
                          <a:effectLst/>
                          <a:latin typeface="Calibri" panose="020F0502020204030204" pitchFamily="34" charset="0"/>
                        </a:rPr>
                        <a:t>Central African Republic</a:t>
                      </a:r>
                    </a:p>
                  </a:txBody>
                  <a:tcPr marL="7543" marR="7543" marT="7543" marB="0" anchor="b">
                    <a:lnL>
                      <a:noFill/>
                    </a:lnL>
                    <a:lnR>
                      <a:noFill/>
                    </a:lnR>
                    <a:lnT>
                      <a:noFill/>
                    </a:lnT>
                    <a:lnB>
                      <a:noFill/>
                    </a:lnB>
                  </a:tcPr>
                </a:tc>
                <a:tc>
                  <a:txBody>
                    <a:bodyPr/>
                    <a:lstStyle/>
                    <a:p>
                      <a:pPr algn="l" fontAlgn="b"/>
                      <a:r>
                        <a:rPr lang="fr-CA" sz="1100" b="0" i="0" u="none" strike="noStrike">
                          <a:solidFill>
                            <a:srgbClr val="000000"/>
                          </a:solidFill>
                          <a:effectLst/>
                          <a:latin typeface="Calibri" panose="020F0502020204030204" pitchFamily="34" charset="0"/>
                        </a:rPr>
                        <a:t>1994</a:t>
                      </a:r>
                    </a:p>
                  </a:txBody>
                  <a:tcPr marL="7543" marR="7543" marT="7543" marB="0" anchor="b">
                    <a:lnL>
                      <a:noFill/>
                    </a:lnL>
                    <a:lnR>
                      <a:noFill/>
                    </a:lnR>
                    <a:lnT>
                      <a:noFill/>
                    </a:lnT>
                    <a:lnB>
                      <a:noFill/>
                    </a:lnB>
                  </a:tcPr>
                </a:tc>
                <a:tc>
                  <a:txBody>
                    <a:bodyPr/>
                    <a:lstStyle/>
                    <a:p>
                      <a:pPr algn="l" fontAlgn="b"/>
                      <a:r>
                        <a:rPr lang="fr-CA" sz="1100" b="0" i="0" u="none" strike="noStrike">
                          <a:solidFill>
                            <a:srgbClr val="000000"/>
                          </a:solidFill>
                          <a:effectLst/>
                          <a:latin typeface="Calibri" panose="020F0502020204030204" pitchFamily="34" charset="0"/>
                        </a:rPr>
                        <a:t>1·4–2·5</a:t>
                      </a:r>
                    </a:p>
                  </a:txBody>
                  <a:tcPr marL="7543" marR="7543" marT="7543" marB="0" anchor="b">
                    <a:lnL>
                      <a:noFill/>
                    </a:lnL>
                    <a:lnR>
                      <a:noFill/>
                    </a:lnR>
                    <a:lnT>
                      <a:noFill/>
                    </a:lnT>
                    <a:lnB>
                      <a:noFill/>
                    </a:lnB>
                  </a:tcPr>
                </a:tc>
                <a:tc>
                  <a:txBody>
                    <a:bodyPr/>
                    <a:lstStyle/>
                    <a:p>
                      <a:pPr algn="l" fontAlgn="b"/>
                      <a:endParaRPr lang="fr-CA" sz="1100" b="0" i="0" u="none" strike="noStrike">
                        <a:solidFill>
                          <a:srgbClr val="000000"/>
                        </a:solidFill>
                        <a:effectLst/>
                        <a:latin typeface="Calibri" panose="020F0502020204030204" pitchFamily="34" charset="0"/>
                      </a:endParaRPr>
                    </a:p>
                  </a:txBody>
                  <a:tcPr marL="7543" marR="7543" marT="7543" marB="0" anchor="b">
                    <a:lnL>
                      <a:noFill/>
                    </a:lnL>
                    <a:lnR>
                      <a:noFill/>
                    </a:lnR>
                    <a:lnT>
                      <a:noFill/>
                    </a:lnT>
                    <a:lnB>
                      <a:noFill/>
                    </a:lnB>
                  </a:tcPr>
                </a:tc>
                <a:tc>
                  <a:txBody>
                    <a:bodyPr/>
                    <a:lstStyle/>
                    <a:p>
                      <a:pPr algn="l" fontAlgn="b"/>
                      <a:r>
                        <a:rPr lang="fr-CA" sz="1100" b="0" i="0" u="none" strike="noStrike">
                          <a:solidFill>
                            <a:srgbClr val="000000"/>
                          </a:solidFill>
                          <a:effectLst/>
                          <a:latin typeface="Calibri" panose="020F0502020204030204" pitchFamily="34" charset="0"/>
                        </a:rPr>
                        <a:t>Mozambique</a:t>
                      </a:r>
                    </a:p>
                  </a:txBody>
                  <a:tcPr marL="7543" marR="7543" marT="7543" marB="0" anchor="b">
                    <a:lnL>
                      <a:noFill/>
                    </a:lnL>
                    <a:lnR>
                      <a:noFill/>
                    </a:lnR>
                    <a:lnT>
                      <a:noFill/>
                    </a:lnT>
                    <a:lnB>
                      <a:noFill/>
                    </a:lnB>
                  </a:tcPr>
                </a:tc>
                <a:tc>
                  <a:txBody>
                    <a:bodyPr/>
                    <a:lstStyle/>
                    <a:p>
                      <a:pPr algn="l" fontAlgn="b"/>
                      <a:r>
                        <a:rPr lang="fr-CA" sz="1100" b="0" i="0" u="none" strike="noStrike">
                          <a:solidFill>
                            <a:srgbClr val="000000"/>
                          </a:solidFill>
                          <a:effectLst/>
                          <a:latin typeface="Calibri" panose="020F0502020204030204" pitchFamily="34" charset="0"/>
                        </a:rPr>
                        <a:t>2003</a:t>
                      </a:r>
                    </a:p>
                  </a:txBody>
                  <a:tcPr marL="7543" marR="7543" marT="7543" marB="0" anchor="b">
                    <a:lnL>
                      <a:noFill/>
                    </a:lnL>
                    <a:lnR>
                      <a:noFill/>
                    </a:lnR>
                    <a:lnT>
                      <a:noFill/>
                    </a:lnT>
                    <a:lnB>
                      <a:noFill/>
                    </a:lnB>
                  </a:tcPr>
                </a:tc>
                <a:tc>
                  <a:txBody>
                    <a:bodyPr/>
                    <a:lstStyle/>
                    <a:p>
                      <a:pPr algn="l" fontAlgn="b"/>
                      <a:r>
                        <a:rPr lang="fr-CA" sz="1100" b="0" i="0" u="none" strike="noStrike">
                          <a:solidFill>
                            <a:srgbClr val="000000"/>
                          </a:solidFill>
                          <a:effectLst/>
                          <a:latin typeface="Calibri" panose="020F0502020204030204" pitchFamily="34" charset="0"/>
                        </a:rPr>
                        <a:t>2·8</a:t>
                      </a:r>
                    </a:p>
                  </a:txBody>
                  <a:tcPr marL="7543" marR="7543" marT="7543" marB="0" anchor="b">
                    <a:lnL>
                      <a:noFill/>
                    </a:lnL>
                    <a:lnR>
                      <a:noFill/>
                    </a:lnR>
                    <a:lnT>
                      <a:noFill/>
                    </a:lnT>
                    <a:lnB>
                      <a:noFill/>
                    </a:lnB>
                  </a:tcPr>
                </a:tc>
                <a:extLst>
                  <a:ext uri="{0D108BD9-81ED-4DB2-BD59-A6C34878D82A}">
                    <a16:rowId xmlns:a16="http://schemas.microsoft.com/office/drawing/2014/main" val="10010"/>
                  </a:ext>
                </a:extLst>
              </a:tr>
              <a:tr h="150865">
                <a:tc>
                  <a:txBody>
                    <a:bodyPr/>
                    <a:lstStyle/>
                    <a:p>
                      <a:pPr algn="l" fontAlgn="b"/>
                      <a:r>
                        <a:rPr lang="fr-CA" sz="1100" b="0" i="0" u="none" strike="noStrike">
                          <a:solidFill>
                            <a:srgbClr val="000000"/>
                          </a:solidFill>
                          <a:effectLst/>
                          <a:latin typeface="Calibri" panose="020F0502020204030204" pitchFamily="34" charset="0"/>
                        </a:rPr>
                        <a:t>Chad</a:t>
                      </a:r>
                    </a:p>
                  </a:txBody>
                  <a:tcPr marL="7543" marR="7543" marT="7543" marB="0" anchor="b">
                    <a:lnL>
                      <a:noFill/>
                    </a:lnL>
                    <a:lnR>
                      <a:noFill/>
                    </a:lnR>
                    <a:lnT>
                      <a:noFill/>
                    </a:lnT>
                    <a:lnB>
                      <a:noFill/>
                    </a:lnB>
                  </a:tcPr>
                </a:tc>
                <a:tc>
                  <a:txBody>
                    <a:bodyPr/>
                    <a:lstStyle/>
                    <a:p>
                      <a:pPr algn="l" fontAlgn="b"/>
                      <a:r>
                        <a:rPr lang="fr-CA" sz="1100" b="0" i="0" u="none" strike="noStrike">
                          <a:solidFill>
                            <a:srgbClr val="000000"/>
                          </a:solidFill>
                          <a:effectLst/>
                          <a:latin typeface="Calibri" panose="020F0502020204030204" pitchFamily="34" charset="0"/>
                        </a:rPr>
                        <a:t>2003</a:t>
                      </a:r>
                    </a:p>
                  </a:txBody>
                  <a:tcPr marL="7543" marR="7543" marT="7543" marB="0" anchor="b">
                    <a:lnL>
                      <a:noFill/>
                    </a:lnL>
                    <a:lnR>
                      <a:noFill/>
                    </a:lnR>
                    <a:lnT>
                      <a:noFill/>
                    </a:lnT>
                    <a:lnB>
                      <a:noFill/>
                    </a:lnB>
                  </a:tcPr>
                </a:tc>
                <a:tc>
                  <a:txBody>
                    <a:bodyPr/>
                    <a:lstStyle/>
                    <a:p>
                      <a:pPr algn="l" fontAlgn="b"/>
                      <a:r>
                        <a:rPr lang="fr-CA" sz="1100" b="0" i="0" u="none" strike="noStrike">
                          <a:solidFill>
                            <a:srgbClr val="000000"/>
                          </a:solidFill>
                          <a:effectLst/>
                          <a:latin typeface="Calibri" panose="020F0502020204030204" pitchFamily="34" charset="0"/>
                        </a:rPr>
                        <a:t>3·0</a:t>
                      </a:r>
                    </a:p>
                  </a:txBody>
                  <a:tcPr marL="7543" marR="7543" marT="7543" marB="0" anchor="b">
                    <a:lnL>
                      <a:noFill/>
                    </a:lnL>
                    <a:lnR>
                      <a:noFill/>
                    </a:lnR>
                    <a:lnT>
                      <a:noFill/>
                    </a:lnT>
                    <a:lnB>
                      <a:noFill/>
                    </a:lnB>
                  </a:tcPr>
                </a:tc>
                <a:tc>
                  <a:txBody>
                    <a:bodyPr/>
                    <a:lstStyle/>
                    <a:p>
                      <a:pPr algn="l" fontAlgn="b"/>
                      <a:endParaRPr lang="fr-CA" sz="1100" b="0" i="0" u="none" strike="noStrike">
                        <a:solidFill>
                          <a:srgbClr val="000000"/>
                        </a:solidFill>
                        <a:effectLst/>
                        <a:latin typeface="Calibri" panose="020F0502020204030204" pitchFamily="34" charset="0"/>
                      </a:endParaRPr>
                    </a:p>
                  </a:txBody>
                  <a:tcPr marL="7543" marR="7543" marT="7543" marB="0" anchor="b">
                    <a:lnL>
                      <a:noFill/>
                    </a:lnL>
                    <a:lnR>
                      <a:noFill/>
                    </a:lnR>
                    <a:lnT>
                      <a:noFill/>
                    </a:lnT>
                    <a:lnB>
                      <a:noFill/>
                    </a:lnB>
                  </a:tcPr>
                </a:tc>
                <a:tc>
                  <a:txBody>
                    <a:bodyPr/>
                    <a:lstStyle/>
                    <a:p>
                      <a:pPr algn="l" fontAlgn="b"/>
                      <a:r>
                        <a:rPr lang="fr-CA" sz="1100" b="0" i="0" u="none" strike="noStrike">
                          <a:solidFill>
                            <a:srgbClr val="000000"/>
                          </a:solidFill>
                          <a:effectLst/>
                          <a:latin typeface="Calibri" panose="020F0502020204030204" pitchFamily="34" charset="0"/>
                        </a:rPr>
                        <a:t>Namibia</a:t>
                      </a:r>
                    </a:p>
                  </a:txBody>
                  <a:tcPr marL="7543" marR="7543" marT="7543" marB="0" anchor="b">
                    <a:lnL>
                      <a:noFill/>
                    </a:lnL>
                    <a:lnR>
                      <a:noFill/>
                    </a:lnR>
                    <a:lnT>
                      <a:noFill/>
                    </a:lnT>
                    <a:lnB>
                      <a:noFill/>
                    </a:lnB>
                  </a:tcPr>
                </a:tc>
                <a:tc>
                  <a:txBody>
                    <a:bodyPr/>
                    <a:lstStyle/>
                    <a:p>
                      <a:pPr algn="l" fontAlgn="b"/>
                      <a:r>
                        <a:rPr lang="fr-CA" sz="1100" b="0" i="0" u="none" strike="noStrike">
                          <a:solidFill>
                            <a:srgbClr val="000000"/>
                          </a:solidFill>
                          <a:effectLst/>
                          <a:latin typeface="Calibri" panose="020F0502020204030204" pitchFamily="34" charset="0"/>
                        </a:rPr>
                        <a:t>2006</a:t>
                      </a:r>
                    </a:p>
                  </a:txBody>
                  <a:tcPr marL="7543" marR="7543" marT="7543" marB="0" anchor="b">
                    <a:lnL>
                      <a:noFill/>
                    </a:lnL>
                    <a:lnR>
                      <a:noFill/>
                    </a:lnR>
                    <a:lnT>
                      <a:noFill/>
                    </a:lnT>
                    <a:lnB>
                      <a:noFill/>
                    </a:lnB>
                  </a:tcPr>
                </a:tc>
                <a:tc>
                  <a:txBody>
                    <a:bodyPr/>
                    <a:lstStyle/>
                    <a:p>
                      <a:pPr algn="l" fontAlgn="b"/>
                      <a:r>
                        <a:rPr lang="fr-CA" sz="1100" b="0" i="0" u="none" strike="noStrike">
                          <a:solidFill>
                            <a:srgbClr val="000000"/>
                          </a:solidFill>
                          <a:effectLst/>
                          <a:latin typeface="Calibri" panose="020F0502020204030204" pitchFamily="34" charset="0"/>
                        </a:rPr>
                        <a:t>4·5</a:t>
                      </a:r>
                    </a:p>
                  </a:txBody>
                  <a:tcPr marL="7543" marR="7543" marT="7543" marB="0" anchor="b">
                    <a:lnL>
                      <a:noFill/>
                    </a:lnL>
                    <a:lnR>
                      <a:noFill/>
                    </a:lnR>
                    <a:lnT>
                      <a:noFill/>
                    </a:lnT>
                    <a:lnB>
                      <a:noFill/>
                    </a:lnB>
                  </a:tcPr>
                </a:tc>
                <a:extLst>
                  <a:ext uri="{0D108BD9-81ED-4DB2-BD59-A6C34878D82A}">
                    <a16:rowId xmlns:a16="http://schemas.microsoft.com/office/drawing/2014/main" val="10011"/>
                  </a:ext>
                </a:extLst>
              </a:tr>
              <a:tr h="150865">
                <a:tc>
                  <a:txBody>
                    <a:bodyPr/>
                    <a:lstStyle/>
                    <a:p>
                      <a:pPr algn="l" fontAlgn="b"/>
                      <a:r>
                        <a:rPr lang="fr-CA" sz="1100" b="0" i="0" u="none" strike="noStrike">
                          <a:solidFill>
                            <a:srgbClr val="000000"/>
                          </a:solidFill>
                          <a:effectLst/>
                          <a:latin typeface="Calibri" panose="020F0502020204030204" pitchFamily="34" charset="0"/>
                        </a:rPr>
                        <a:t>Colombia</a:t>
                      </a:r>
                    </a:p>
                  </a:txBody>
                  <a:tcPr marL="7543" marR="7543" marT="7543" marB="0" anchor="b">
                    <a:lnL>
                      <a:noFill/>
                    </a:lnL>
                    <a:lnR>
                      <a:noFill/>
                    </a:lnR>
                    <a:lnT>
                      <a:noFill/>
                    </a:lnT>
                    <a:lnB>
                      <a:noFill/>
                    </a:lnB>
                  </a:tcPr>
                </a:tc>
                <a:tc>
                  <a:txBody>
                    <a:bodyPr/>
                    <a:lstStyle/>
                    <a:p>
                      <a:pPr algn="l" fontAlgn="b"/>
                      <a:r>
                        <a:rPr lang="fr-CA" sz="1100" b="0" i="0" u="none" strike="noStrike">
                          <a:solidFill>
                            <a:srgbClr val="000000"/>
                          </a:solidFill>
                          <a:effectLst/>
                          <a:latin typeface="Calibri" panose="020F0502020204030204" pitchFamily="34" charset="0"/>
                        </a:rPr>
                        <a:t>2005</a:t>
                      </a:r>
                    </a:p>
                  </a:txBody>
                  <a:tcPr marL="7543" marR="7543" marT="7543" marB="0" anchor="b">
                    <a:lnL>
                      <a:noFill/>
                    </a:lnL>
                    <a:lnR>
                      <a:noFill/>
                    </a:lnR>
                    <a:lnT>
                      <a:noFill/>
                    </a:lnT>
                    <a:lnB>
                      <a:noFill/>
                    </a:lnB>
                  </a:tcPr>
                </a:tc>
                <a:tc>
                  <a:txBody>
                    <a:bodyPr/>
                    <a:lstStyle/>
                    <a:p>
                      <a:pPr algn="l" fontAlgn="b"/>
                      <a:r>
                        <a:rPr lang="fr-CA" sz="1100" b="0" i="0" u="none" strike="noStrike">
                          <a:solidFill>
                            <a:srgbClr val="000000"/>
                          </a:solidFill>
                          <a:effectLst/>
                          <a:latin typeface="Calibri" panose="020F0502020204030204" pitchFamily="34" charset="0"/>
                        </a:rPr>
                        <a:t>3·6</a:t>
                      </a:r>
                    </a:p>
                  </a:txBody>
                  <a:tcPr marL="7543" marR="7543" marT="7543" marB="0" anchor="b">
                    <a:lnL>
                      <a:noFill/>
                    </a:lnL>
                    <a:lnR>
                      <a:noFill/>
                    </a:lnR>
                    <a:lnT>
                      <a:noFill/>
                    </a:lnT>
                    <a:lnB>
                      <a:noFill/>
                    </a:lnB>
                  </a:tcPr>
                </a:tc>
                <a:tc>
                  <a:txBody>
                    <a:bodyPr/>
                    <a:lstStyle/>
                    <a:p>
                      <a:pPr algn="l" fontAlgn="b"/>
                      <a:endParaRPr lang="fr-CA" sz="1100" b="0" i="0" u="none" strike="noStrike">
                        <a:solidFill>
                          <a:srgbClr val="000000"/>
                        </a:solidFill>
                        <a:effectLst/>
                        <a:latin typeface="Calibri" panose="020F0502020204030204" pitchFamily="34" charset="0"/>
                      </a:endParaRPr>
                    </a:p>
                  </a:txBody>
                  <a:tcPr marL="7543" marR="7543" marT="7543" marB="0" anchor="b">
                    <a:lnL>
                      <a:noFill/>
                    </a:lnL>
                    <a:lnR>
                      <a:noFill/>
                    </a:lnR>
                    <a:lnT>
                      <a:noFill/>
                    </a:lnT>
                    <a:lnB>
                      <a:noFill/>
                    </a:lnB>
                  </a:tcPr>
                </a:tc>
                <a:tc>
                  <a:txBody>
                    <a:bodyPr/>
                    <a:lstStyle/>
                    <a:p>
                      <a:pPr algn="l" fontAlgn="b"/>
                      <a:r>
                        <a:rPr lang="fr-CA" sz="1100" b="0" i="0" u="none" strike="noStrike">
                          <a:solidFill>
                            <a:srgbClr val="000000"/>
                          </a:solidFill>
                          <a:effectLst/>
                          <a:latin typeface="Calibri" panose="020F0502020204030204" pitchFamily="34" charset="0"/>
                        </a:rPr>
                        <a:t>Nepal</a:t>
                      </a:r>
                    </a:p>
                  </a:txBody>
                  <a:tcPr marL="7543" marR="7543" marT="7543" marB="0" anchor="b">
                    <a:lnL>
                      <a:noFill/>
                    </a:lnL>
                    <a:lnR>
                      <a:noFill/>
                    </a:lnR>
                    <a:lnT>
                      <a:noFill/>
                    </a:lnT>
                    <a:lnB>
                      <a:noFill/>
                    </a:lnB>
                  </a:tcPr>
                </a:tc>
                <a:tc>
                  <a:txBody>
                    <a:bodyPr/>
                    <a:lstStyle/>
                    <a:p>
                      <a:pPr algn="l" fontAlgn="b"/>
                      <a:r>
                        <a:rPr lang="fr-CA" sz="1100" b="0" i="0" u="none" strike="noStrike">
                          <a:solidFill>
                            <a:srgbClr val="000000"/>
                          </a:solidFill>
                          <a:effectLst/>
                          <a:latin typeface="Calibri" panose="020F0502020204030204" pitchFamily="34" charset="0"/>
                        </a:rPr>
                        <a:t>2006</a:t>
                      </a:r>
                    </a:p>
                  </a:txBody>
                  <a:tcPr marL="7543" marR="7543" marT="7543" marB="0" anchor="b">
                    <a:lnL>
                      <a:noFill/>
                    </a:lnL>
                    <a:lnR>
                      <a:noFill/>
                    </a:lnR>
                    <a:lnT>
                      <a:noFill/>
                    </a:lnT>
                    <a:lnB>
                      <a:noFill/>
                    </a:lnB>
                  </a:tcPr>
                </a:tc>
                <a:tc>
                  <a:txBody>
                    <a:bodyPr/>
                    <a:lstStyle/>
                    <a:p>
                      <a:pPr algn="l" fontAlgn="b"/>
                      <a:r>
                        <a:rPr lang="fr-CA" sz="1100" b="0" i="0" u="none" strike="noStrike">
                          <a:solidFill>
                            <a:srgbClr val="000000"/>
                          </a:solidFill>
                          <a:effectLst/>
                          <a:latin typeface="Calibri" panose="020F0502020204030204" pitchFamily="34" charset="0"/>
                        </a:rPr>
                        <a:t>0·9</a:t>
                      </a:r>
                    </a:p>
                  </a:txBody>
                  <a:tcPr marL="7543" marR="7543" marT="7543" marB="0" anchor="b">
                    <a:lnL>
                      <a:noFill/>
                    </a:lnL>
                    <a:lnR>
                      <a:noFill/>
                    </a:lnR>
                    <a:lnT>
                      <a:noFill/>
                    </a:lnT>
                    <a:lnB>
                      <a:noFill/>
                    </a:lnB>
                  </a:tcPr>
                </a:tc>
                <a:extLst>
                  <a:ext uri="{0D108BD9-81ED-4DB2-BD59-A6C34878D82A}">
                    <a16:rowId xmlns:a16="http://schemas.microsoft.com/office/drawing/2014/main" val="10012"/>
                  </a:ext>
                </a:extLst>
              </a:tr>
              <a:tr h="150865">
                <a:tc>
                  <a:txBody>
                    <a:bodyPr/>
                    <a:lstStyle/>
                    <a:p>
                      <a:pPr algn="l" fontAlgn="b"/>
                      <a:r>
                        <a:rPr lang="fr-CA" sz="1100" b="0" i="0" u="none" strike="noStrike">
                          <a:solidFill>
                            <a:srgbClr val="000000"/>
                          </a:solidFill>
                          <a:effectLst/>
                          <a:latin typeface="Calibri" panose="020F0502020204030204" pitchFamily="34" charset="0"/>
                        </a:rPr>
                        <a:t>Comoros</a:t>
                      </a:r>
                    </a:p>
                  </a:txBody>
                  <a:tcPr marL="7543" marR="7543" marT="7543" marB="0" anchor="b">
                    <a:lnL>
                      <a:noFill/>
                    </a:lnL>
                    <a:lnR>
                      <a:noFill/>
                    </a:lnR>
                    <a:lnT>
                      <a:noFill/>
                    </a:lnT>
                    <a:lnB>
                      <a:noFill/>
                    </a:lnB>
                  </a:tcPr>
                </a:tc>
                <a:tc>
                  <a:txBody>
                    <a:bodyPr/>
                    <a:lstStyle/>
                    <a:p>
                      <a:pPr algn="l" fontAlgn="b"/>
                      <a:r>
                        <a:rPr lang="fr-CA" sz="1100" b="0" i="0" u="none" strike="noStrike">
                          <a:solidFill>
                            <a:srgbClr val="000000"/>
                          </a:solidFill>
                          <a:effectLst/>
                          <a:latin typeface="Calibri" panose="020F0502020204030204" pitchFamily="34" charset="0"/>
                        </a:rPr>
                        <a:t>1996</a:t>
                      </a:r>
                    </a:p>
                  </a:txBody>
                  <a:tcPr marL="7543" marR="7543" marT="7543" marB="0" anchor="b">
                    <a:lnL>
                      <a:noFill/>
                    </a:lnL>
                    <a:lnR>
                      <a:noFill/>
                    </a:lnR>
                    <a:lnT>
                      <a:noFill/>
                    </a:lnT>
                    <a:lnB>
                      <a:noFill/>
                    </a:lnB>
                  </a:tcPr>
                </a:tc>
                <a:tc>
                  <a:txBody>
                    <a:bodyPr/>
                    <a:lstStyle/>
                    <a:p>
                      <a:pPr algn="l" fontAlgn="b"/>
                      <a:r>
                        <a:rPr lang="fr-CA" sz="1100" b="0" i="0" u="none" strike="noStrike">
                          <a:solidFill>
                            <a:srgbClr val="000000"/>
                          </a:solidFill>
                          <a:effectLst/>
                          <a:latin typeface="Calibri" panose="020F0502020204030204" pitchFamily="34" charset="0"/>
                        </a:rPr>
                        <a:t>3·5–5·6</a:t>
                      </a:r>
                    </a:p>
                  </a:txBody>
                  <a:tcPr marL="7543" marR="7543" marT="7543" marB="0" anchor="b">
                    <a:lnL>
                      <a:noFill/>
                    </a:lnL>
                    <a:lnR>
                      <a:noFill/>
                    </a:lnR>
                    <a:lnT>
                      <a:noFill/>
                    </a:lnT>
                    <a:lnB>
                      <a:noFill/>
                    </a:lnB>
                  </a:tcPr>
                </a:tc>
                <a:tc>
                  <a:txBody>
                    <a:bodyPr/>
                    <a:lstStyle/>
                    <a:p>
                      <a:pPr algn="l" fontAlgn="b"/>
                      <a:endParaRPr lang="fr-CA" sz="1100" b="0" i="0" u="none" strike="noStrike">
                        <a:solidFill>
                          <a:srgbClr val="000000"/>
                        </a:solidFill>
                        <a:effectLst/>
                        <a:latin typeface="Calibri" panose="020F0502020204030204" pitchFamily="34" charset="0"/>
                      </a:endParaRPr>
                    </a:p>
                  </a:txBody>
                  <a:tcPr marL="7543" marR="7543" marT="7543" marB="0" anchor="b">
                    <a:lnL>
                      <a:noFill/>
                    </a:lnL>
                    <a:lnR>
                      <a:noFill/>
                    </a:lnR>
                    <a:lnT>
                      <a:noFill/>
                    </a:lnT>
                    <a:lnB>
                      <a:noFill/>
                    </a:lnB>
                  </a:tcPr>
                </a:tc>
                <a:tc>
                  <a:txBody>
                    <a:bodyPr/>
                    <a:lstStyle/>
                    <a:p>
                      <a:pPr algn="l" fontAlgn="b"/>
                      <a:r>
                        <a:rPr lang="fr-CA" sz="1100" b="0" i="0" u="none" strike="noStrike">
                          <a:solidFill>
                            <a:srgbClr val="000000"/>
                          </a:solidFill>
                          <a:effectLst/>
                          <a:latin typeface="Calibri" panose="020F0502020204030204" pitchFamily="34" charset="0"/>
                        </a:rPr>
                        <a:t>Nicaragua</a:t>
                      </a:r>
                    </a:p>
                  </a:txBody>
                  <a:tcPr marL="7543" marR="7543" marT="7543" marB="0" anchor="b">
                    <a:lnL>
                      <a:noFill/>
                    </a:lnL>
                    <a:lnR>
                      <a:noFill/>
                    </a:lnR>
                    <a:lnT>
                      <a:noFill/>
                    </a:lnT>
                    <a:lnB>
                      <a:noFill/>
                    </a:lnB>
                  </a:tcPr>
                </a:tc>
                <a:tc>
                  <a:txBody>
                    <a:bodyPr/>
                    <a:lstStyle/>
                    <a:p>
                      <a:pPr algn="l" fontAlgn="b"/>
                      <a:r>
                        <a:rPr lang="fr-CA" sz="1100" b="0" i="0" u="none" strike="noStrike">
                          <a:solidFill>
                            <a:srgbClr val="000000"/>
                          </a:solidFill>
                          <a:effectLst/>
                          <a:latin typeface="Calibri" panose="020F0502020204030204" pitchFamily="34" charset="0"/>
                        </a:rPr>
                        <a:t>2001</a:t>
                      </a:r>
                    </a:p>
                  </a:txBody>
                  <a:tcPr marL="7543" marR="7543" marT="7543" marB="0" anchor="b">
                    <a:lnL>
                      <a:noFill/>
                    </a:lnL>
                    <a:lnR>
                      <a:noFill/>
                    </a:lnR>
                    <a:lnT>
                      <a:noFill/>
                    </a:lnT>
                    <a:lnB>
                      <a:noFill/>
                    </a:lnB>
                  </a:tcPr>
                </a:tc>
                <a:tc>
                  <a:txBody>
                    <a:bodyPr/>
                    <a:lstStyle/>
                    <a:p>
                      <a:pPr algn="l" fontAlgn="b"/>
                      <a:r>
                        <a:rPr lang="fr-CA" sz="1100" b="0" i="0" u="none" strike="noStrike">
                          <a:solidFill>
                            <a:srgbClr val="000000"/>
                          </a:solidFill>
                          <a:effectLst/>
                          <a:latin typeface="Calibri" panose="020F0502020204030204" pitchFamily="34" charset="0"/>
                        </a:rPr>
                        <a:t>5·9–6·9</a:t>
                      </a:r>
                    </a:p>
                  </a:txBody>
                  <a:tcPr marL="7543" marR="7543" marT="7543" marB="0" anchor="b">
                    <a:lnL>
                      <a:noFill/>
                    </a:lnL>
                    <a:lnR>
                      <a:noFill/>
                    </a:lnR>
                    <a:lnT>
                      <a:noFill/>
                    </a:lnT>
                    <a:lnB>
                      <a:noFill/>
                    </a:lnB>
                  </a:tcPr>
                </a:tc>
                <a:extLst>
                  <a:ext uri="{0D108BD9-81ED-4DB2-BD59-A6C34878D82A}">
                    <a16:rowId xmlns:a16="http://schemas.microsoft.com/office/drawing/2014/main" val="10013"/>
                  </a:ext>
                </a:extLst>
              </a:tr>
              <a:tr h="150865">
                <a:tc>
                  <a:txBody>
                    <a:bodyPr/>
                    <a:lstStyle/>
                    <a:p>
                      <a:pPr algn="l" fontAlgn="b"/>
                      <a:r>
                        <a:rPr lang="fr-CA" sz="1100" b="0" i="0" u="none" strike="noStrike">
                          <a:solidFill>
                            <a:srgbClr val="000000"/>
                          </a:solidFill>
                          <a:effectLst/>
                          <a:latin typeface="Calibri" panose="020F0502020204030204" pitchFamily="34" charset="0"/>
                        </a:rPr>
                        <a:t>Congo</a:t>
                      </a:r>
                    </a:p>
                  </a:txBody>
                  <a:tcPr marL="7543" marR="7543" marT="7543" marB="0" anchor="b">
                    <a:lnL>
                      <a:noFill/>
                    </a:lnL>
                    <a:lnR>
                      <a:noFill/>
                    </a:lnR>
                    <a:lnT>
                      <a:noFill/>
                    </a:lnT>
                    <a:lnB>
                      <a:noFill/>
                    </a:lnB>
                  </a:tcPr>
                </a:tc>
                <a:tc>
                  <a:txBody>
                    <a:bodyPr/>
                    <a:lstStyle/>
                    <a:p>
                      <a:pPr algn="l" fontAlgn="b"/>
                      <a:r>
                        <a:rPr lang="fr-CA" sz="1100" b="0" i="0" u="none" strike="noStrike">
                          <a:solidFill>
                            <a:srgbClr val="000000"/>
                          </a:solidFill>
                          <a:effectLst/>
                          <a:latin typeface="Calibri" panose="020F0502020204030204" pitchFamily="34" charset="0"/>
                        </a:rPr>
                        <a:t>2005</a:t>
                      </a:r>
                    </a:p>
                  </a:txBody>
                  <a:tcPr marL="7543" marR="7543" marT="7543" marB="0" anchor="b">
                    <a:lnL>
                      <a:noFill/>
                    </a:lnL>
                    <a:lnR>
                      <a:noFill/>
                    </a:lnR>
                    <a:lnT>
                      <a:noFill/>
                    </a:lnT>
                    <a:lnB>
                      <a:noFill/>
                    </a:lnB>
                  </a:tcPr>
                </a:tc>
                <a:tc>
                  <a:txBody>
                    <a:bodyPr/>
                    <a:lstStyle/>
                    <a:p>
                      <a:pPr algn="l" fontAlgn="b"/>
                      <a:r>
                        <a:rPr lang="fr-CA" sz="1100" b="0" i="0" u="none" strike="noStrike">
                          <a:solidFill>
                            <a:srgbClr val="000000"/>
                          </a:solidFill>
                          <a:effectLst/>
                          <a:latin typeface="Calibri" panose="020F0502020204030204" pitchFamily="34" charset="0"/>
                        </a:rPr>
                        <a:t>4·4</a:t>
                      </a:r>
                    </a:p>
                  </a:txBody>
                  <a:tcPr marL="7543" marR="7543" marT="7543" marB="0" anchor="b">
                    <a:lnL>
                      <a:noFill/>
                    </a:lnL>
                    <a:lnR>
                      <a:noFill/>
                    </a:lnR>
                    <a:lnT>
                      <a:noFill/>
                    </a:lnT>
                    <a:lnB>
                      <a:noFill/>
                    </a:lnB>
                  </a:tcPr>
                </a:tc>
                <a:tc>
                  <a:txBody>
                    <a:bodyPr/>
                    <a:lstStyle/>
                    <a:p>
                      <a:pPr algn="l" fontAlgn="b"/>
                      <a:endParaRPr lang="fr-CA" sz="1100" b="0" i="0" u="none" strike="noStrike">
                        <a:solidFill>
                          <a:srgbClr val="000000"/>
                        </a:solidFill>
                        <a:effectLst/>
                        <a:latin typeface="Calibri" panose="020F0502020204030204" pitchFamily="34" charset="0"/>
                      </a:endParaRPr>
                    </a:p>
                  </a:txBody>
                  <a:tcPr marL="7543" marR="7543" marT="7543" marB="0" anchor="b">
                    <a:lnL>
                      <a:noFill/>
                    </a:lnL>
                    <a:lnR>
                      <a:noFill/>
                    </a:lnR>
                    <a:lnT>
                      <a:noFill/>
                    </a:lnT>
                    <a:lnB>
                      <a:noFill/>
                    </a:lnB>
                  </a:tcPr>
                </a:tc>
                <a:tc>
                  <a:txBody>
                    <a:bodyPr/>
                    <a:lstStyle/>
                    <a:p>
                      <a:pPr algn="l" fontAlgn="b"/>
                      <a:r>
                        <a:rPr lang="fr-CA" sz="1100" b="0" i="0" u="none" strike="noStrike">
                          <a:solidFill>
                            <a:srgbClr val="000000"/>
                          </a:solidFill>
                          <a:effectLst/>
                          <a:latin typeface="Calibri" panose="020F0502020204030204" pitchFamily="34" charset="0"/>
                        </a:rPr>
                        <a:t>Niger</a:t>
                      </a:r>
                    </a:p>
                  </a:txBody>
                  <a:tcPr marL="7543" marR="7543" marT="7543" marB="0" anchor="b">
                    <a:lnL>
                      <a:noFill/>
                    </a:lnL>
                    <a:lnR>
                      <a:noFill/>
                    </a:lnR>
                    <a:lnT>
                      <a:noFill/>
                    </a:lnT>
                    <a:lnB>
                      <a:noFill/>
                    </a:lnB>
                  </a:tcPr>
                </a:tc>
                <a:tc>
                  <a:txBody>
                    <a:bodyPr/>
                    <a:lstStyle/>
                    <a:p>
                      <a:pPr algn="l" fontAlgn="b"/>
                      <a:r>
                        <a:rPr lang="fr-CA" sz="1100" b="0" i="0" u="none" strike="noStrike">
                          <a:solidFill>
                            <a:srgbClr val="000000"/>
                          </a:solidFill>
                          <a:effectLst/>
                          <a:latin typeface="Calibri" panose="020F0502020204030204" pitchFamily="34" charset="0"/>
                        </a:rPr>
                        <a:t>2006</a:t>
                      </a:r>
                    </a:p>
                  </a:txBody>
                  <a:tcPr marL="7543" marR="7543" marT="7543" marB="0" anchor="b">
                    <a:lnL>
                      <a:noFill/>
                    </a:lnL>
                    <a:lnR>
                      <a:noFill/>
                    </a:lnR>
                    <a:lnT>
                      <a:noFill/>
                    </a:lnT>
                    <a:lnB>
                      <a:noFill/>
                    </a:lnB>
                  </a:tcPr>
                </a:tc>
                <a:tc>
                  <a:txBody>
                    <a:bodyPr/>
                    <a:lstStyle/>
                    <a:p>
                      <a:pPr algn="l" fontAlgn="b"/>
                      <a:r>
                        <a:rPr lang="fr-CA" sz="1100" b="0" i="0" u="none" strike="noStrike">
                          <a:solidFill>
                            <a:srgbClr val="000000"/>
                          </a:solidFill>
                          <a:effectLst/>
                          <a:latin typeface="Calibri" panose="020F0502020204030204" pitchFamily="34" charset="0"/>
                        </a:rPr>
                        <a:t>4·3</a:t>
                      </a:r>
                    </a:p>
                  </a:txBody>
                  <a:tcPr marL="7543" marR="7543" marT="7543" marB="0" anchor="b">
                    <a:lnL>
                      <a:noFill/>
                    </a:lnL>
                    <a:lnR>
                      <a:noFill/>
                    </a:lnR>
                    <a:lnT>
                      <a:noFill/>
                    </a:lnT>
                    <a:lnB>
                      <a:noFill/>
                    </a:lnB>
                  </a:tcPr>
                </a:tc>
                <a:extLst>
                  <a:ext uri="{0D108BD9-81ED-4DB2-BD59-A6C34878D82A}">
                    <a16:rowId xmlns:a16="http://schemas.microsoft.com/office/drawing/2014/main" val="10014"/>
                  </a:ext>
                </a:extLst>
              </a:tr>
              <a:tr h="150865">
                <a:tc>
                  <a:txBody>
                    <a:bodyPr/>
                    <a:lstStyle/>
                    <a:p>
                      <a:pPr algn="l" fontAlgn="b"/>
                      <a:r>
                        <a:rPr lang="fr-CA" sz="1100" b="0" i="0" u="none" strike="noStrike">
                          <a:solidFill>
                            <a:srgbClr val="000000"/>
                          </a:solidFill>
                          <a:effectLst/>
                          <a:latin typeface="Calibri" panose="020F0502020204030204" pitchFamily="34" charset="0"/>
                        </a:rPr>
                        <a:t>Cote d’Ivoire</a:t>
                      </a:r>
                    </a:p>
                  </a:txBody>
                  <a:tcPr marL="7543" marR="7543" marT="7543" marB="0" anchor="b">
                    <a:lnL>
                      <a:noFill/>
                    </a:lnL>
                    <a:lnR>
                      <a:noFill/>
                    </a:lnR>
                    <a:lnT>
                      <a:noFill/>
                    </a:lnT>
                    <a:lnB>
                      <a:noFill/>
                    </a:lnB>
                  </a:tcPr>
                </a:tc>
                <a:tc>
                  <a:txBody>
                    <a:bodyPr/>
                    <a:lstStyle/>
                    <a:p>
                      <a:pPr algn="l" fontAlgn="b"/>
                      <a:r>
                        <a:rPr lang="fr-CA" sz="1100" b="0" i="0" u="none" strike="noStrike">
                          <a:solidFill>
                            <a:srgbClr val="000000"/>
                          </a:solidFill>
                          <a:effectLst/>
                          <a:latin typeface="Calibri" panose="020F0502020204030204" pitchFamily="34" charset="0"/>
                        </a:rPr>
                        <a:t>1998</a:t>
                      </a:r>
                    </a:p>
                  </a:txBody>
                  <a:tcPr marL="7543" marR="7543" marT="7543" marB="0" anchor="b">
                    <a:lnL>
                      <a:noFill/>
                    </a:lnL>
                    <a:lnR>
                      <a:noFill/>
                    </a:lnR>
                    <a:lnT>
                      <a:noFill/>
                    </a:lnT>
                    <a:lnB>
                      <a:noFill/>
                    </a:lnB>
                  </a:tcPr>
                </a:tc>
                <a:tc>
                  <a:txBody>
                    <a:bodyPr/>
                    <a:lstStyle/>
                    <a:p>
                      <a:pPr algn="l" fontAlgn="b"/>
                      <a:r>
                        <a:rPr lang="fr-CA" sz="1100" b="0" i="0" u="none" strike="noStrike">
                          <a:solidFill>
                            <a:srgbClr val="000000"/>
                          </a:solidFill>
                          <a:effectLst/>
                          <a:latin typeface="Calibri" panose="020F0502020204030204" pitchFamily="34" charset="0"/>
                        </a:rPr>
                        <a:t>2·5–3·1</a:t>
                      </a:r>
                    </a:p>
                  </a:txBody>
                  <a:tcPr marL="7543" marR="7543" marT="7543" marB="0" anchor="b">
                    <a:lnL>
                      <a:noFill/>
                    </a:lnL>
                    <a:lnR>
                      <a:noFill/>
                    </a:lnR>
                    <a:lnT>
                      <a:noFill/>
                    </a:lnT>
                    <a:lnB>
                      <a:noFill/>
                    </a:lnB>
                  </a:tcPr>
                </a:tc>
                <a:tc>
                  <a:txBody>
                    <a:bodyPr/>
                    <a:lstStyle/>
                    <a:p>
                      <a:pPr algn="l" fontAlgn="b"/>
                      <a:endParaRPr lang="fr-CA" sz="1100" b="0" i="0" u="none" strike="noStrike">
                        <a:solidFill>
                          <a:srgbClr val="000000"/>
                        </a:solidFill>
                        <a:effectLst/>
                        <a:latin typeface="Calibri" panose="020F0502020204030204" pitchFamily="34" charset="0"/>
                      </a:endParaRPr>
                    </a:p>
                  </a:txBody>
                  <a:tcPr marL="7543" marR="7543" marT="7543" marB="0" anchor="b">
                    <a:lnL>
                      <a:noFill/>
                    </a:lnL>
                    <a:lnR>
                      <a:noFill/>
                    </a:lnR>
                    <a:lnT>
                      <a:noFill/>
                    </a:lnT>
                    <a:lnB>
                      <a:noFill/>
                    </a:lnB>
                  </a:tcPr>
                </a:tc>
                <a:tc>
                  <a:txBody>
                    <a:bodyPr/>
                    <a:lstStyle/>
                    <a:p>
                      <a:pPr algn="l" fontAlgn="b"/>
                      <a:r>
                        <a:rPr lang="fr-CA" sz="1100" b="0" i="0" u="none" strike="noStrike">
                          <a:solidFill>
                            <a:srgbClr val="000000"/>
                          </a:solidFill>
                          <a:effectLst/>
                          <a:latin typeface="Calibri" panose="020F0502020204030204" pitchFamily="34" charset="0"/>
                        </a:rPr>
                        <a:t>Nigeria</a:t>
                      </a:r>
                    </a:p>
                  </a:txBody>
                  <a:tcPr marL="7543" marR="7543" marT="7543" marB="0" anchor="b">
                    <a:lnL>
                      <a:noFill/>
                    </a:lnL>
                    <a:lnR>
                      <a:noFill/>
                    </a:lnR>
                    <a:lnT>
                      <a:noFill/>
                    </a:lnT>
                    <a:lnB>
                      <a:noFill/>
                    </a:lnB>
                  </a:tcPr>
                </a:tc>
                <a:tc>
                  <a:txBody>
                    <a:bodyPr/>
                    <a:lstStyle/>
                    <a:p>
                      <a:pPr algn="l" fontAlgn="b"/>
                      <a:r>
                        <a:rPr lang="fr-CA" sz="1100" b="0" i="0" u="none" strike="noStrike">
                          <a:solidFill>
                            <a:srgbClr val="000000"/>
                          </a:solidFill>
                          <a:effectLst/>
                          <a:latin typeface="Calibri" panose="020F0502020204030204" pitchFamily="34" charset="0"/>
                        </a:rPr>
                        <a:t>2008</a:t>
                      </a:r>
                    </a:p>
                  </a:txBody>
                  <a:tcPr marL="7543" marR="7543" marT="7543" marB="0" anchor="b">
                    <a:lnL>
                      <a:noFill/>
                    </a:lnL>
                    <a:lnR>
                      <a:noFill/>
                    </a:lnR>
                    <a:lnT>
                      <a:noFill/>
                    </a:lnT>
                    <a:lnB>
                      <a:noFill/>
                    </a:lnB>
                  </a:tcPr>
                </a:tc>
                <a:tc>
                  <a:txBody>
                    <a:bodyPr/>
                    <a:lstStyle/>
                    <a:p>
                      <a:pPr algn="l" fontAlgn="b"/>
                      <a:r>
                        <a:rPr lang="fr-CA" sz="1100" b="0" i="0" u="none" strike="noStrike">
                          <a:solidFill>
                            <a:srgbClr val="000000"/>
                          </a:solidFill>
                          <a:effectLst/>
                          <a:latin typeface="Calibri" panose="020F0502020204030204" pitchFamily="34" charset="0"/>
                        </a:rPr>
                        <a:t>5·2</a:t>
                      </a:r>
                    </a:p>
                  </a:txBody>
                  <a:tcPr marL="7543" marR="7543" marT="7543" marB="0" anchor="b">
                    <a:lnL>
                      <a:noFill/>
                    </a:lnL>
                    <a:lnR>
                      <a:noFill/>
                    </a:lnR>
                    <a:lnT>
                      <a:noFill/>
                    </a:lnT>
                    <a:lnB>
                      <a:noFill/>
                    </a:lnB>
                  </a:tcPr>
                </a:tc>
                <a:extLst>
                  <a:ext uri="{0D108BD9-81ED-4DB2-BD59-A6C34878D82A}">
                    <a16:rowId xmlns:a16="http://schemas.microsoft.com/office/drawing/2014/main" val="10015"/>
                  </a:ext>
                </a:extLst>
              </a:tr>
              <a:tr h="150865">
                <a:tc>
                  <a:txBody>
                    <a:bodyPr/>
                    <a:lstStyle/>
                    <a:p>
                      <a:pPr algn="l" fontAlgn="b"/>
                      <a:r>
                        <a:rPr lang="fr-CA" sz="1100" b="0" i="0" u="none" strike="noStrike">
                          <a:solidFill>
                            <a:srgbClr val="000000"/>
                          </a:solidFill>
                          <a:effectLst/>
                          <a:latin typeface="Calibri" panose="020F0502020204030204" pitchFamily="34" charset="0"/>
                        </a:rPr>
                        <a:t>Dominican Republic</a:t>
                      </a:r>
                    </a:p>
                  </a:txBody>
                  <a:tcPr marL="7543" marR="7543" marT="7543" marB="0" anchor="b">
                    <a:lnL>
                      <a:noFill/>
                    </a:lnL>
                    <a:lnR>
                      <a:noFill/>
                    </a:lnR>
                    <a:lnT>
                      <a:noFill/>
                    </a:lnT>
                    <a:lnB>
                      <a:noFill/>
                    </a:lnB>
                  </a:tcPr>
                </a:tc>
                <a:tc>
                  <a:txBody>
                    <a:bodyPr/>
                    <a:lstStyle/>
                    <a:p>
                      <a:pPr algn="l" fontAlgn="b"/>
                      <a:r>
                        <a:rPr lang="fr-CA" sz="1100" b="0" i="0" u="none" strike="noStrike">
                          <a:solidFill>
                            <a:srgbClr val="000000"/>
                          </a:solidFill>
                          <a:effectLst/>
                          <a:latin typeface="Calibri" panose="020F0502020204030204" pitchFamily="34" charset="0"/>
                        </a:rPr>
                        <a:t>1996</a:t>
                      </a:r>
                    </a:p>
                  </a:txBody>
                  <a:tcPr marL="7543" marR="7543" marT="7543" marB="0" anchor="b">
                    <a:lnL>
                      <a:noFill/>
                    </a:lnL>
                    <a:lnR>
                      <a:noFill/>
                    </a:lnR>
                    <a:lnT>
                      <a:noFill/>
                    </a:lnT>
                    <a:lnB>
                      <a:noFill/>
                    </a:lnB>
                  </a:tcPr>
                </a:tc>
                <a:tc>
                  <a:txBody>
                    <a:bodyPr/>
                    <a:lstStyle/>
                    <a:p>
                      <a:pPr algn="l" fontAlgn="b"/>
                      <a:r>
                        <a:rPr lang="fr-CA" sz="1100" b="0" i="0" u="none" strike="noStrike">
                          <a:solidFill>
                            <a:srgbClr val="000000"/>
                          </a:solidFill>
                          <a:effectLst/>
                          <a:latin typeface="Calibri" panose="020F0502020204030204" pitchFamily="34" charset="0"/>
                        </a:rPr>
                        <a:t>2·2</a:t>
                      </a:r>
                    </a:p>
                  </a:txBody>
                  <a:tcPr marL="7543" marR="7543" marT="7543" marB="0" anchor="b">
                    <a:lnL>
                      <a:noFill/>
                    </a:lnL>
                    <a:lnR>
                      <a:noFill/>
                    </a:lnR>
                    <a:lnT>
                      <a:noFill/>
                    </a:lnT>
                    <a:lnB>
                      <a:noFill/>
                    </a:lnB>
                  </a:tcPr>
                </a:tc>
                <a:tc>
                  <a:txBody>
                    <a:bodyPr/>
                    <a:lstStyle/>
                    <a:p>
                      <a:pPr algn="l" fontAlgn="b"/>
                      <a:endParaRPr lang="fr-CA" sz="1100" b="0" i="0" u="none" strike="noStrike">
                        <a:solidFill>
                          <a:srgbClr val="000000"/>
                        </a:solidFill>
                        <a:effectLst/>
                        <a:latin typeface="Calibri" panose="020F0502020204030204" pitchFamily="34" charset="0"/>
                      </a:endParaRPr>
                    </a:p>
                  </a:txBody>
                  <a:tcPr marL="7543" marR="7543" marT="7543" marB="0" anchor="b">
                    <a:lnL>
                      <a:noFill/>
                    </a:lnL>
                    <a:lnR>
                      <a:noFill/>
                    </a:lnR>
                    <a:lnT>
                      <a:noFill/>
                    </a:lnT>
                    <a:lnB>
                      <a:noFill/>
                    </a:lnB>
                  </a:tcPr>
                </a:tc>
                <a:tc>
                  <a:txBody>
                    <a:bodyPr/>
                    <a:lstStyle/>
                    <a:p>
                      <a:pPr algn="l" fontAlgn="b"/>
                      <a:r>
                        <a:rPr lang="fr-CA" sz="1100" b="0" i="0" u="none" strike="noStrike">
                          <a:solidFill>
                            <a:srgbClr val="000000"/>
                          </a:solidFill>
                          <a:effectLst/>
                          <a:latin typeface="Calibri" panose="020F0502020204030204" pitchFamily="34" charset="0"/>
                        </a:rPr>
                        <a:t>Peru</a:t>
                      </a:r>
                    </a:p>
                  </a:txBody>
                  <a:tcPr marL="7543" marR="7543" marT="7543" marB="0" anchor="b">
                    <a:lnL>
                      <a:noFill/>
                    </a:lnL>
                    <a:lnR>
                      <a:noFill/>
                    </a:lnR>
                    <a:lnT>
                      <a:noFill/>
                    </a:lnT>
                    <a:lnB>
                      <a:noFill/>
                    </a:lnB>
                  </a:tcPr>
                </a:tc>
                <a:tc>
                  <a:txBody>
                    <a:bodyPr/>
                    <a:lstStyle/>
                    <a:p>
                      <a:pPr algn="l" fontAlgn="b"/>
                      <a:r>
                        <a:rPr lang="fr-CA" sz="1100" b="0" i="0" u="none" strike="noStrike">
                          <a:solidFill>
                            <a:srgbClr val="000000"/>
                          </a:solidFill>
                          <a:effectLst/>
                          <a:latin typeface="Calibri" panose="020F0502020204030204" pitchFamily="34" charset="0"/>
                        </a:rPr>
                        <a:t>2004</a:t>
                      </a:r>
                    </a:p>
                  </a:txBody>
                  <a:tcPr marL="7543" marR="7543" marT="7543" marB="0" anchor="b">
                    <a:lnL>
                      <a:noFill/>
                    </a:lnL>
                    <a:lnR>
                      <a:noFill/>
                    </a:lnR>
                    <a:lnT>
                      <a:noFill/>
                    </a:lnT>
                    <a:lnB>
                      <a:noFill/>
                    </a:lnB>
                  </a:tcPr>
                </a:tc>
                <a:tc>
                  <a:txBody>
                    <a:bodyPr/>
                    <a:lstStyle/>
                    <a:p>
                      <a:pPr algn="l" fontAlgn="b"/>
                      <a:r>
                        <a:rPr lang="fr-CA" sz="1100" b="0" i="0" u="none" strike="noStrike" dirty="0">
                          <a:solidFill>
                            <a:schemeClr val="tx1"/>
                          </a:solidFill>
                          <a:effectLst/>
                          <a:latin typeface="Calibri" panose="020F0502020204030204" pitchFamily="34" charset="0"/>
                        </a:rPr>
                        <a:t>8·5</a:t>
                      </a:r>
                    </a:p>
                  </a:txBody>
                  <a:tcPr marL="7543" marR="7543" marT="7543" marB="0" anchor="b">
                    <a:lnL>
                      <a:noFill/>
                    </a:lnL>
                    <a:lnR>
                      <a:noFill/>
                    </a:lnR>
                    <a:lnT>
                      <a:noFill/>
                    </a:lnT>
                    <a:lnB>
                      <a:noFill/>
                    </a:lnB>
                  </a:tcPr>
                </a:tc>
                <a:extLst>
                  <a:ext uri="{0D108BD9-81ED-4DB2-BD59-A6C34878D82A}">
                    <a16:rowId xmlns:a16="http://schemas.microsoft.com/office/drawing/2014/main" val="10016"/>
                  </a:ext>
                </a:extLst>
              </a:tr>
              <a:tr h="150865">
                <a:tc>
                  <a:txBody>
                    <a:bodyPr/>
                    <a:lstStyle/>
                    <a:p>
                      <a:pPr algn="l" fontAlgn="b"/>
                      <a:r>
                        <a:rPr lang="fr-CA" sz="1100" b="0" i="0" u="none" strike="noStrike">
                          <a:solidFill>
                            <a:srgbClr val="000000"/>
                          </a:solidFill>
                          <a:effectLst/>
                          <a:latin typeface="Calibri" panose="020F0502020204030204" pitchFamily="34" charset="0"/>
                        </a:rPr>
                        <a:t>DR Congo</a:t>
                      </a:r>
                    </a:p>
                  </a:txBody>
                  <a:tcPr marL="7543" marR="7543" marT="7543" marB="0" anchor="b">
                    <a:lnL>
                      <a:noFill/>
                    </a:lnL>
                    <a:lnR>
                      <a:noFill/>
                    </a:lnR>
                    <a:lnT>
                      <a:noFill/>
                    </a:lnT>
                    <a:lnB>
                      <a:noFill/>
                    </a:lnB>
                  </a:tcPr>
                </a:tc>
                <a:tc>
                  <a:txBody>
                    <a:bodyPr/>
                    <a:lstStyle/>
                    <a:p>
                      <a:pPr algn="l" fontAlgn="b"/>
                      <a:r>
                        <a:rPr lang="fr-CA" sz="1100" b="0" i="0" u="none" strike="noStrike">
                          <a:solidFill>
                            <a:srgbClr val="000000"/>
                          </a:solidFill>
                          <a:effectLst/>
                          <a:latin typeface="Calibri" panose="020F0502020204030204" pitchFamily="34" charset="0"/>
                        </a:rPr>
                        <a:t>2007</a:t>
                      </a:r>
                    </a:p>
                  </a:txBody>
                  <a:tcPr marL="7543" marR="7543" marT="7543" marB="0" anchor="b">
                    <a:lnL>
                      <a:noFill/>
                    </a:lnL>
                    <a:lnR>
                      <a:noFill/>
                    </a:lnR>
                    <a:lnT>
                      <a:noFill/>
                    </a:lnT>
                    <a:lnB>
                      <a:noFill/>
                    </a:lnB>
                  </a:tcPr>
                </a:tc>
                <a:tc>
                  <a:txBody>
                    <a:bodyPr/>
                    <a:lstStyle/>
                    <a:p>
                      <a:pPr algn="l" fontAlgn="b"/>
                      <a:r>
                        <a:rPr lang="fr-CA" sz="1100" b="0" i="0" u="none" strike="noStrike">
                          <a:solidFill>
                            <a:srgbClr val="000000"/>
                          </a:solidFill>
                          <a:effectLst/>
                          <a:latin typeface="Calibri" panose="020F0502020204030204" pitchFamily="34" charset="0"/>
                        </a:rPr>
                        <a:t>2·9</a:t>
                      </a:r>
                    </a:p>
                  </a:txBody>
                  <a:tcPr marL="7543" marR="7543" marT="7543" marB="0" anchor="b">
                    <a:lnL>
                      <a:noFill/>
                    </a:lnL>
                    <a:lnR>
                      <a:noFill/>
                    </a:lnR>
                    <a:lnT>
                      <a:noFill/>
                    </a:lnT>
                    <a:lnB>
                      <a:noFill/>
                    </a:lnB>
                  </a:tcPr>
                </a:tc>
                <a:tc>
                  <a:txBody>
                    <a:bodyPr/>
                    <a:lstStyle/>
                    <a:p>
                      <a:pPr algn="l" fontAlgn="b"/>
                      <a:endParaRPr lang="fr-CA" sz="1100" b="0" i="0" u="none" strike="noStrike">
                        <a:solidFill>
                          <a:srgbClr val="000000"/>
                        </a:solidFill>
                        <a:effectLst/>
                        <a:latin typeface="Calibri" panose="020F0502020204030204" pitchFamily="34" charset="0"/>
                      </a:endParaRPr>
                    </a:p>
                  </a:txBody>
                  <a:tcPr marL="7543" marR="7543" marT="7543" marB="0" anchor="b">
                    <a:lnL>
                      <a:noFill/>
                    </a:lnL>
                    <a:lnR>
                      <a:noFill/>
                    </a:lnR>
                    <a:lnT>
                      <a:noFill/>
                    </a:lnT>
                    <a:lnB>
                      <a:noFill/>
                    </a:lnB>
                  </a:tcPr>
                </a:tc>
                <a:tc>
                  <a:txBody>
                    <a:bodyPr/>
                    <a:lstStyle/>
                    <a:p>
                      <a:pPr algn="l" fontAlgn="b"/>
                      <a:r>
                        <a:rPr lang="fr-CA" sz="1100" b="0" i="0" u="none" strike="noStrike">
                          <a:solidFill>
                            <a:srgbClr val="000000"/>
                          </a:solidFill>
                          <a:effectLst/>
                          <a:latin typeface="Calibri" panose="020F0502020204030204" pitchFamily="34" charset="0"/>
                        </a:rPr>
                        <a:t>Rwanda</a:t>
                      </a:r>
                    </a:p>
                  </a:txBody>
                  <a:tcPr marL="7543" marR="7543" marT="7543" marB="0" anchor="b">
                    <a:lnL>
                      <a:noFill/>
                    </a:lnL>
                    <a:lnR>
                      <a:noFill/>
                    </a:lnR>
                    <a:lnT>
                      <a:noFill/>
                    </a:lnT>
                    <a:lnB>
                      <a:noFill/>
                    </a:lnB>
                  </a:tcPr>
                </a:tc>
                <a:tc>
                  <a:txBody>
                    <a:bodyPr/>
                    <a:lstStyle/>
                    <a:p>
                      <a:pPr algn="l" fontAlgn="b"/>
                      <a:r>
                        <a:rPr lang="fr-CA" sz="1100" b="0" i="0" u="none" strike="noStrike">
                          <a:solidFill>
                            <a:srgbClr val="000000"/>
                          </a:solidFill>
                          <a:effectLst/>
                          <a:latin typeface="Calibri" panose="020F0502020204030204" pitchFamily="34" charset="0"/>
                        </a:rPr>
                        <a:t>2005</a:t>
                      </a:r>
                    </a:p>
                  </a:txBody>
                  <a:tcPr marL="7543" marR="7543" marT="7543" marB="0" anchor="b">
                    <a:lnL>
                      <a:noFill/>
                    </a:lnL>
                    <a:lnR>
                      <a:noFill/>
                    </a:lnR>
                    <a:lnT>
                      <a:noFill/>
                    </a:lnT>
                    <a:lnB>
                      <a:noFill/>
                    </a:lnB>
                  </a:tcPr>
                </a:tc>
                <a:tc>
                  <a:txBody>
                    <a:bodyPr/>
                    <a:lstStyle/>
                    <a:p>
                      <a:pPr algn="l" fontAlgn="b"/>
                      <a:r>
                        <a:rPr lang="fr-CA" sz="1100" b="0" i="0" u="none" strike="noStrike">
                          <a:solidFill>
                            <a:srgbClr val="000000"/>
                          </a:solidFill>
                          <a:effectLst/>
                          <a:latin typeface="Calibri" panose="020F0502020204030204" pitchFamily="34" charset="0"/>
                        </a:rPr>
                        <a:t>3·2</a:t>
                      </a:r>
                    </a:p>
                  </a:txBody>
                  <a:tcPr marL="7543" marR="7543" marT="7543" marB="0" anchor="b">
                    <a:lnL>
                      <a:noFill/>
                    </a:lnL>
                    <a:lnR>
                      <a:noFill/>
                    </a:lnR>
                    <a:lnT>
                      <a:noFill/>
                    </a:lnT>
                    <a:lnB>
                      <a:noFill/>
                    </a:lnB>
                  </a:tcPr>
                </a:tc>
                <a:extLst>
                  <a:ext uri="{0D108BD9-81ED-4DB2-BD59-A6C34878D82A}">
                    <a16:rowId xmlns:a16="http://schemas.microsoft.com/office/drawing/2014/main" val="10017"/>
                  </a:ext>
                </a:extLst>
              </a:tr>
              <a:tr h="150865">
                <a:tc>
                  <a:txBody>
                    <a:bodyPr/>
                    <a:lstStyle/>
                    <a:p>
                      <a:pPr algn="l" fontAlgn="b"/>
                      <a:r>
                        <a:rPr lang="fr-CA" sz="1100" b="0" i="0" u="none" strike="noStrike">
                          <a:solidFill>
                            <a:srgbClr val="000000"/>
                          </a:solidFill>
                          <a:effectLst/>
                          <a:latin typeface="Calibri" panose="020F0502020204030204" pitchFamily="34" charset="0"/>
                        </a:rPr>
                        <a:t>Ecuador</a:t>
                      </a:r>
                    </a:p>
                  </a:txBody>
                  <a:tcPr marL="7543" marR="7543" marT="7543" marB="0" anchor="b">
                    <a:lnL>
                      <a:noFill/>
                    </a:lnL>
                    <a:lnR>
                      <a:noFill/>
                    </a:lnR>
                    <a:lnT>
                      <a:noFill/>
                    </a:lnT>
                    <a:lnB>
                      <a:noFill/>
                    </a:lnB>
                  </a:tcPr>
                </a:tc>
                <a:tc>
                  <a:txBody>
                    <a:bodyPr/>
                    <a:lstStyle/>
                    <a:p>
                      <a:pPr algn="l" fontAlgn="b"/>
                      <a:r>
                        <a:rPr lang="fr-CA" sz="1100" b="0" i="0" u="none" strike="noStrike">
                          <a:solidFill>
                            <a:srgbClr val="000000"/>
                          </a:solidFill>
                          <a:effectLst/>
                          <a:latin typeface="Calibri" panose="020F0502020204030204" pitchFamily="34" charset="0"/>
                        </a:rPr>
                        <a:t>2012</a:t>
                      </a:r>
                    </a:p>
                  </a:txBody>
                  <a:tcPr marL="7543" marR="7543" marT="7543" marB="0" anchor="b">
                    <a:lnL>
                      <a:noFill/>
                    </a:lnL>
                    <a:lnR>
                      <a:noFill/>
                    </a:lnR>
                    <a:lnT>
                      <a:noFill/>
                    </a:lnT>
                    <a:lnB>
                      <a:noFill/>
                    </a:lnB>
                  </a:tcPr>
                </a:tc>
                <a:tc>
                  <a:txBody>
                    <a:bodyPr/>
                    <a:lstStyle/>
                    <a:p>
                      <a:pPr algn="l" fontAlgn="b"/>
                      <a:r>
                        <a:rPr lang="fr-CA" sz="1100" b="1" i="0" u="none" strike="noStrike" dirty="0">
                          <a:solidFill>
                            <a:srgbClr val="FF0000"/>
                          </a:solidFill>
                          <a:effectLst/>
                          <a:latin typeface="Calibri" panose="020F0502020204030204" pitchFamily="34" charset="0"/>
                        </a:rPr>
                        <a:t>13·1</a:t>
                      </a:r>
                    </a:p>
                  </a:txBody>
                  <a:tcPr marL="7543" marR="7543" marT="7543" marB="0" anchor="b">
                    <a:lnL>
                      <a:noFill/>
                    </a:lnL>
                    <a:lnR>
                      <a:noFill/>
                    </a:lnR>
                    <a:lnT>
                      <a:noFill/>
                    </a:lnT>
                    <a:lnB>
                      <a:noFill/>
                    </a:lnB>
                  </a:tcPr>
                </a:tc>
                <a:tc>
                  <a:txBody>
                    <a:bodyPr/>
                    <a:lstStyle/>
                    <a:p>
                      <a:pPr algn="l" fontAlgn="b"/>
                      <a:endParaRPr lang="fr-CA" sz="1100" b="0" i="0" u="none" strike="noStrike">
                        <a:solidFill>
                          <a:srgbClr val="000000"/>
                        </a:solidFill>
                        <a:effectLst/>
                        <a:latin typeface="Calibri" panose="020F0502020204030204" pitchFamily="34" charset="0"/>
                      </a:endParaRPr>
                    </a:p>
                  </a:txBody>
                  <a:tcPr marL="7543" marR="7543" marT="7543" marB="0" anchor="b">
                    <a:lnL>
                      <a:noFill/>
                    </a:lnL>
                    <a:lnR>
                      <a:noFill/>
                    </a:lnR>
                    <a:lnT>
                      <a:noFill/>
                    </a:lnT>
                    <a:lnB>
                      <a:noFill/>
                    </a:lnB>
                  </a:tcPr>
                </a:tc>
                <a:tc>
                  <a:txBody>
                    <a:bodyPr/>
                    <a:lstStyle/>
                    <a:p>
                      <a:pPr algn="l" fontAlgn="b"/>
                      <a:r>
                        <a:rPr lang="fr-CA" sz="1100" b="0" i="0" u="none" strike="noStrike">
                          <a:solidFill>
                            <a:srgbClr val="000000"/>
                          </a:solidFill>
                          <a:effectLst/>
                          <a:latin typeface="Calibri" panose="020F0502020204030204" pitchFamily="34" charset="0"/>
                        </a:rPr>
                        <a:t>Senegal</a:t>
                      </a:r>
                    </a:p>
                  </a:txBody>
                  <a:tcPr marL="7543" marR="7543" marT="7543" marB="0" anchor="b">
                    <a:lnL>
                      <a:noFill/>
                    </a:lnL>
                    <a:lnR>
                      <a:noFill/>
                    </a:lnR>
                    <a:lnT>
                      <a:noFill/>
                    </a:lnT>
                    <a:lnB>
                      <a:noFill/>
                    </a:lnB>
                  </a:tcPr>
                </a:tc>
                <a:tc>
                  <a:txBody>
                    <a:bodyPr/>
                    <a:lstStyle/>
                    <a:p>
                      <a:pPr algn="l" fontAlgn="b"/>
                      <a:r>
                        <a:rPr lang="fr-CA" sz="1100" b="0" i="0" u="none" strike="noStrike">
                          <a:solidFill>
                            <a:srgbClr val="000000"/>
                          </a:solidFill>
                          <a:effectLst/>
                          <a:latin typeface="Calibri" panose="020F0502020204030204" pitchFamily="34" charset="0"/>
                        </a:rPr>
                        <a:t>2005</a:t>
                      </a:r>
                    </a:p>
                  </a:txBody>
                  <a:tcPr marL="7543" marR="7543" marT="7543" marB="0" anchor="b">
                    <a:lnL>
                      <a:noFill/>
                    </a:lnL>
                    <a:lnR>
                      <a:noFill/>
                    </a:lnR>
                    <a:lnT>
                      <a:noFill/>
                    </a:lnT>
                    <a:lnB>
                      <a:noFill/>
                    </a:lnB>
                  </a:tcPr>
                </a:tc>
                <a:tc>
                  <a:txBody>
                    <a:bodyPr/>
                    <a:lstStyle/>
                    <a:p>
                      <a:pPr algn="l" fontAlgn="b"/>
                      <a:r>
                        <a:rPr lang="fr-CA" sz="1100" b="0" i="0" u="none" strike="noStrike">
                          <a:solidFill>
                            <a:srgbClr val="000000"/>
                          </a:solidFill>
                          <a:effectLst/>
                          <a:latin typeface="Calibri" panose="020F0502020204030204" pitchFamily="34" charset="0"/>
                        </a:rPr>
                        <a:t>2·0</a:t>
                      </a:r>
                    </a:p>
                  </a:txBody>
                  <a:tcPr marL="7543" marR="7543" marT="7543" marB="0" anchor="b">
                    <a:lnL>
                      <a:noFill/>
                    </a:lnL>
                    <a:lnR>
                      <a:noFill/>
                    </a:lnR>
                    <a:lnT>
                      <a:noFill/>
                    </a:lnT>
                    <a:lnB>
                      <a:noFill/>
                    </a:lnB>
                  </a:tcPr>
                </a:tc>
                <a:extLst>
                  <a:ext uri="{0D108BD9-81ED-4DB2-BD59-A6C34878D82A}">
                    <a16:rowId xmlns:a16="http://schemas.microsoft.com/office/drawing/2014/main" val="10018"/>
                  </a:ext>
                </a:extLst>
              </a:tr>
              <a:tr h="150865">
                <a:tc>
                  <a:txBody>
                    <a:bodyPr/>
                    <a:lstStyle/>
                    <a:p>
                      <a:pPr algn="l" fontAlgn="b"/>
                      <a:r>
                        <a:rPr lang="fr-CA" sz="1100" b="0" i="0" u="none" strike="noStrike">
                          <a:solidFill>
                            <a:srgbClr val="000000"/>
                          </a:solidFill>
                          <a:effectLst/>
                          <a:latin typeface="Calibri" panose="020F0502020204030204" pitchFamily="34" charset="0"/>
                        </a:rPr>
                        <a:t>Egypt</a:t>
                      </a:r>
                    </a:p>
                  </a:txBody>
                  <a:tcPr marL="7543" marR="7543" marT="7543" marB="0" anchor="b">
                    <a:lnL>
                      <a:noFill/>
                    </a:lnL>
                    <a:lnR>
                      <a:noFill/>
                    </a:lnR>
                    <a:lnT>
                      <a:noFill/>
                    </a:lnT>
                    <a:lnB>
                      <a:noFill/>
                    </a:lnB>
                  </a:tcPr>
                </a:tc>
                <a:tc>
                  <a:txBody>
                    <a:bodyPr/>
                    <a:lstStyle/>
                    <a:p>
                      <a:pPr algn="l" fontAlgn="b"/>
                      <a:r>
                        <a:rPr lang="fr-CA" sz="1100" b="0" i="0" u="none" strike="noStrike">
                          <a:solidFill>
                            <a:srgbClr val="000000"/>
                          </a:solidFill>
                          <a:effectLst/>
                          <a:latin typeface="Calibri" panose="020F0502020204030204" pitchFamily="34" charset="0"/>
                        </a:rPr>
                        <a:t>2008</a:t>
                      </a:r>
                    </a:p>
                  </a:txBody>
                  <a:tcPr marL="7543" marR="7543" marT="7543" marB="0" anchor="b">
                    <a:lnL>
                      <a:noFill/>
                    </a:lnL>
                    <a:lnR>
                      <a:noFill/>
                    </a:lnR>
                    <a:lnT>
                      <a:noFill/>
                    </a:lnT>
                    <a:lnB>
                      <a:noFill/>
                    </a:lnB>
                  </a:tcPr>
                </a:tc>
                <a:tc>
                  <a:txBody>
                    <a:bodyPr/>
                    <a:lstStyle/>
                    <a:p>
                      <a:pPr algn="l" fontAlgn="b"/>
                      <a:r>
                        <a:rPr lang="fr-CA" sz="1100" b="1" i="0" u="none" strike="noStrike" dirty="0">
                          <a:solidFill>
                            <a:srgbClr val="FF0000"/>
                          </a:solidFill>
                          <a:effectLst/>
                          <a:latin typeface="Calibri" panose="020F0502020204030204" pitchFamily="34" charset="0"/>
                        </a:rPr>
                        <a:t>16·0</a:t>
                      </a:r>
                    </a:p>
                  </a:txBody>
                  <a:tcPr marL="7543" marR="7543" marT="7543" marB="0" anchor="b">
                    <a:lnL>
                      <a:noFill/>
                    </a:lnL>
                    <a:lnR>
                      <a:noFill/>
                    </a:lnR>
                    <a:lnT>
                      <a:noFill/>
                    </a:lnT>
                    <a:lnB>
                      <a:noFill/>
                    </a:lnB>
                  </a:tcPr>
                </a:tc>
                <a:tc>
                  <a:txBody>
                    <a:bodyPr/>
                    <a:lstStyle/>
                    <a:p>
                      <a:pPr algn="l" fontAlgn="b"/>
                      <a:endParaRPr lang="fr-CA" sz="1100" b="0" i="0" u="none" strike="noStrike">
                        <a:solidFill>
                          <a:srgbClr val="000000"/>
                        </a:solidFill>
                        <a:effectLst/>
                        <a:latin typeface="Calibri" panose="020F0502020204030204" pitchFamily="34" charset="0"/>
                      </a:endParaRPr>
                    </a:p>
                  </a:txBody>
                  <a:tcPr marL="7543" marR="7543" marT="7543" marB="0" anchor="b">
                    <a:lnL>
                      <a:noFill/>
                    </a:lnL>
                    <a:lnR>
                      <a:noFill/>
                    </a:lnR>
                    <a:lnT>
                      <a:noFill/>
                    </a:lnT>
                    <a:lnB>
                      <a:noFill/>
                    </a:lnB>
                  </a:tcPr>
                </a:tc>
                <a:tc>
                  <a:txBody>
                    <a:bodyPr/>
                    <a:lstStyle/>
                    <a:p>
                      <a:pPr algn="l" fontAlgn="b"/>
                      <a:r>
                        <a:rPr lang="fr-CA" sz="1100" b="0" i="0" u="none" strike="noStrike">
                          <a:solidFill>
                            <a:srgbClr val="000000"/>
                          </a:solidFill>
                          <a:effectLst/>
                          <a:latin typeface="Calibri" panose="020F0502020204030204" pitchFamily="34" charset="0"/>
                        </a:rPr>
                        <a:t>Sierra Leone</a:t>
                      </a:r>
                    </a:p>
                  </a:txBody>
                  <a:tcPr marL="7543" marR="7543" marT="7543" marB="0" anchor="b">
                    <a:lnL>
                      <a:noFill/>
                    </a:lnL>
                    <a:lnR>
                      <a:noFill/>
                    </a:lnR>
                    <a:lnT>
                      <a:noFill/>
                    </a:lnT>
                    <a:lnB>
                      <a:noFill/>
                    </a:lnB>
                  </a:tcPr>
                </a:tc>
                <a:tc>
                  <a:txBody>
                    <a:bodyPr/>
                    <a:lstStyle/>
                    <a:p>
                      <a:pPr algn="l" fontAlgn="b"/>
                      <a:r>
                        <a:rPr lang="fr-CA" sz="1100" b="0" i="0" u="none" strike="noStrike">
                          <a:solidFill>
                            <a:srgbClr val="000000"/>
                          </a:solidFill>
                          <a:effectLst/>
                          <a:latin typeface="Calibri" panose="020F0502020204030204" pitchFamily="34" charset="0"/>
                        </a:rPr>
                        <a:t>2008</a:t>
                      </a:r>
                    </a:p>
                  </a:txBody>
                  <a:tcPr marL="7543" marR="7543" marT="7543" marB="0" anchor="b">
                    <a:lnL>
                      <a:noFill/>
                    </a:lnL>
                    <a:lnR>
                      <a:noFill/>
                    </a:lnR>
                    <a:lnT>
                      <a:noFill/>
                    </a:lnT>
                    <a:lnB>
                      <a:noFill/>
                    </a:lnB>
                  </a:tcPr>
                </a:tc>
                <a:tc>
                  <a:txBody>
                    <a:bodyPr/>
                    <a:lstStyle/>
                    <a:p>
                      <a:pPr algn="l" fontAlgn="b"/>
                      <a:r>
                        <a:rPr lang="fr-CA" sz="1100" b="0" i="0" u="none" strike="noStrike">
                          <a:solidFill>
                            <a:srgbClr val="000000"/>
                          </a:solidFill>
                          <a:effectLst/>
                          <a:latin typeface="Calibri" panose="020F0502020204030204" pitchFamily="34" charset="0"/>
                        </a:rPr>
                        <a:t>7·1</a:t>
                      </a:r>
                    </a:p>
                  </a:txBody>
                  <a:tcPr marL="7543" marR="7543" marT="7543" marB="0" anchor="b">
                    <a:lnL>
                      <a:noFill/>
                    </a:lnL>
                    <a:lnR>
                      <a:noFill/>
                    </a:lnR>
                    <a:lnT>
                      <a:noFill/>
                    </a:lnT>
                    <a:lnB>
                      <a:noFill/>
                    </a:lnB>
                  </a:tcPr>
                </a:tc>
                <a:extLst>
                  <a:ext uri="{0D108BD9-81ED-4DB2-BD59-A6C34878D82A}">
                    <a16:rowId xmlns:a16="http://schemas.microsoft.com/office/drawing/2014/main" val="10019"/>
                  </a:ext>
                </a:extLst>
              </a:tr>
              <a:tr h="150865">
                <a:tc>
                  <a:txBody>
                    <a:bodyPr/>
                    <a:lstStyle/>
                    <a:p>
                      <a:pPr algn="l" fontAlgn="b"/>
                      <a:r>
                        <a:rPr lang="fr-CA" sz="1100" b="0" i="0" u="none" strike="noStrike">
                          <a:solidFill>
                            <a:srgbClr val="000000"/>
                          </a:solidFill>
                          <a:effectLst/>
                          <a:latin typeface="Calibri" panose="020F0502020204030204" pitchFamily="34" charset="0"/>
                        </a:rPr>
                        <a:t>Ethiopia</a:t>
                      </a:r>
                    </a:p>
                  </a:txBody>
                  <a:tcPr marL="7543" marR="7543" marT="7543" marB="0" anchor="b">
                    <a:lnL>
                      <a:noFill/>
                    </a:lnL>
                    <a:lnR>
                      <a:noFill/>
                    </a:lnR>
                    <a:lnT>
                      <a:noFill/>
                    </a:lnT>
                    <a:lnB>
                      <a:noFill/>
                    </a:lnB>
                  </a:tcPr>
                </a:tc>
                <a:tc>
                  <a:txBody>
                    <a:bodyPr/>
                    <a:lstStyle/>
                    <a:p>
                      <a:pPr algn="l" fontAlgn="b"/>
                      <a:r>
                        <a:rPr lang="fr-CA" sz="1100" b="0" i="0" u="none" strike="noStrike">
                          <a:solidFill>
                            <a:srgbClr val="000000"/>
                          </a:solidFill>
                          <a:effectLst/>
                          <a:latin typeface="Calibri" panose="020F0502020204030204" pitchFamily="34" charset="0"/>
                        </a:rPr>
                        <a:t>2005</a:t>
                      </a:r>
                    </a:p>
                  </a:txBody>
                  <a:tcPr marL="7543" marR="7543" marT="7543" marB="0" anchor="b">
                    <a:lnL>
                      <a:noFill/>
                    </a:lnL>
                    <a:lnR>
                      <a:noFill/>
                    </a:lnR>
                    <a:lnT>
                      <a:noFill/>
                    </a:lnT>
                    <a:lnB>
                      <a:noFill/>
                    </a:lnB>
                  </a:tcPr>
                </a:tc>
                <a:tc>
                  <a:txBody>
                    <a:bodyPr/>
                    <a:lstStyle/>
                    <a:p>
                      <a:pPr algn="l" fontAlgn="b"/>
                      <a:r>
                        <a:rPr lang="fr-CA" sz="1100" b="0" i="0" u="none" strike="noStrike" dirty="0">
                          <a:solidFill>
                            <a:srgbClr val="000000"/>
                          </a:solidFill>
                          <a:effectLst/>
                          <a:latin typeface="Calibri" panose="020F0502020204030204" pitchFamily="34" charset="0"/>
                        </a:rPr>
                        <a:t>1·1</a:t>
                      </a:r>
                    </a:p>
                  </a:txBody>
                  <a:tcPr marL="7543" marR="7543" marT="7543" marB="0" anchor="b">
                    <a:lnL>
                      <a:noFill/>
                    </a:lnL>
                    <a:lnR>
                      <a:noFill/>
                    </a:lnR>
                    <a:lnT>
                      <a:noFill/>
                    </a:lnT>
                    <a:lnB>
                      <a:noFill/>
                    </a:lnB>
                  </a:tcPr>
                </a:tc>
                <a:tc>
                  <a:txBody>
                    <a:bodyPr/>
                    <a:lstStyle/>
                    <a:p>
                      <a:pPr algn="l" fontAlgn="b"/>
                      <a:endParaRPr lang="fr-CA" sz="1100" b="0" i="0" u="none" strike="noStrike">
                        <a:solidFill>
                          <a:srgbClr val="000000"/>
                        </a:solidFill>
                        <a:effectLst/>
                        <a:latin typeface="Calibri" panose="020F0502020204030204" pitchFamily="34" charset="0"/>
                      </a:endParaRPr>
                    </a:p>
                  </a:txBody>
                  <a:tcPr marL="7543" marR="7543" marT="7543" marB="0" anchor="b">
                    <a:lnL>
                      <a:noFill/>
                    </a:lnL>
                    <a:lnR>
                      <a:noFill/>
                    </a:lnR>
                    <a:lnT>
                      <a:noFill/>
                    </a:lnT>
                    <a:lnB>
                      <a:noFill/>
                    </a:lnB>
                  </a:tcPr>
                </a:tc>
                <a:tc>
                  <a:txBody>
                    <a:bodyPr/>
                    <a:lstStyle/>
                    <a:p>
                      <a:pPr algn="l" fontAlgn="b"/>
                      <a:r>
                        <a:rPr lang="fr-CA" sz="1100" b="0" i="0" u="none" strike="noStrike">
                          <a:solidFill>
                            <a:srgbClr val="000000"/>
                          </a:solidFill>
                          <a:effectLst/>
                          <a:latin typeface="Calibri" panose="020F0502020204030204" pitchFamily="34" charset="0"/>
                        </a:rPr>
                        <a:t>Swaziland</a:t>
                      </a:r>
                    </a:p>
                  </a:txBody>
                  <a:tcPr marL="7543" marR="7543" marT="7543" marB="0" anchor="b">
                    <a:lnL>
                      <a:noFill/>
                    </a:lnL>
                    <a:lnR>
                      <a:noFill/>
                    </a:lnR>
                    <a:lnT>
                      <a:noFill/>
                    </a:lnT>
                    <a:lnB>
                      <a:noFill/>
                    </a:lnB>
                  </a:tcPr>
                </a:tc>
                <a:tc>
                  <a:txBody>
                    <a:bodyPr/>
                    <a:lstStyle/>
                    <a:p>
                      <a:pPr algn="l" fontAlgn="b"/>
                      <a:r>
                        <a:rPr lang="fr-CA" sz="1100" b="0" i="0" u="none" strike="noStrike">
                          <a:solidFill>
                            <a:srgbClr val="000000"/>
                          </a:solidFill>
                          <a:effectLst/>
                          <a:latin typeface="Calibri" panose="020F0502020204030204" pitchFamily="34" charset="0"/>
                        </a:rPr>
                        <a:t>2006</a:t>
                      </a:r>
                    </a:p>
                  </a:txBody>
                  <a:tcPr marL="7543" marR="7543" marT="7543" marB="0" anchor="b">
                    <a:lnL>
                      <a:noFill/>
                    </a:lnL>
                    <a:lnR>
                      <a:noFill/>
                    </a:lnR>
                    <a:lnT>
                      <a:noFill/>
                    </a:lnT>
                    <a:lnB>
                      <a:noFill/>
                    </a:lnB>
                  </a:tcPr>
                </a:tc>
                <a:tc>
                  <a:txBody>
                    <a:bodyPr/>
                    <a:lstStyle/>
                    <a:p>
                      <a:pPr algn="l" fontAlgn="b"/>
                      <a:r>
                        <a:rPr lang="fr-CA" sz="1100" b="1" i="0" u="none" strike="noStrike" dirty="0">
                          <a:solidFill>
                            <a:srgbClr val="FF0000"/>
                          </a:solidFill>
                          <a:effectLst/>
                          <a:latin typeface="Calibri" panose="020F0502020204030204" pitchFamily="34" charset="0"/>
                        </a:rPr>
                        <a:t>10·3</a:t>
                      </a:r>
                    </a:p>
                  </a:txBody>
                  <a:tcPr marL="7543" marR="7543" marT="7543" marB="0" anchor="b">
                    <a:lnL>
                      <a:noFill/>
                    </a:lnL>
                    <a:lnR>
                      <a:noFill/>
                    </a:lnR>
                    <a:lnT>
                      <a:noFill/>
                    </a:lnT>
                    <a:lnB>
                      <a:noFill/>
                    </a:lnB>
                  </a:tcPr>
                </a:tc>
                <a:extLst>
                  <a:ext uri="{0D108BD9-81ED-4DB2-BD59-A6C34878D82A}">
                    <a16:rowId xmlns:a16="http://schemas.microsoft.com/office/drawing/2014/main" val="10020"/>
                  </a:ext>
                </a:extLst>
              </a:tr>
              <a:tr h="150865">
                <a:tc>
                  <a:txBody>
                    <a:bodyPr/>
                    <a:lstStyle/>
                    <a:p>
                      <a:pPr algn="l" fontAlgn="b"/>
                      <a:r>
                        <a:rPr lang="fr-CA" sz="1100" b="0" i="0" u="none" strike="noStrike">
                          <a:solidFill>
                            <a:srgbClr val="000000"/>
                          </a:solidFill>
                          <a:effectLst/>
                          <a:latin typeface="Calibri" panose="020F0502020204030204" pitchFamily="34" charset="0"/>
                        </a:rPr>
                        <a:t>Gabon</a:t>
                      </a:r>
                    </a:p>
                  </a:txBody>
                  <a:tcPr marL="7543" marR="7543" marT="7543" marB="0" anchor="b">
                    <a:lnL>
                      <a:noFill/>
                    </a:lnL>
                    <a:lnR>
                      <a:noFill/>
                    </a:lnR>
                    <a:lnT>
                      <a:noFill/>
                    </a:lnT>
                    <a:lnB>
                      <a:noFill/>
                    </a:lnB>
                  </a:tcPr>
                </a:tc>
                <a:tc>
                  <a:txBody>
                    <a:bodyPr/>
                    <a:lstStyle/>
                    <a:p>
                      <a:pPr algn="l" fontAlgn="b"/>
                      <a:r>
                        <a:rPr lang="fr-CA" sz="1100" b="0" i="0" u="none" strike="noStrike">
                          <a:solidFill>
                            <a:srgbClr val="000000"/>
                          </a:solidFill>
                          <a:effectLst/>
                          <a:latin typeface="Calibri" panose="020F0502020204030204" pitchFamily="34" charset="0"/>
                        </a:rPr>
                        <a:t>2000</a:t>
                      </a:r>
                    </a:p>
                  </a:txBody>
                  <a:tcPr marL="7543" marR="7543" marT="7543" marB="0" anchor="b">
                    <a:lnL>
                      <a:noFill/>
                    </a:lnL>
                    <a:lnR>
                      <a:noFill/>
                    </a:lnR>
                    <a:lnT>
                      <a:noFill/>
                    </a:lnT>
                    <a:lnB>
                      <a:noFill/>
                    </a:lnB>
                  </a:tcPr>
                </a:tc>
                <a:tc>
                  <a:txBody>
                    <a:bodyPr/>
                    <a:lstStyle/>
                    <a:p>
                      <a:pPr algn="l" fontAlgn="b"/>
                      <a:r>
                        <a:rPr lang="fr-CA" sz="1100" b="0" i="0" u="none" strike="noStrike">
                          <a:solidFill>
                            <a:srgbClr val="000000"/>
                          </a:solidFill>
                          <a:effectLst/>
                          <a:latin typeface="Calibri" panose="020F0502020204030204" pitchFamily="34" charset="0"/>
                        </a:rPr>
                        <a:t>3·3</a:t>
                      </a:r>
                    </a:p>
                  </a:txBody>
                  <a:tcPr marL="7543" marR="7543" marT="7543" marB="0" anchor="b">
                    <a:lnL>
                      <a:noFill/>
                    </a:lnL>
                    <a:lnR>
                      <a:noFill/>
                    </a:lnR>
                    <a:lnT>
                      <a:noFill/>
                    </a:lnT>
                    <a:lnB>
                      <a:noFill/>
                    </a:lnB>
                  </a:tcPr>
                </a:tc>
                <a:tc>
                  <a:txBody>
                    <a:bodyPr/>
                    <a:lstStyle/>
                    <a:p>
                      <a:pPr algn="l" fontAlgn="b"/>
                      <a:endParaRPr lang="fr-CA" sz="1100" b="0" i="0" u="none" strike="noStrike">
                        <a:solidFill>
                          <a:srgbClr val="000000"/>
                        </a:solidFill>
                        <a:effectLst/>
                        <a:latin typeface="Calibri" panose="020F0502020204030204" pitchFamily="34" charset="0"/>
                      </a:endParaRPr>
                    </a:p>
                  </a:txBody>
                  <a:tcPr marL="7543" marR="7543" marT="7543" marB="0" anchor="b">
                    <a:lnL>
                      <a:noFill/>
                    </a:lnL>
                    <a:lnR>
                      <a:noFill/>
                    </a:lnR>
                    <a:lnT>
                      <a:noFill/>
                    </a:lnT>
                    <a:lnB>
                      <a:noFill/>
                    </a:lnB>
                  </a:tcPr>
                </a:tc>
                <a:tc>
                  <a:txBody>
                    <a:bodyPr/>
                    <a:lstStyle/>
                    <a:p>
                      <a:pPr algn="l" fontAlgn="b"/>
                      <a:r>
                        <a:rPr lang="fr-CA" sz="1100" b="0" i="0" u="none" strike="noStrike">
                          <a:solidFill>
                            <a:srgbClr val="000000"/>
                          </a:solidFill>
                          <a:effectLst/>
                          <a:latin typeface="Calibri" panose="020F0502020204030204" pitchFamily="34" charset="0"/>
                        </a:rPr>
                        <a:t>Tanzania</a:t>
                      </a:r>
                    </a:p>
                  </a:txBody>
                  <a:tcPr marL="7543" marR="7543" marT="7543" marB="0" anchor="b">
                    <a:lnL>
                      <a:noFill/>
                    </a:lnL>
                    <a:lnR>
                      <a:noFill/>
                    </a:lnR>
                    <a:lnT>
                      <a:noFill/>
                    </a:lnT>
                    <a:lnB>
                      <a:noFill/>
                    </a:lnB>
                  </a:tcPr>
                </a:tc>
                <a:tc>
                  <a:txBody>
                    <a:bodyPr/>
                    <a:lstStyle/>
                    <a:p>
                      <a:pPr algn="l" fontAlgn="b"/>
                      <a:r>
                        <a:rPr lang="fr-CA" sz="1100" b="0" i="0" u="none" strike="noStrike">
                          <a:solidFill>
                            <a:srgbClr val="000000"/>
                          </a:solidFill>
                          <a:effectLst/>
                          <a:latin typeface="Calibri" panose="020F0502020204030204" pitchFamily="34" charset="0"/>
                        </a:rPr>
                        <a:t>2004</a:t>
                      </a:r>
                    </a:p>
                  </a:txBody>
                  <a:tcPr marL="7543" marR="7543" marT="7543" marB="0" anchor="b">
                    <a:lnL>
                      <a:noFill/>
                    </a:lnL>
                    <a:lnR>
                      <a:noFill/>
                    </a:lnR>
                    <a:lnT>
                      <a:noFill/>
                    </a:lnT>
                    <a:lnB>
                      <a:noFill/>
                    </a:lnB>
                  </a:tcPr>
                </a:tc>
                <a:tc>
                  <a:txBody>
                    <a:bodyPr/>
                    <a:lstStyle/>
                    <a:p>
                      <a:pPr algn="l" fontAlgn="b"/>
                      <a:r>
                        <a:rPr lang="fr-CA" sz="1100" b="0" i="0" u="none" strike="noStrike">
                          <a:solidFill>
                            <a:srgbClr val="000000"/>
                          </a:solidFill>
                          <a:effectLst/>
                          <a:latin typeface="Calibri" panose="020F0502020204030204" pitchFamily="34" charset="0"/>
                        </a:rPr>
                        <a:t>3·3</a:t>
                      </a:r>
                    </a:p>
                  </a:txBody>
                  <a:tcPr marL="7543" marR="7543" marT="7543" marB="0" anchor="b">
                    <a:lnL>
                      <a:noFill/>
                    </a:lnL>
                    <a:lnR>
                      <a:noFill/>
                    </a:lnR>
                    <a:lnT>
                      <a:noFill/>
                    </a:lnT>
                    <a:lnB>
                      <a:noFill/>
                    </a:lnB>
                  </a:tcPr>
                </a:tc>
                <a:extLst>
                  <a:ext uri="{0D108BD9-81ED-4DB2-BD59-A6C34878D82A}">
                    <a16:rowId xmlns:a16="http://schemas.microsoft.com/office/drawing/2014/main" val="10021"/>
                  </a:ext>
                </a:extLst>
              </a:tr>
              <a:tr h="150865">
                <a:tc>
                  <a:txBody>
                    <a:bodyPr/>
                    <a:lstStyle/>
                    <a:p>
                      <a:pPr algn="l" fontAlgn="b"/>
                      <a:r>
                        <a:rPr lang="fr-CA" sz="1100" b="0" i="0" u="none" strike="noStrike">
                          <a:solidFill>
                            <a:srgbClr val="000000"/>
                          </a:solidFill>
                          <a:effectLst/>
                          <a:latin typeface="Calibri" panose="020F0502020204030204" pitchFamily="34" charset="0"/>
                        </a:rPr>
                        <a:t>Ghana</a:t>
                      </a:r>
                    </a:p>
                  </a:txBody>
                  <a:tcPr marL="7543" marR="7543" marT="7543" marB="0" anchor="b">
                    <a:lnL>
                      <a:noFill/>
                    </a:lnL>
                    <a:lnR>
                      <a:noFill/>
                    </a:lnR>
                    <a:lnT>
                      <a:noFill/>
                    </a:lnT>
                    <a:lnB>
                      <a:noFill/>
                    </a:lnB>
                  </a:tcPr>
                </a:tc>
                <a:tc>
                  <a:txBody>
                    <a:bodyPr/>
                    <a:lstStyle/>
                    <a:p>
                      <a:pPr algn="l" fontAlgn="b"/>
                      <a:r>
                        <a:rPr lang="fr-CA" sz="1100" b="0" i="0" u="none" strike="noStrike">
                          <a:solidFill>
                            <a:srgbClr val="000000"/>
                          </a:solidFill>
                          <a:effectLst/>
                          <a:latin typeface="Calibri" panose="020F0502020204030204" pitchFamily="34" charset="0"/>
                        </a:rPr>
                        <a:t>2008</a:t>
                      </a:r>
                    </a:p>
                  </a:txBody>
                  <a:tcPr marL="7543" marR="7543" marT="7543" marB="0" anchor="b">
                    <a:lnL>
                      <a:noFill/>
                    </a:lnL>
                    <a:lnR>
                      <a:noFill/>
                    </a:lnR>
                    <a:lnT>
                      <a:noFill/>
                    </a:lnT>
                    <a:lnB>
                      <a:noFill/>
                    </a:lnB>
                  </a:tcPr>
                </a:tc>
                <a:tc>
                  <a:txBody>
                    <a:bodyPr/>
                    <a:lstStyle/>
                    <a:p>
                      <a:pPr algn="l" fontAlgn="b"/>
                      <a:r>
                        <a:rPr lang="fr-CA" sz="1100" b="0" i="0" u="none" strike="noStrike">
                          <a:solidFill>
                            <a:srgbClr val="000000"/>
                          </a:solidFill>
                          <a:effectLst/>
                          <a:latin typeface="Calibri" panose="020F0502020204030204" pitchFamily="34" charset="0"/>
                        </a:rPr>
                        <a:t>2·7</a:t>
                      </a:r>
                    </a:p>
                  </a:txBody>
                  <a:tcPr marL="7543" marR="7543" marT="7543" marB="0" anchor="b">
                    <a:lnL>
                      <a:noFill/>
                    </a:lnL>
                    <a:lnR>
                      <a:noFill/>
                    </a:lnR>
                    <a:lnT>
                      <a:noFill/>
                    </a:lnT>
                    <a:lnB>
                      <a:noFill/>
                    </a:lnB>
                  </a:tcPr>
                </a:tc>
                <a:tc>
                  <a:txBody>
                    <a:bodyPr/>
                    <a:lstStyle/>
                    <a:p>
                      <a:pPr algn="l" fontAlgn="b"/>
                      <a:endParaRPr lang="fr-CA" sz="1100" b="0" i="0" u="none" strike="noStrike">
                        <a:solidFill>
                          <a:srgbClr val="000000"/>
                        </a:solidFill>
                        <a:effectLst/>
                        <a:latin typeface="Calibri" panose="020F0502020204030204" pitchFamily="34" charset="0"/>
                      </a:endParaRPr>
                    </a:p>
                  </a:txBody>
                  <a:tcPr marL="7543" marR="7543" marT="7543" marB="0" anchor="b">
                    <a:lnL>
                      <a:noFill/>
                    </a:lnL>
                    <a:lnR>
                      <a:noFill/>
                    </a:lnR>
                    <a:lnT>
                      <a:noFill/>
                    </a:lnT>
                    <a:lnB>
                      <a:noFill/>
                    </a:lnB>
                  </a:tcPr>
                </a:tc>
                <a:tc>
                  <a:txBody>
                    <a:bodyPr/>
                    <a:lstStyle/>
                    <a:p>
                      <a:pPr algn="l" fontAlgn="b"/>
                      <a:r>
                        <a:rPr lang="fr-CA" sz="1100" b="0" i="0" u="none" strike="noStrike">
                          <a:solidFill>
                            <a:srgbClr val="000000"/>
                          </a:solidFill>
                          <a:effectLst/>
                          <a:latin typeface="Calibri" panose="020F0502020204030204" pitchFamily="34" charset="0"/>
                        </a:rPr>
                        <a:t>Togo</a:t>
                      </a:r>
                    </a:p>
                  </a:txBody>
                  <a:tcPr marL="7543" marR="7543" marT="7543" marB="0" anchor="b">
                    <a:lnL>
                      <a:noFill/>
                    </a:lnL>
                    <a:lnR>
                      <a:noFill/>
                    </a:lnR>
                    <a:lnT>
                      <a:noFill/>
                    </a:lnT>
                    <a:lnB>
                      <a:noFill/>
                    </a:lnB>
                  </a:tcPr>
                </a:tc>
                <a:tc>
                  <a:txBody>
                    <a:bodyPr/>
                    <a:lstStyle/>
                    <a:p>
                      <a:pPr algn="l" fontAlgn="b"/>
                      <a:r>
                        <a:rPr lang="fr-CA" sz="1100" b="0" i="0" u="none" strike="noStrike">
                          <a:solidFill>
                            <a:srgbClr val="000000"/>
                          </a:solidFill>
                          <a:effectLst/>
                          <a:latin typeface="Calibri" panose="020F0502020204030204" pitchFamily="34" charset="0"/>
                        </a:rPr>
                        <a:t>1998</a:t>
                      </a:r>
                    </a:p>
                  </a:txBody>
                  <a:tcPr marL="7543" marR="7543" marT="7543" marB="0" anchor="b">
                    <a:lnL>
                      <a:noFill/>
                    </a:lnL>
                    <a:lnR>
                      <a:noFill/>
                    </a:lnR>
                    <a:lnT>
                      <a:noFill/>
                    </a:lnT>
                    <a:lnB>
                      <a:noFill/>
                    </a:lnB>
                  </a:tcPr>
                </a:tc>
                <a:tc>
                  <a:txBody>
                    <a:bodyPr/>
                    <a:lstStyle/>
                    <a:p>
                      <a:pPr algn="l" fontAlgn="b"/>
                      <a:r>
                        <a:rPr lang="fr-CA" sz="1100" b="0" i="0" u="none" strike="noStrike">
                          <a:solidFill>
                            <a:srgbClr val="000000"/>
                          </a:solidFill>
                          <a:effectLst/>
                          <a:latin typeface="Calibri" panose="020F0502020204030204" pitchFamily="34" charset="0"/>
                        </a:rPr>
                        <a:t>1·5–2·0</a:t>
                      </a:r>
                    </a:p>
                  </a:txBody>
                  <a:tcPr marL="7543" marR="7543" marT="7543" marB="0" anchor="b">
                    <a:lnL>
                      <a:noFill/>
                    </a:lnL>
                    <a:lnR>
                      <a:noFill/>
                    </a:lnR>
                    <a:lnT>
                      <a:noFill/>
                    </a:lnT>
                    <a:lnB>
                      <a:noFill/>
                    </a:lnB>
                  </a:tcPr>
                </a:tc>
                <a:extLst>
                  <a:ext uri="{0D108BD9-81ED-4DB2-BD59-A6C34878D82A}">
                    <a16:rowId xmlns:a16="http://schemas.microsoft.com/office/drawing/2014/main" val="10022"/>
                  </a:ext>
                </a:extLst>
              </a:tr>
              <a:tr h="150865">
                <a:tc>
                  <a:txBody>
                    <a:bodyPr/>
                    <a:lstStyle/>
                    <a:p>
                      <a:pPr algn="l" fontAlgn="b"/>
                      <a:r>
                        <a:rPr lang="fr-CA" sz="1100" b="0" i="0" u="none" strike="noStrike">
                          <a:solidFill>
                            <a:srgbClr val="000000"/>
                          </a:solidFill>
                          <a:effectLst/>
                          <a:latin typeface="Calibri" panose="020F0502020204030204" pitchFamily="34" charset="0"/>
                        </a:rPr>
                        <a:t>Guatemala</a:t>
                      </a:r>
                    </a:p>
                  </a:txBody>
                  <a:tcPr marL="7543" marR="7543" marT="7543" marB="0" anchor="b">
                    <a:lnL>
                      <a:noFill/>
                    </a:lnL>
                    <a:lnR>
                      <a:noFill/>
                    </a:lnR>
                    <a:lnT>
                      <a:noFill/>
                    </a:lnT>
                    <a:lnB>
                      <a:noFill/>
                    </a:lnB>
                  </a:tcPr>
                </a:tc>
                <a:tc>
                  <a:txBody>
                    <a:bodyPr/>
                    <a:lstStyle/>
                    <a:p>
                      <a:pPr algn="l" fontAlgn="b"/>
                      <a:r>
                        <a:rPr lang="fr-CA" sz="1100" b="0" i="0" u="none" strike="noStrike">
                          <a:solidFill>
                            <a:srgbClr val="000000"/>
                          </a:solidFill>
                          <a:effectLst/>
                          <a:latin typeface="Calibri" panose="020F0502020204030204" pitchFamily="34" charset="0"/>
                        </a:rPr>
                        <a:t>2008</a:t>
                      </a:r>
                    </a:p>
                  </a:txBody>
                  <a:tcPr marL="7543" marR="7543" marT="7543" marB="0" anchor="b">
                    <a:lnL>
                      <a:noFill/>
                    </a:lnL>
                    <a:lnR>
                      <a:noFill/>
                    </a:lnR>
                    <a:lnT>
                      <a:noFill/>
                    </a:lnT>
                    <a:lnB>
                      <a:noFill/>
                    </a:lnB>
                  </a:tcPr>
                </a:tc>
                <a:tc>
                  <a:txBody>
                    <a:bodyPr/>
                    <a:lstStyle/>
                    <a:p>
                      <a:pPr algn="l" fontAlgn="b"/>
                      <a:r>
                        <a:rPr lang="fr-CA" sz="1100" b="1" i="0" u="none" strike="noStrike" dirty="0">
                          <a:solidFill>
                            <a:srgbClr val="FF0000"/>
                          </a:solidFill>
                          <a:effectLst/>
                          <a:latin typeface="Calibri" panose="020F0502020204030204" pitchFamily="34" charset="0"/>
                        </a:rPr>
                        <a:t>20·0</a:t>
                      </a:r>
                    </a:p>
                  </a:txBody>
                  <a:tcPr marL="7543" marR="7543" marT="7543" marB="0" anchor="b">
                    <a:lnL>
                      <a:noFill/>
                    </a:lnL>
                    <a:lnR>
                      <a:noFill/>
                    </a:lnR>
                    <a:lnT>
                      <a:noFill/>
                    </a:lnT>
                    <a:lnB>
                      <a:noFill/>
                    </a:lnB>
                  </a:tcPr>
                </a:tc>
                <a:tc>
                  <a:txBody>
                    <a:bodyPr/>
                    <a:lstStyle/>
                    <a:p>
                      <a:pPr algn="l" fontAlgn="b"/>
                      <a:endParaRPr lang="fr-CA" sz="1100" b="0" i="0" u="none" strike="noStrike">
                        <a:solidFill>
                          <a:srgbClr val="000000"/>
                        </a:solidFill>
                        <a:effectLst/>
                        <a:latin typeface="Calibri" panose="020F0502020204030204" pitchFamily="34" charset="0"/>
                      </a:endParaRPr>
                    </a:p>
                  </a:txBody>
                  <a:tcPr marL="7543" marR="7543" marT="7543" marB="0" anchor="b">
                    <a:lnL>
                      <a:noFill/>
                    </a:lnL>
                    <a:lnR>
                      <a:noFill/>
                    </a:lnR>
                    <a:lnT>
                      <a:noFill/>
                    </a:lnT>
                    <a:lnB>
                      <a:noFill/>
                    </a:lnB>
                  </a:tcPr>
                </a:tc>
                <a:tc>
                  <a:txBody>
                    <a:bodyPr/>
                    <a:lstStyle/>
                    <a:p>
                      <a:pPr algn="l" fontAlgn="b"/>
                      <a:r>
                        <a:rPr lang="fr-CA" sz="1100" b="0" i="0" u="none" strike="noStrike">
                          <a:solidFill>
                            <a:srgbClr val="000000"/>
                          </a:solidFill>
                          <a:effectLst/>
                          <a:latin typeface="Calibri" panose="020F0502020204030204" pitchFamily="34" charset="0"/>
                        </a:rPr>
                        <a:t>Turkey</a:t>
                      </a:r>
                    </a:p>
                  </a:txBody>
                  <a:tcPr marL="7543" marR="7543" marT="7543" marB="0" anchor="b">
                    <a:lnL>
                      <a:noFill/>
                    </a:lnL>
                    <a:lnR>
                      <a:noFill/>
                    </a:lnR>
                    <a:lnT>
                      <a:noFill/>
                    </a:lnT>
                    <a:lnB>
                      <a:noFill/>
                    </a:lnB>
                  </a:tcPr>
                </a:tc>
                <a:tc>
                  <a:txBody>
                    <a:bodyPr/>
                    <a:lstStyle/>
                    <a:p>
                      <a:pPr algn="l" fontAlgn="b"/>
                      <a:r>
                        <a:rPr lang="fr-CA" sz="1100" b="0" i="0" u="none" strike="noStrike">
                          <a:solidFill>
                            <a:srgbClr val="000000"/>
                          </a:solidFill>
                          <a:effectLst/>
                          <a:latin typeface="Calibri" panose="020F0502020204030204" pitchFamily="34" charset="0"/>
                        </a:rPr>
                        <a:t>1998</a:t>
                      </a:r>
                    </a:p>
                  </a:txBody>
                  <a:tcPr marL="7543" marR="7543" marT="7543" marB="0" anchor="b">
                    <a:lnL>
                      <a:noFill/>
                    </a:lnL>
                    <a:lnR>
                      <a:noFill/>
                    </a:lnR>
                    <a:lnT>
                      <a:noFill/>
                    </a:lnT>
                    <a:lnB>
                      <a:noFill/>
                    </a:lnB>
                  </a:tcPr>
                </a:tc>
                <a:tc>
                  <a:txBody>
                    <a:bodyPr/>
                    <a:lstStyle/>
                    <a:p>
                      <a:pPr algn="l" fontAlgn="b"/>
                      <a:r>
                        <a:rPr lang="fr-CA" sz="1100" b="0" i="0" u="none" strike="noStrike">
                          <a:solidFill>
                            <a:srgbClr val="000000"/>
                          </a:solidFill>
                          <a:effectLst/>
                          <a:latin typeface="Calibri" panose="020F0502020204030204" pitchFamily="34" charset="0"/>
                        </a:rPr>
                        <a:t>6·9</a:t>
                      </a:r>
                    </a:p>
                  </a:txBody>
                  <a:tcPr marL="7543" marR="7543" marT="7543" marB="0" anchor="b">
                    <a:lnL>
                      <a:noFill/>
                    </a:lnL>
                    <a:lnR>
                      <a:noFill/>
                    </a:lnR>
                    <a:lnT>
                      <a:noFill/>
                    </a:lnT>
                    <a:lnB>
                      <a:noFill/>
                    </a:lnB>
                  </a:tcPr>
                </a:tc>
                <a:extLst>
                  <a:ext uri="{0D108BD9-81ED-4DB2-BD59-A6C34878D82A}">
                    <a16:rowId xmlns:a16="http://schemas.microsoft.com/office/drawing/2014/main" val="10023"/>
                  </a:ext>
                </a:extLst>
              </a:tr>
              <a:tr h="150865">
                <a:tc>
                  <a:txBody>
                    <a:bodyPr/>
                    <a:lstStyle/>
                    <a:p>
                      <a:pPr algn="l" fontAlgn="b"/>
                      <a:r>
                        <a:rPr lang="fr-CA" sz="1100" b="0" i="0" u="none" strike="noStrike">
                          <a:solidFill>
                            <a:srgbClr val="000000"/>
                          </a:solidFill>
                          <a:effectLst/>
                          <a:latin typeface="Calibri" panose="020F0502020204030204" pitchFamily="34" charset="0"/>
                        </a:rPr>
                        <a:t>Guinea</a:t>
                      </a:r>
                    </a:p>
                  </a:txBody>
                  <a:tcPr marL="7543" marR="7543" marT="7543" marB="0" anchor="b">
                    <a:lnL>
                      <a:noFill/>
                    </a:lnL>
                    <a:lnR>
                      <a:noFill/>
                    </a:lnR>
                    <a:lnT>
                      <a:noFill/>
                    </a:lnT>
                    <a:lnB>
                      <a:noFill/>
                    </a:lnB>
                  </a:tcPr>
                </a:tc>
                <a:tc>
                  <a:txBody>
                    <a:bodyPr/>
                    <a:lstStyle/>
                    <a:p>
                      <a:pPr algn="l" fontAlgn="b"/>
                      <a:r>
                        <a:rPr lang="fr-CA" sz="1100" b="0" i="0" u="none" strike="noStrike">
                          <a:solidFill>
                            <a:srgbClr val="000000"/>
                          </a:solidFill>
                          <a:effectLst/>
                          <a:latin typeface="Calibri" panose="020F0502020204030204" pitchFamily="34" charset="0"/>
                        </a:rPr>
                        <a:t>2005</a:t>
                      </a:r>
                    </a:p>
                  </a:txBody>
                  <a:tcPr marL="7543" marR="7543" marT="7543" marB="0" anchor="b">
                    <a:lnL>
                      <a:noFill/>
                    </a:lnL>
                    <a:lnR>
                      <a:noFill/>
                    </a:lnR>
                    <a:lnT>
                      <a:noFill/>
                    </a:lnT>
                    <a:lnB>
                      <a:noFill/>
                    </a:lnB>
                  </a:tcPr>
                </a:tc>
                <a:tc>
                  <a:txBody>
                    <a:bodyPr/>
                    <a:lstStyle/>
                    <a:p>
                      <a:pPr algn="l" fontAlgn="b"/>
                      <a:r>
                        <a:rPr lang="fr-CA" sz="1100" b="0" i="0" u="none" strike="noStrike">
                          <a:solidFill>
                            <a:srgbClr val="000000"/>
                          </a:solidFill>
                          <a:effectLst/>
                          <a:latin typeface="Calibri" panose="020F0502020204030204" pitchFamily="34" charset="0"/>
                        </a:rPr>
                        <a:t>2·2</a:t>
                      </a:r>
                    </a:p>
                  </a:txBody>
                  <a:tcPr marL="7543" marR="7543" marT="7543" marB="0" anchor="b">
                    <a:lnL>
                      <a:noFill/>
                    </a:lnL>
                    <a:lnR>
                      <a:noFill/>
                    </a:lnR>
                    <a:lnT>
                      <a:noFill/>
                    </a:lnT>
                    <a:lnB>
                      <a:noFill/>
                    </a:lnB>
                  </a:tcPr>
                </a:tc>
                <a:tc>
                  <a:txBody>
                    <a:bodyPr/>
                    <a:lstStyle/>
                    <a:p>
                      <a:pPr algn="l" fontAlgn="b"/>
                      <a:endParaRPr lang="fr-CA" sz="1100" b="0" i="0" u="none" strike="noStrike">
                        <a:solidFill>
                          <a:srgbClr val="000000"/>
                        </a:solidFill>
                        <a:effectLst/>
                        <a:latin typeface="Calibri" panose="020F0502020204030204" pitchFamily="34" charset="0"/>
                      </a:endParaRPr>
                    </a:p>
                  </a:txBody>
                  <a:tcPr marL="7543" marR="7543" marT="7543" marB="0" anchor="b">
                    <a:lnL>
                      <a:noFill/>
                    </a:lnL>
                    <a:lnR>
                      <a:noFill/>
                    </a:lnR>
                    <a:lnT>
                      <a:noFill/>
                    </a:lnT>
                    <a:lnB>
                      <a:noFill/>
                    </a:lnB>
                  </a:tcPr>
                </a:tc>
                <a:tc>
                  <a:txBody>
                    <a:bodyPr/>
                    <a:lstStyle/>
                    <a:p>
                      <a:pPr algn="l" fontAlgn="b"/>
                      <a:r>
                        <a:rPr lang="fr-CA" sz="1100" b="0" i="0" u="none" strike="noStrike">
                          <a:solidFill>
                            <a:srgbClr val="000000"/>
                          </a:solidFill>
                          <a:effectLst/>
                          <a:latin typeface="Calibri" panose="020F0502020204030204" pitchFamily="34" charset="0"/>
                        </a:rPr>
                        <a:t>Uganda</a:t>
                      </a:r>
                    </a:p>
                  </a:txBody>
                  <a:tcPr marL="7543" marR="7543" marT="7543" marB="0" anchor="b">
                    <a:lnL>
                      <a:noFill/>
                    </a:lnL>
                    <a:lnR>
                      <a:noFill/>
                    </a:lnR>
                    <a:lnT>
                      <a:noFill/>
                    </a:lnT>
                    <a:lnB>
                      <a:noFill/>
                    </a:lnB>
                  </a:tcPr>
                </a:tc>
                <a:tc>
                  <a:txBody>
                    <a:bodyPr/>
                    <a:lstStyle/>
                    <a:p>
                      <a:pPr algn="l" fontAlgn="b"/>
                      <a:r>
                        <a:rPr lang="fr-CA" sz="1100" b="0" i="0" u="none" strike="noStrike">
                          <a:solidFill>
                            <a:srgbClr val="000000"/>
                          </a:solidFill>
                          <a:effectLst/>
                          <a:latin typeface="Calibri" panose="020F0502020204030204" pitchFamily="34" charset="0"/>
                        </a:rPr>
                        <a:t>2006</a:t>
                      </a:r>
                    </a:p>
                  </a:txBody>
                  <a:tcPr marL="7543" marR="7543" marT="7543" marB="0" anchor="b">
                    <a:lnL>
                      <a:noFill/>
                    </a:lnL>
                    <a:lnR>
                      <a:noFill/>
                    </a:lnR>
                    <a:lnT>
                      <a:noFill/>
                    </a:lnT>
                    <a:lnB>
                      <a:noFill/>
                    </a:lnB>
                  </a:tcPr>
                </a:tc>
                <a:tc>
                  <a:txBody>
                    <a:bodyPr/>
                    <a:lstStyle/>
                    <a:p>
                      <a:pPr algn="l" fontAlgn="b"/>
                      <a:r>
                        <a:rPr lang="fr-CA" sz="1100" b="0" i="0" u="none" strike="noStrike">
                          <a:solidFill>
                            <a:srgbClr val="000000"/>
                          </a:solidFill>
                          <a:effectLst/>
                          <a:latin typeface="Calibri" panose="020F0502020204030204" pitchFamily="34" charset="0"/>
                        </a:rPr>
                        <a:t>1·9</a:t>
                      </a:r>
                    </a:p>
                  </a:txBody>
                  <a:tcPr marL="7543" marR="7543" marT="7543" marB="0" anchor="b">
                    <a:lnL>
                      <a:noFill/>
                    </a:lnL>
                    <a:lnR>
                      <a:noFill/>
                    </a:lnR>
                    <a:lnT>
                      <a:noFill/>
                    </a:lnT>
                    <a:lnB>
                      <a:noFill/>
                    </a:lnB>
                  </a:tcPr>
                </a:tc>
                <a:extLst>
                  <a:ext uri="{0D108BD9-81ED-4DB2-BD59-A6C34878D82A}">
                    <a16:rowId xmlns:a16="http://schemas.microsoft.com/office/drawing/2014/main" val="10024"/>
                  </a:ext>
                </a:extLst>
              </a:tr>
              <a:tr h="150865">
                <a:tc>
                  <a:txBody>
                    <a:bodyPr/>
                    <a:lstStyle/>
                    <a:p>
                      <a:pPr algn="l" fontAlgn="b"/>
                      <a:r>
                        <a:rPr lang="fr-CA" sz="1100" b="0" i="0" u="none" strike="noStrike">
                          <a:solidFill>
                            <a:srgbClr val="000000"/>
                          </a:solidFill>
                          <a:effectLst/>
                          <a:latin typeface="Calibri" panose="020F0502020204030204" pitchFamily="34" charset="0"/>
                        </a:rPr>
                        <a:t>Haiti</a:t>
                      </a:r>
                    </a:p>
                  </a:txBody>
                  <a:tcPr marL="7543" marR="7543" marT="7543" marB="0" anchor="b">
                    <a:lnL>
                      <a:noFill/>
                    </a:lnL>
                    <a:lnR>
                      <a:noFill/>
                    </a:lnR>
                    <a:lnT>
                      <a:noFill/>
                    </a:lnT>
                    <a:lnB>
                      <a:noFill/>
                    </a:lnB>
                  </a:tcPr>
                </a:tc>
                <a:tc>
                  <a:txBody>
                    <a:bodyPr/>
                    <a:lstStyle/>
                    <a:p>
                      <a:pPr algn="l" fontAlgn="b"/>
                      <a:r>
                        <a:rPr lang="fr-CA" sz="1100" b="0" i="0" u="none" strike="noStrike">
                          <a:solidFill>
                            <a:srgbClr val="000000"/>
                          </a:solidFill>
                          <a:effectLst/>
                          <a:latin typeface="Calibri" panose="020F0502020204030204" pitchFamily="34" charset="0"/>
                        </a:rPr>
                        <a:t>2005</a:t>
                      </a:r>
                    </a:p>
                  </a:txBody>
                  <a:tcPr marL="7543" marR="7543" marT="7543" marB="0" anchor="b">
                    <a:lnL>
                      <a:noFill/>
                    </a:lnL>
                    <a:lnR>
                      <a:noFill/>
                    </a:lnR>
                    <a:lnT>
                      <a:noFill/>
                    </a:lnT>
                    <a:lnB>
                      <a:noFill/>
                    </a:lnB>
                  </a:tcPr>
                </a:tc>
                <a:tc>
                  <a:txBody>
                    <a:bodyPr/>
                    <a:lstStyle/>
                    <a:p>
                      <a:pPr algn="l" fontAlgn="b"/>
                      <a:r>
                        <a:rPr lang="fr-CA" sz="1100" b="0" i="0" u="none" strike="noStrike">
                          <a:solidFill>
                            <a:srgbClr val="000000"/>
                          </a:solidFill>
                          <a:effectLst/>
                          <a:latin typeface="Calibri" panose="020F0502020204030204" pitchFamily="34" charset="0"/>
                        </a:rPr>
                        <a:t>2·0</a:t>
                      </a:r>
                    </a:p>
                  </a:txBody>
                  <a:tcPr marL="7543" marR="7543" marT="7543" marB="0" anchor="b">
                    <a:lnL>
                      <a:noFill/>
                    </a:lnL>
                    <a:lnR>
                      <a:noFill/>
                    </a:lnR>
                    <a:lnT>
                      <a:noFill/>
                    </a:lnT>
                    <a:lnB>
                      <a:noFill/>
                    </a:lnB>
                  </a:tcPr>
                </a:tc>
                <a:tc>
                  <a:txBody>
                    <a:bodyPr/>
                    <a:lstStyle/>
                    <a:p>
                      <a:pPr algn="l" fontAlgn="b"/>
                      <a:endParaRPr lang="fr-CA" sz="1100" b="0" i="0" u="none" strike="noStrike">
                        <a:solidFill>
                          <a:srgbClr val="000000"/>
                        </a:solidFill>
                        <a:effectLst/>
                        <a:latin typeface="Calibri" panose="020F0502020204030204" pitchFamily="34" charset="0"/>
                      </a:endParaRPr>
                    </a:p>
                  </a:txBody>
                  <a:tcPr marL="7543" marR="7543" marT="7543" marB="0" anchor="b">
                    <a:lnL>
                      <a:noFill/>
                    </a:lnL>
                    <a:lnR>
                      <a:noFill/>
                    </a:lnR>
                    <a:lnT>
                      <a:noFill/>
                    </a:lnT>
                    <a:lnB>
                      <a:noFill/>
                    </a:lnB>
                  </a:tcPr>
                </a:tc>
                <a:tc>
                  <a:txBody>
                    <a:bodyPr/>
                    <a:lstStyle/>
                    <a:p>
                      <a:pPr algn="l" fontAlgn="b"/>
                      <a:r>
                        <a:rPr lang="fr-CA" sz="1100" b="0" i="0" u="none" strike="noStrike">
                          <a:solidFill>
                            <a:srgbClr val="000000"/>
                          </a:solidFill>
                          <a:effectLst/>
                          <a:latin typeface="Calibri" panose="020F0502020204030204" pitchFamily="34" charset="0"/>
                        </a:rPr>
                        <a:t>Uruguay</a:t>
                      </a:r>
                    </a:p>
                  </a:txBody>
                  <a:tcPr marL="7543" marR="7543" marT="7543" marB="0" anchor="b">
                    <a:lnL>
                      <a:noFill/>
                    </a:lnL>
                    <a:lnR>
                      <a:noFill/>
                    </a:lnR>
                    <a:lnT>
                      <a:noFill/>
                    </a:lnT>
                    <a:lnB>
                      <a:noFill/>
                    </a:lnB>
                  </a:tcPr>
                </a:tc>
                <a:tc>
                  <a:txBody>
                    <a:bodyPr/>
                    <a:lstStyle/>
                    <a:p>
                      <a:pPr algn="l" fontAlgn="b"/>
                      <a:r>
                        <a:rPr lang="fr-CA" sz="1100" b="0" i="0" u="none" strike="noStrike">
                          <a:solidFill>
                            <a:srgbClr val="000000"/>
                          </a:solidFill>
                          <a:effectLst/>
                          <a:latin typeface="Calibri" panose="020F0502020204030204" pitchFamily="34" charset="0"/>
                        </a:rPr>
                        <a:t>2004–2006</a:t>
                      </a:r>
                    </a:p>
                  </a:txBody>
                  <a:tcPr marL="7543" marR="7543" marT="7543" marB="0" anchor="b">
                    <a:lnL>
                      <a:noFill/>
                    </a:lnL>
                    <a:lnR>
                      <a:noFill/>
                    </a:lnR>
                    <a:lnT>
                      <a:noFill/>
                    </a:lnT>
                    <a:lnB>
                      <a:noFill/>
                    </a:lnB>
                  </a:tcPr>
                </a:tc>
                <a:tc>
                  <a:txBody>
                    <a:bodyPr/>
                    <a:lstStyle/>
                    <a:p>
                      <a:pPr algn="l" fontAlgn="b"/>
                      <a:r>
                        <a:rPr lang="fr-CA" sz="1100" b="0" i="0" u="none" strike="noStrike">
                          <a:solidFill>
                            <a:srgbClr val="000000"/>
                          </a:solidFill>
                          <a:effectLst/>
                          <a:latin typeface="Calibri" panose="020F0502020204030204" pitchFamily="34" charset="0"/>
                        </a:rPr>
                        <a:t>6·3</a:t>
                      </a:r>
                    </a:p>
                  </a:txBody>
                  <a:tcPr marL="7543" marR="7543" marT="7543" marB="0" anchor="b">
                    <a:lnL>
                      <a:noFill/>
                    </a:lnL>
                    <a:lnR>
                      <a:noFill/>
                    </a:lnR>
                    <a:lnT>
                      <a:noFill/>
                    </a:lnT>
                    <a:lnB>
                      <a:noFill/>
                    </a:lnB>
                  </a:tcPr>
                </a:tc>
                <a:extLst>
                  <a:ext uri="{0D108BD9-81ED-4DB2-BD59-A6C34878D82A}">
                    <a16:rowId xmlns:a16="http://schemas.microsoft.com/office/drawing/2014/main" val="10025"/>
                  </a:ext>
                </a:extLst>
              </a:tr>
              <a:tr h="150865">
                <a:tc>
                  <a:txBody>
                    <a:bodyPr/>
                    <a:lstStyle/>
                    <a:p>
                      <a:pPr algn="l" fontAlgn="b"/>
                      <a:r>
                        <a:rPr lang="fr-CA" sz="1100" b="0" i="0" u="none" strike="noStrike">
                          <a:solidFill>
                            <a:srgbClr val="000000"/>
                          </a:solidFill>
                          <a:effectLst/>
                          <a:latin typeface="Calibri" panose="020F0502020204030204" pitchFamily="34" charset="0"/>
                        </a:rPr>
                        <a:t>Honduras</a:t>
                      </a:r>
                    </a:p>
                  </a:txBody>
                  <a:tcPr marL="7543" marR="7543" marT="7543" marB="0" anchor="b">
                    <a:lnL>
                      <a:noFill/>
                    </a:lnL>
                    <a:lnR>
                      <a:noFill/>
                    </a:lnR>
                    <a:lnT>
                      <a:noFill/>
                    </a:lnT>
                    <a:lnB>
                      <a:noFill/>
                    </a:lnB>
                  </a:tcPr>
                </a:tc>
                <a:tc>
                  <a:txBody>
                    <a:bodyPr/>
                    <a:lstStyle/>
                    <a:p>
                      <a:pPr algn="l" fontAlgn="b"/>
                      <a:r>
                        <a:rPr lang="fr-CA" sz="1100" b="0" i="0" u="none" strike="noStrike">
                          <a:solidFill>
                            <a:srgbClr val="000000"/>
                          </a:solidFill>
                          <a:effectLst/>
                          <a:latin typeface="Calibri" panose="020F0502020204030204" pitchFamily="34" charset="0"/>
                        </a:rPr>
                        <a:t>2005</a:t>
                      </a:r>
                    </a:p>
                  </a:txBody>
                  <a:tcPr marL="7543" marR="7543" marT="7543" marB="0" anchor="b">
                    <a:lnL>
                      <a:noFill/>
                    </a:lnL>
                    <a:lnR>
                      <a:noFill/>
                    </a:lnR>
                    <a:lnT>
                      <a:noFill/>
                    </a:lnT>
                    <a:lnB>
                      <a:noFill/>
                    </a:lnB>
                  </a:tcPr>
                </a:tc>
                <a:tc>
                  <a:txBody>
                    <a:bodyPr/>
                    <a:lstStyle/>
                    <a:p>
                      <a:pPr algn="l" fontAlgn="b"/>
                      <a:r>
                        <a:rPr lang="fr-CA" sz="1100" b="0" i="0" u="none" strike="noStrike">
                          <a:solidFill>
                            <a:srgbClr val="000000"/>
                          </a:solidFill>
                          <a:effectLst/>
                          <a:latin typeface="Calibri" panose="020F0502020204030204" pitchFamily="34" charset="0"/>
                        </a:rPr>
                        <a:t>7·9</a:t>
                      </a:r>
                    </a:p>
                  </a:txBody>
                  <a:tcPr marL="7543" marR="7543" marT="7543" marB="0" anchor="b">
                    <a:lnL>
                      <a:noFill/>
                    </a:lnL>
                    <a:lnR>
                      <a:noFill/>
                    </a:lnR>
                    <a:lnT>
                      <a:noFill/>
                    </a:lnT>
                    <a:lnB>
                      <a:noFill/>
                    </a:lnB>
                  </a:tcPr>
                </a:tc>
                <a:tc>
                  <a:txBody>
                    <a:bodyPr/>
                    <a:lstStyle/>
                    <a:p>
                      <a:pPr algn="l" fontAlgn="b"/>
                      <a:endParaRPr lang="fr-CA" sz="1100" b="0" i="0" u="none" strike="noStrike">
                        <a:solidFill>
                          <a:srgbClr val="000000"/>
                        </a:solidFill>
                        <a:effectLst/>
                        <a:latin typeface="Calibri" panose="020F0502020204030204" pitchFamily="34" charset="0"/>
                      </a:endParaRPr>
                    </a:p>
                  </a:txBody>
                  <a:tcPr marL="7543" marR="7543" marT="7543" marB="0" anchor="b">
                    <a:lnL>
                      <a:noFill/>
                    </a:lnL>
                    <a:lnR>
                      <a:noFill/>
                    </a:lnR>
                    <a:lnT>
                      <a:noFill/>
                    </a:lnT>
                    <a:lnB>
                      <a:noFill/>
                    </a:lnB>
                  </a:tcPr>
                </a:tc>
                <a:tc>
                  <a:txBody>
                    <a:bodyPr/>
                    <a:lstStyle/>
                    <a:p>
                      <a:pPr algn="l" fontAlgn="b"/>
                      <a:r>
                        <a:rPr lang="fr-CA" sz="1100" b="0" i="0" u="none" strike="noStrike">
                          <a:solidFill>
                            <a:srgbClr val="000000"/>
                          </a:solidFill>
                          <a:effectLst/>
                          <a:latin typeface="Calibri" panose="020F0502020204030204" pitchFamily="34" charset="0"/>
                        </a:rPr>
                        <a:t>Uzbekistan</a:t>
                      </a:r>
                    </a:p>
                  </a:txBody>
                  <a:tcPr marL="7543" marR="7543" marT="7543" marB="0" anchor="b">
                    <a:lnL>
                      <a:noFill/>
                    </a:lnL>
                    <a:lnR>
                      <a:noFill/>
                    </a:lnR>
                    <a:lnT>
                      <a:noFill/>
                    </a:lnT>
                    <a:lnB>
                      <a:noFill/>
                    </a:lnB>
                  </a:tcPr>
                </a:tc>
                <a:tc>
                  <a:txBody>
                    <a:bodyPr/>
                    <a:lstStyle/>
                    <a:p>
                      <a:pPr algn="l" fontAlgn="b"/>
                      <a:r>
                        <a:rPr lang="fr-CA" sz="1100" b="0" i="0" u="none" strike="noStrike">
                          <a:solidFill>
                            <a:srgbClr val="000000"/>
                          </a:solidFill>
                          <a:effectLst/>
                          <a:latin typeface="Calibri" panose="020F0502020204030204" pitchFamily="34" charset="0"/>
                        </a:rPr>
                        <a:t>1996</a:t>
                      </a:r>
                    </a:p>
                  </a:txBody>
                  <a:tcPr marL="7543" marR="7543" marT="7543" marB="0" anchor="b">
                    <a:lnL>
                      <a:noFill/>
                    </a:lnL>
                    <a:lnR>
                      <a:noFill/>
                    </a:lnR>
                    <a:lnT>
                      <a:noFill/>
                    </a:lnT>
                    <a:lnB>
                      <a:noFill/>
                    </a:lnB>
                  </a:tcPr>
                </a:tc>
                <a:tc>
                  <a:txBody>
                    <a:bodyPr/>
                    <a:lstStyle/>
                    <a:p>
                      <a:pPr algn="l" fontAlgn="b"/>
                      <a:r>
                        <a:rPr lang="fr-CA" sz="1100" b="0" i="0" u="none" strike="noStrike">
                          <a:solidFill>
                            <a:srgbClr val="000000"/>
                          </a:solidFill>
                          <a:effectLst/>
                          <a:latin typeface="Calibri" panose="020F0502020204030204" pitchFamily="34" charset="0"/>
                        </a:rPr>
                        <a:t>3·9–5·5</a:t>
                      </a:r>
                    </a:p>
                  </a:txBody>
                  <a:tcPr marL="7543" marR="7543" marT="7543" marB="0" anchor="b">
                    <a:lnL>
                      <a:noFill/>
                    </a:lnL>
                    <a:lnR>
                      <a:noFill/>
                    </a:lnR>
                    <a:lnT>
                      <a:noFill/>
                    </a:lnT>
                    <a:lnB>
                      <a:noFill/>
                    </a:lnB>
                  </a:tcPr>
                </a:tc>
                <a:extLst>
                  <a:ext uri="{0D108BD9-81ED-4DB2-BD59-A6C34878D82A}">
                    <a16:rowId xmlns:a16="http://schemas.microsoft.com/office/drawing/2014/main" val="10026"/>
                  </a:ext>
                </a:extLst>
              </a:tr>
              <a:tr h="150865">
                <a:tc>
                  <a:txBody>
                    <a:bodyPr/>
                    <a:lstStyle/>
                    <a:p>
                      <a:pPr algn="l" fontAlgn="b"/>
                      <a:r>
                        <a:rPr lang="fr-CA" sz="1100" b="0" i="0" u="none" strike="noStrike">
                          <a:solidFill>
                            <a:srgbClr val="000000"/>
                          </a:solidFill>
                          <a:effectLst/>
                          <a:latin typeface="Calibri" panose="020F0502020204030204" pitchFamily="34" charset="0"/>
                        </a:rPr>
                        <a:t>India</a:t>
                      </a:r>
                    </a:p>
                  </a:txBody>
                  <a:tcPr marL="7543" marR="7543" marT="7543" marB="0" anchor="b">
                    <a:lnL>
                      <a:noFill/>
                    </a:lnL>
                    <a:lnR>
                      <a:noFill/>
                    </a:lnR>
                    <a:lnT>
                      <a:noFill/>
                    </a:lnT>
                    <a:lnB>
                      <a:noFill/>
                    </a:lnB>
                  </a:tcPr>
                </a:tc>
                <a:tc>
                  <a:txBody>
                    <a:bodyPr/>
                    <a:lstStyle/>
                    <a:p>
                      <a:pPr algn="l" fontAlgn="b"/>
                      <a:r>
                        <a:rPr lang="fr-CA" sz="1100" b="0" i="0" u="none" strike="noStrike">
                          <a:solidFill>
                            <a:srgbClr val="000000"/>
                          </a:solidFill>
                          <a:effectLst/>
                          <a:latin typeface="Calibri" panose="020F0502020204030204" pitchFamily="34" charset="0"/>
                        </a:rPr>
                        <a:t>2005</a:t>
                      </a:r>
                    </a:p>
                  </a:txBody>
                  <a:tcPr marL="7543" marR="7543" marT="7543" marB="0" anchor="b">
                    <a:lnL>
                      <a:noFill/>
                    </a:lnL>
                    <a:lnR>
                      <a:noFill/>
                    </a:lnR>
                    <a:lnT>
                      <a:noFill/>
                    </a:lnT>
                    <a:lnB>
                      <a:noFill/>
                    </a:lnB>
                  </a:tcPr>
                </a:tc>
                <a:tc>
                  <a:txBody>
                    <a:bodyPr/>
                    <a:lstStyle/>
                    <a:p>
                      <a:pPr algn="l" fontAlgn="b"/>
                      <a:r>
                        <a:rPr lang="fr-CA" sz="1100" b="0" i="0" u="none" strike="noStrike">
                          <a:solidFill>
                            <a:srgbClr val="000000"/>
                          </a:solidFill>
                          <a:effectLst/>
                          <a:latin typeface="Calibri" panose="020F0502020204030204" pitchFamily="34" charset="0"/>
                        </a:rPr>
                        <a:t>2·3</a:t>
                      </a:r>
                    </a:p>
                  </a:txBody>
                  <a:tcPr marL="7543" marR="7543" marT="7543" marB="0" anchor="b">
                    <a:lnL>
                      <a:noFill/>
                    </a:lnL>
                    <a:lnR>
                      <a:noFill/>
                    </a:lnR>
                    <a:lnT>
                      <a:noFill/>
                    </a:lnT>
                    <a:lnB>
                      <a:noFill/>
                    </a:lnB>
                  </a:tcPr>
                </a:tc>
                <a:tc>
                  <a:txBody>
                    <a:bodyPr/>
                    <a:lstStyle/>
                    <a:p>
                      <a:pPr algn="l" fontAlgn="b"/>
                      <a:endParaRPr lang="fr-CA" sz="1100" b="0" i="0" u="none" strike="noStrike">
                        <a:solidFill>
                          <a:srgbClr val="000000"/>
                        </a:solidFill>
                        <a:effectLst/>
                        <a:latin typeface="Calibri" panose="020F0502020204030204" pitchFamily="34" charset="0"/>
                      </a:endParaRPr>
                    </a:p>
                  </a:txBody>
                  <a:tcPr marL="7543" marR="7543" marT="7543" marB="0" anchor="b">
                    <a:lnL>
                      <a:noFill/>
                    </a:lnL>
                    <a:lnR>
                      <a:noFill/>
                    </a:lnR>
                    <a:lnT>
                      <a:noFill/>
                    </a:lnT>
                    <a:lnB>
                      <a:noFill/>
                    </a:lnB>
                  </a:tcPr>
                </a:tc>
                <a:tc>
                  <a:txBody>
                    <a:bodyPr/>
                    <a:lstStyle/>
                    <a:p>
                      <a:pPr algn="l" fontAlgn="b"/>
                      <a:r>
                        <a:rPr lang="fr-CA" sz="1100" b="0" i="0" u="none" strike="noStrike">
                          <a:solidFill>
                            <a:srgbClr val="000000"/>
                          </a:solidFill>
                          <a:effectLst/>
                          <a:latin typeface="Calibri" panose="020F0502020204030204" pitchFamily="34" charset="0"/>
                        </a:rPr>
                        <a:t>Zambia</a:t>
                      </a:r>
                    </a:p>
                  </a:txBody>
                  <a:tcPr marL="7543" marR="7543" marT="7543" marB="0" anchor="b">
                    <a:lnL>
                      <a:noFill/>
                    </a:lnL>
                    <a:lnR>
                      <a:noFill/>
                    </a:lnR>
                    <a:lnT>
                      <a:noFill/>
                    </a:lnT>
                    <a:lnB>
                      <a:noFill/>
                    </a:lnB>
                  </a:tcPr>
                </a:tc>
                <a:tc>
                  <a:txBody>
                    <a:bodyPr/>
                    <a:lstStyle/>
                    <a:p>
                      <a:pPr algn="l" fontAlgn="b"/>
                      <a:r>
                        <a:rPr lang="fr-CA" sz="1100" b="0" i="0" u="none" strike="noStrike">
                          <a:solidFill>
                            <a:srgbClr val="000000"/>
                          </a:solidFill>
                          <a:effectLst/>
                          <a:latin typeface="Calibri" panose="020F0502020204030204" pitchFamily="34" charset="0"/>
                        </a:rPr>
                        <a:t>2007</a:t>
                      </a:r>
                    </a:p>
                  </a:txBody>
                  <a:tcPr marL="7543" marR="7543" marT="7543" marB="0" anchor="b">
                    <a:lnL>
                      <a:noFill/>
                    </a:lnL>
                    <a:lnR>
                      <a:noFill/>
                    </a:lnR>
                    <a:lnT>
                      <a:noFill/>
                    </a:lnT>
                    <a:lnB>
                      <a:noFill/>
                    </a:lnB>
                  </a:tcPr>
                </a:tc>
                <a:tc>
                  <a:txBody>
                    <a:bodyPr/>
                    <a:lstStyle/>
                    <a:p>
                      <a:pPr algn="l" fontAlgn="b"/>
                      <a:r>
                        <a:rPr lang="fr-CA" sz="1100" b="0" i="0" u="none" strike="noStrike">
                          <a:solidFill>
                            <a:srgbClr val="000000"/>
                          </a:solidFill>
                          <a:effectLst/>
                          <a:latin typeface="Calibri" panose="020F0502020204030204" pitchFamily="34" charset="0"/>
                        </a:rPr>
                        <a:t>4·8</a:t>
                      </a:r>
                    </a:p>
                  </a:txBody>
                  <a:tcPr marL="7543" marR="7543" marT="7543" marB="0" anchor="b">
                    <a:lnL>
                      <a:noFill/>
                    </a:lnL>
                    <a:lnR>
                      <a:noFill/>
                    </a:lnR>
                    <a:lnT>
                      <a:noFill/>
                    </a:lnT>
                    <a:lnB>
                      <a:noFill/>
                    </a:lnB>
                  </a:tcPr>
                </a:tc>
                <a:extLst>
                  <a:ext uri="{0D108BD9-81ED-4DB2-BD59-A6C34878D82A}">
                    <a16:rowId xmlns:a16="http://schemas.microsoft.com/office/drawing/2014/main" val="10027"/>
                  </a:ext>
                </a:extLst>
              </a:tr>
              <a:tr h="150865">
                <a:tc>
                  <a:txBody>
                    <a:bodyPr/>
                    <a:lstStyle/>
                    <a:p>
                      <a:pPr algn="l" fontAlgn="b"/>
                      <a:r>
                        <a:rPr lang="fr-CA" sz="1100" b="0" i="0" u="none" strike="noStrike">
                          <a:solidFill>
                            <a:srgbClr val="000000"/>
                          </a:solidFill>
                          <a:effectLst/>
                          <a:latin typeface="Calibri" panose="020F0502020204030204" pitchFamily="34" charset="0"/>
                        </a:rPr>
                        <a:t>Jordan</a:t>
                      </a:r>
                    </a:p>
                  </a:txBody>
                  <a:tcPr marL="7543" marR="7543" marT="7543" marB="0" anchor="b">
                    <a:lnL>
                      <a:noFill/>
                    </a:lnL>
                    <a:lnR>
                      <a:noFill/>
                    </a:lnR>
                    <a:lnT>
                      <a:noFill/>
                    </a:lnT>
                    <a:lnB>
                      <a:noFill/>
                    </a:lnB>
                  </a:tcPr>
                </a:tc>
                <a:tc>
                  <a:txBody>
                    <a:bodyPr/>
                    <a:lstStyle/>
                    <a:p>
                      <a:pPr algn="l" fontAlgn="b"/>
                      <a:r>
                        <a:rPr lang="fr-CA" sz="1100" b="0" i="0" u="none" strike="noStrike">
                          <a:solidFill>
                            <a:srgbClr val="000000"/>
                          </a:solidFill>
                          <a:effectLst/>
                          <a:latin typeface="Calibri" panose="020F0502020204030204" pitchFamily="34" charset="0"/>
                        </a:rPr>
                        <a:t>2009</a:t>
                      </a:r>
                    </a:p>
                  </a:txBody>
                  <a:tcPr marL="7543" marR="7543" marT="7543" marB="0" anchor="b">
                    <a:lnL>
                      <a:noFill/>
                    </a:lnL>
                    <a:lnR>
                      <a:noFill/>
                    </a:lnR>
                    <a:lnT>
                      <a:noFill/>
                    </a:lnT>
                    <a:lnB>
                      <a:noFill/>
                    </a:lnB>
                  </a:tcPr>
                </a:tc>
                <a:tc>
                  <a:txBody>
                    <a:bodyPr/>
                    <a:lstStyle/>
                    <a:p>
                      <a:pPr algn="l" fontAlgn="b"/>
                      <a:r>
                        <a:rPr lang="fr-CA" sz="1100" b="0" i="0" u="none" strike="noStrike">
                          <a:solidFill>
                            <a:srgbClr val="000000"/>
                          </a:solidFill>
                          <a:effectLst/>
                          <a:latin typeface="Calibri" panose="020F0502020204030204" pitchFamily="34" charset="0"/>
                        </a:rPr>
                        <a:t>4·3</a:t>
                      </a:r>
                    </a:p>
                  </a:txBody>
                  <a:tcPr marL="7543" marR="7543" marT="7543" marB="0" anchor="b">
                    <a:lnL>
                      <a:noFill/>
                    </a:lnL>
                    <a:lnR>
                      <a:noFill/>
                    </a:lnR>
                    <a:lnT>
                      <a:noFill/>
                    </a:lnT>
                    <a:lnB>
                      <a:noFill/>
                    </a:lnB>
                  </a:tcPr>
                </a:tc>
                <a:tc>
                  <a:txBody>
                    <a:bodyPr/>
                    <a:lstStyle/>
                    <a:p>
                      <a:pPr algn="l" fontAlgn="b"/>
                      <a:endParaRPr lang="fr-CA" sz="1100" b="0" i="0" u="none" strike="noStrike">
                        <a:solidFill>
                          <a:srgbClr val="000000"/>
                        </a:solidFill>
                        <a:effectLst/>
                        <a:latin typeface="Calibri" panose="020F0502020204030204" pitchFamily="34" charset="0"/>
                      </a:endParaRPr>
                    </a:p>
                  </a:txBody>
                  <a:tcPr marL="7543" marR="7543" marT="7543" marB="0" anchor="b">
                    <a:lnL>
                      <a:noFill/>
                    </a:lnL>
                    <a:lnR>
                      <a:noFill/>
                    </a:lnR>
                    <a:lnT>
                      <a:noFill/>
                    </a:lnT>
                    <a:lnB>
                      <a:noFill/>
                    </a:lnB>
                  </a:tcPr>
                </a:tc>
                <a:tc>
                  <a:txBody>
                    <a:bodyPr/>
                    <a:lstStyle/>
                    <a:p>
                      <a:pPr algn="l" fontAlgn="b"/>
                      <a:r>
                        <a:rPr lang="fr-CA" sz="1100" b="0" i="0" u="none" strike="noStrike">
                          <a:solidFill>
                            <a:srgbClr val="000000"/>
                          </a:solidFill>
                          <a:effectLst/>
                          <a:latin typeface="Calibri" panose="020F0502020204030204" pitchFamily="34" charset="0"/>
                        </a:rPr>
                        <a:t>Zimbabwe</a:t>
                      </a:r>
                    </a:p>
                  </a:txBody>
                  <a:tcPr marL="7543" marR="7543" marT="7543"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r>
                        <a:rPr lang="fr-CA" sz="1100" b="0" i="0" u="none" strike="noStrike">
                          <a:solidFill>
                            <a:srgbClr val="000000"/>
                          </a:solidFill>
                          <a:effectLst/>
                          <a:latin typeface="Calibri" panose="020F0502020204030204" pitchFamily="34" charset="0"/>
                        </a:rPr>
                        <a:t>2005</a:t>
                      </a:r>
                    </a:p>
                  </a:txBody>
                  <a:tcPr marL="7543" marR="7543" marT="7543"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r>
                        <a:rPr lang="fr-CA" sz="1100" b="0" i="0" u="none" strike="noStrike" dirty="0">
                          <a:solidFill>
                            <a:srgbClr val="000000"/>
                          </a:solidFill>
                          <a:effectLst/>
                          <a:latin typeface="Calibri" panose="020F0502020204030204" pitchFamily="34" charset="0"/>
                        </a:rPr>
                        <a:t>5·0</a:t>
                      </a:r>
                    </a:p>
                  </a:txBody>
                  <a:tcPr marL="7543" marR="7543" marT="7543" marB="0" anchor="b">
                    <a:lnL>
                      <a:noFill/>
                    </a:lnL>
                    <a:lnR>
                      <a:noFill/>
                    </a:lnR>
                    <a:lnT>
                      <a:noFill/>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28"/>
                  </a:ext>
                </a:extLst>
              </a:tr>
              <a:tr h="150865">
                <a:tc>
                  <a:txBody>
                    <a:bodyPr/>
                    <a:lstStyle/>
                    <a:p>
                      <a:pPr algn="l" fontAlgn="b"/>
                      <a:r>
                        <a:rPr lang="fr-CA" sz="1100" b="0" i="0" u="none" strike="noStrike">
                          <a:solidFill>
                            <a:srgbClr val="000000"/>
                          </a:solidFill>
                          <a:effectLst/>
                          <a:latin typeface="Calibri" panose="020F0502020204030204" pitchFamily="34" charset="0"/>
                        </a:rPr>
                        <a:t>Kazakhstan</a:t>
                      </a:r>
                    </a:p>
                  </a:txBody>
                  <a:tcPr marL="7543" marR="7543" marT="7543"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r>
                        <a:rPr lang="fr-CA" sz="1100" b="0" i="0" u="none" strike="noStrike">
                          <a:solidFill>
                            <a:srgbClr val="000000"/>
                          </a:solidFill>
                          <a:effectLst/>
                          <a:latin typeface="Calibri" panose="020F0502020204030204" pitchFamily="34" charset="0"/>
                        </a:rPr>
                        <a:t>1999</a:t>
                      </a:r>
                    </a:p>
                  </a:txBody>
                  <a:tcPr marL="7543" marR="7543" marT="7543"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r>
                        <a:rPr lang="fr-CA" sz="1100" b="0" i="0" u="none" strike="noStrike">
                          <a:solidFill>
                            <a:srgbClr val="000000"/>
                          </a:solidFill>
                          <a:effectLst/>
                          <a:latin typeface="Calibri" panose="020F0502020204030204" pitchFamily="34" charset="0"/>
                        </a:rPr>
                        <a:t>1·4</a:t>
                      </a:r>
                    </a:p>
                  </a:txBody>
                  <a:tcPr marL="7543" marR="7543" marT="7543"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endParaRPr lang="fr-CA" sz="1100" b="0" i="0" u="none" strike="noStrike">
                        <a:solidFill>
                          <a:srgbClr val="000000"/>
                        </a:solidFill>
                        <a:effectLst/>
                        <a:latin typeface="Calibri" panose="020F0502020204030204" pitchFamily="34" charset="0"/>
                      </a:endParaRPr>
                    </a:p>
                  </a:txBody>
                  <a:tcPr marL="7543" marR="7543" marT="7543" marB="0" anchor="b">
                    <a:lnL>
                      <a:noFill/>
                    </a:lnL>
                    <a:lnR>
                      <a:noFill/>
                    </a:lnR>
                    <a:lnT>
                      <a:noFill/>
                    </a:lnT>
                    <a:lnB>
                      <a:noFill/>
                    </a:lnB>
                  </a:tcPr>
                </a:tc>
                <a:tc>
                  <a:txBody>
                    <a:bodyPr/>
                    <a:lstStyle/>
                    <a:p>
                      <a:pPr algn="l" fontAlgn="b"/>
                      <a:endParaRPr lang="fr-CA" sz="1100" b="0" i="0" u="none" strike="noStrike">
                        <a:solidFill>
                          <a:srgbClr val="000000"/>
                        </a:solidFill>
                        <a:effectLst/>
                        <a:latin typeface="Calibri" panose="020F0502020204030204" pitchFamily="34" charset="0"/>
                      </a:endParaRPr>
                    </a:p>
                  </a:txBody>
                  <a:tcPr marL="7543" marR="7543" marT="7543"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fr-CA" sz="1100" b="0" i="0" u="none" strike="noStrike">
                        <a:solidFill>
                          <a:srgbClr val="000000"/>
                        </a:solidFill>
                        <a:effectLst/>
                        <a:latin typeface="Calibri" panose="020F0502020204030204" pitchFamily="34" charset="0"/>
                      </a:endParaRPr>
                    </a:p>
                  </a:txBody>
                  <a:tcPr marL="7543" marR="7543" marT="7543"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fr-CA" sz="1100" b="0" i="0" u="none" strike="noStrike" dirty="0">
                        <a:solidFill>
                          <a:srgbClr val="000000"/>
                        </a:solidFill>
                        <a:effectLst/>
                        <a:latin typeface="Calibri" panose="020F0502020204030204" pitchFamily="34" charset="0"/>
                      </a:endParaRPr>
                    </a:p>
                  </a:txBody>
                  <a:tcPr marL="7543" marR="7543" marT="7543" marB="0" anchor="b">
                    <a:lnL>
                      <a:noFill/>
                    </a:lnL>
                    <a:lnR>
                      <a:noFill/>
                    </a:lnR>
                    <a:lnT w="635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10029"/>
                  </a:ext>
                </a:extLst>
              </a:tr>
            </a:tbl>
          </a:graphicData>
        </a:graphic>
      </p:graphicFrame>
      <p:sp>
        <p:nvSpPr>
          <p:cNvPr id="7" name="ZoneTexte 6"/>
          <p:cNvSpPr txBox="1"/>
          <p:nvPr>
            <p:custDataLst>
              <p:tags r:id="rId2"/>
            </p:custDataLst>
          </p:nvPr>
        </p:nvSpPr>
        <p:spPr>
          <a:xfrm>
            <a:off x="1092374" y="116631"/>
            <a:ext cx="6745757" cy="523220"/>
          </a:xfrm>
          <a:prstGeom prst="rect">
            <a:avLst/>
          </a:prstGeom>
          <a:noFill/>
        </p:spPr>
        <p:txBody>
          <a:bodyPr wrap="none" rtlCol="0">
            <a:spAutoFit/>
          </a:bodyPr>
          <a:lstStyle/>
          <a:p>
            <a:r>
              <a:rPr lang="fr-CA" sz="1400" dirty="0"/>
              <a:t>Prévalences nationales les plus récentes d’enfants ayant un retard de croissance et </a:t>
            </a:r>
          </a:p>
          <a:p>
            <a:r>
              <a:rPr lang="fr-CA" sz="1400" dirty="0"/>
              <a:t>de mères en surpoids dans un même ménage selon le pays, </a:t>
            </a:r>
            <a:r>
              <a:rPr lang="fr-CA" sz="1400" dirty="0" err="1"/>
              <a:t>Kosaka</a:t>
            </a:r>
            <a:r>
              <a:rPr lang="fr-CA" sz="1400" dirty="0"/>
              <a:t> et </a:t>
            </a:r>
            <a:r>
              <a:rPr lang="en-US" sz="1400" dirty="0" err="1"/>
              <a:t>Umezaki</a:t>
            </a:r>
            <a:r>
              <a:rPr lang="en-US" sz="1400" dirty="0"/>
              <a:t> (2017) (44)</a:t>
            </a:r>
            <a:r>
              <a:rPr lang="fr-CA" sz="1400" dirty="0"/>
              <a:t> </a:t>
            </a:r>
          </a:p>
        </p:txBody>
      </p:sp>
      <p:sp>
        <p:nvSpPr>
          <p:cNvPr id="8" name="ZoneTexte 7"/>
          <p:cNvSpPr txBox="1"/>
          <p:nvPr>
            <p:custDataLst>
              <p:tags r:id="rId3"/>
            </p:custDataLst>
          </p:nvPr>
        </p:nvSpPr>
        <p:spPr>
          <a:xfrm>
            <a:off x="1095955" y="6365913"/>
            <a:ext cx="3799438" cy="430887"/>
          </a:xfrm>
          <a:prstGeom prst="rect">
            <a:avLst/>
          </a:prstGeom>
          <a:noFill/>
        </p:spPr>
        <p:txBody>
          <a:bodyPr wrap="none" rtlCol="0">
            <a:spAutoFit/>
          </a:bodyPr>
          <a:lstStyle/>
          <a:p>
            <a:r>
              <a:rPr lang="en-US" sz="1100" dirty="0" err="1"/>
              <a:t>Obésité</a:t>
            </a:r>
            <a:r>
              <a:rPr lang="en-US" sz="1100" dirty="0"/>
              <a:t> : IMC ≥ 30·0kg/m2. Embonpoint: IMC 25·0-30·0kg/m2. </a:t>
            </a:r>
          </a:p>
          <a:p>
            <a:r>
              <a:rPr lang="en-US" sz="1100" dirty="0"/>
              <a:t>Retard de </a:t>
            </a:r>
            <a:r>
              <a:rPr lang="en-US" sz="1100" dirty="0" err="1"/>
              <a:t>croissance</a:t>
            </a:r>
            <a:r>
              <a:rPr lang="en-US" sz="1100" dirty="0"/>
              <a:t> : Cote Z de </a:t>
            </a:r>
            <a:r>
              <a:rPr lang="en-US" sz="1100" dirty="0" err="1"/>
              <a:t>Taille</a:t>
            </a:r>
            <a:r>
              <a:rPr lang="en-US" sz="1100" dirty="0"/>
              <a:t> pour </a:t>
            </a:r>
            <a:r>
              <a:rPr lang="en-US" sz="1100" dirty="0" err="1"/>
              <a:t>l’âge</a:t>
            </a:r>
            <a:r>
              <a:rPr lang="en-US" sz="1100" dirty="0"/>
              <a:t> &lt; –2,0</a:t>
            </a:r>
            <a:endParaRPr lang="fr-CA" sz="1100" dirty="0"/>
          </a:p>
        </p:txBody>
      </p:sp>
    </p:spTree>
    <p:extLst>
      <p:ext uri="{BB962C8B-B14F-4D97-AF65-F5344CB8AC3E}">
        <p14:creationId xmlns:p14="http://schemas.microsoft.com/office/powerpoint/2010/main" val="250480573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5" name="Picture 5"/>
          <p:cNvPicPr>
            <a:picLocks noChangeAspect="1" noChangeArrowheads="1"/>
          </p:cNvPicPr>
          <p:nvPr>
            <p:custDataLst>
              <p:tags r:id="rId1"/>
            </p:custDataLst>
          </p:nvPr>
        </p:nvPicPr>
        <p:blipFill rotWithShape="1">
          <a:blip r:embed="rId6">
            <a:extLst>
              <a:ext uri="{28A0092B-C50C-407E-A947-70E740481C1C}">
                <a14:useLocalDpi xmlns:a14="http://schemas.microsoft.com/office/drawing/2010/main" val="0"/>
              </a:ext>
            </a:extLst>
          </a:blip>
          <a:srcRect l="4242" t="2521" r="5697" b="2521"/>
          <a:stretch/>
        </p:blipFill>
        <p:spPr bwMode="auto">
          <a:xfrm>
            <a:off x="701009" y="1268760"/>
            <a:ext cx="7776864" cy="501685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ZoneTexte 1">
            <a:extLst>
              <a:ext uri="{FF2B5EF4-FFF2-40B4-BE49-F238E27FC236}">
                <a16:creationId xmlns:a16="http://schemas.microsoft.com/office/drawing/2014/main" id="{8175AB15-79B2-4C53-9615-B3D44E39D841}"/>
              </a:ext>
            </a:extLst>
          </p:cNvPr>
          <p:cNvSpPr txBox="1"/>
          <p:nvPr>
            <p:custDataLst>
              <p:tags r:id="rId2"/>
            </p:custDataLst>
          </p:nvPr>
        </p:nvSpPr>
        <p:spPr>
          <a:xfrm>
            <a:off x="1794454" y="358560"/>
            <a:ext cx="5904656" cy="369332"/>
          </a:xfrm>
          <a:prstGeom prst="rect">
            <a:avLst/>
          </a:prstGeom>
          <a:noFill/>
        </p:spPr>
        <p:txBody>
          <a:bodyPr wrap="square" rtlCol="0">
            <a:spAutoFit/>
          </a:bodyPr>
          <a:lstStyle/>
          <a:p>
            <a:r>
              <a:rPr lang="fr-FR" sz="1800" kern="1200" dirty="0">
                <a:solidFill>
                  <a:schemeClr val="tx1"/>
                </a:solidFill>
                <a:latin typeface="+mn-lt"/>
                <a:ea typeface="+mn-ea"/>
                <a:cs typeface="+mn-cs"/>
              </a:rPr>
              <a:t>Prévalence (%) du </a:t>
            </a:r>
            <a:r>
              <a:rPr lang="fr-FR" dirty="0"/>
              <a:t>s</a:t>
            </a:r>
            <a:r>
              <a:rPr lang="fr-FR" sz="1800" kern="1200" dirty="0">
                <a:solidFill>
                  <a:schemeClr val="tx1"/>
                </a:solidFill>
                <a:latin typeface="+mn-lt"/>
                <a:ea typeface="+mn-ea"/>
                <a:cs typeface="+mn-cs"/>
              </a:rPr>
              <a:t>urpoids chez les femmes (2016) (46)</a:t>
            </a:r>
          </a:p>
        </p:txBody>
      </p:sp>
      <p:pic>
        <p:nvPicPr>
          <p:cNvPr id="5124" name="Picture 4"/>
          <p:cNvPicPr>
            <a:picLocks noChangeAspect="1" noChangeArrowheads="1"/>
          </p:cNvPicPr>
          <p:nvPr>
            <p:custDataLst>
              <p:tags r:id="rId3"/>
            </p:custDataLst>
          </p:nvPr>
        </p:nvPicPr>
        <p:blipFill rotWithShape="1">
          <a:blip r:embed="rId7">
            <a:extLst>
              <a:ext uri="{28A0092B-C50C-407E-A947-70E740481C1C}">
                <a14:useLocalDpi xmlns:a14="http://schemas.microsoft.com/office/drawing/2010/main" val="0"/>
              </a:ext>
            </a:extLst>
          </a:blip>
          <a:srcRect t="26767" r="56626"/>
          <a:stretch/>
        </p:blipFill>
        <p:spPr bwMode="auto">
          <a:xfrm>
            <a:off x="899592" y="5085184"/>
            <a:ext cx="1116000" cy="102872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86549797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ZoneTexte 5"/>
          <p:cNvSpPr txBox="1"/>
          <p:nvPr>
            <p:custDataLst>
              <p:tags r:id="rId1"/>
            </p:custDataLst>
          </p:nvPr>
        </p:nvSpPr>
        <p:spPr>
          <a:xfrm>
            <a:off x="2267744" y="162682"/>
            <a:ext cx="4794454" cy="369332"/>
          </a:xfrm>
          <a:prstGeom prst="rect">
            <a:avLst/>
          </a:prstGeom>
          <a:noFill/>
        </p:spPr>
        <p:txBody>
          <a:bodyPr wrap="none" rtlCol="0">
            <a:spAutoFit/>
          </a:bodyPr>
          <a:lstStyle/>
          <a:p>
            <a:r>
              <a:rPr lang="fr-CA" b="1" dirty="0"/>
              <a:t>Portrait du surpoids chez les enfants &lt; 5ans  (42)</a:t>
            </a:r>
          </a:p>
        </p:txBody>
      </p:sp>
      <p:pic>
        <p:nvPicPr>
          <p:cNvPr id="2" name="Image 1"/>
          <p:cNvPicPr>
            <a:picLocks noChangeAspect="1"/>
          </p:cNvPicPr>
          <p:nvPr>
            <p:custDataLst>
              <p:tags r:id="rId2"/>
            </p:custDataLst>
          </p:nvPr>
        </p:nvPicPr>
        <p:blipFill>
          <a:blip r:embed="rId8"/>
          <a:stretch>
            <a:fillRect/>
          </a:stretch>
        </p:blipFill>
        <p:spPr>
          <a:xfrm>
            <a:off x="1128164" y="4437450"/>
            <a:ext cx="6625628" cy="2214594"/>
          </a:xfrm>
          <a:prstGeom prst="rect">
            <a:avLst/>
          </a:prstGeom>
        </p:spPr>
      </p:pic>
      <p:grpSp>
        <p:nvGrpSpPr>
          <p:cNvPr id="5" name="Groupe 4"/>
          <p:cNvGrpSpPr/>
          <p:nvPr/>
        </p:nvGrpSpPr>
        <p:grpSpPr>
          <a:xfrm>
            <a:off x="1128189" y="604022"/>
            <a:ext cx="7312972" cy="3944170"/>
            <a:chOff x="1291476" y="745540"/>
            <a:chExt cx="7312972" cy="3944170"/>
          </a:xfrm>
        </p:grpSpPr>
        <p:pic>
          <p:nvPicPr>
            <p:cNvPr id="4" name="Picture 2"/>
            <p:cNvPicPr>
              <a:picLocks noChangeAspect="1" noChangeArrowheads="1"/>
            </p:cNvPicPr>
            <p:nvPr>
              <p:custDataLst>
                <p:tags r:id="rId4"/>
              </p:custDataLst>
            </p:nvPr>
          </p:nvPicPr>
          <p:blipFill rotWithShape="1">
            <a:blip r:embed="rId9">
              <a:extLst>
                <a:ext uri="{28A0092B-C50C-407E-A947-70E740481C1C}">
                  <a14:useLocalDpi xmlns:a14="http://schemas.microsoft.com/office/drawing/2010/main" val="0"/>
                </a:ext>
              </a:extLst>
            </a:blip>
            <a:srcRect t="9963"/>
            <a:stretch/>
          </p:blipFill>
          <p:spPr bwMode="auto">
            <a:xfrm>
              <a:off x="1489670" y="1340768"/>
              <a:ext cx="6229190" cy="334894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ZoneTexte 2"/>
            <p:cNvSpPr txBox="1"/>
            <p:nvPr>
              <p:custDataLst>
                <p:tags r:id="rId5"/>
              </p:custDataLst>
            </p:nvPr>
          </p:nvSpPr>
          <p:spPr>
            <a:xfrm>
              <a:off x="1403648" y="745540"/>
              <a:ext cx="7200800" cy="523220"/>
            </a:xfrm>
            <a:prstGeom prst="rect">
              <a:avLst/>
            </a:prstGeom>
            <a:noFill/>
          </p:spPr>
          <p:txBody>
            <a:bodyPr wrap="square" rtlCol="0">
              <a:spAutoFit/>
            </a:bodyPr>
            <a:lstStyle/>
            <a:p>
              <a:r>
                <a:rPr lang="fr-CA" sz="1400" b="1" dirty="0">
                  <a:solidFill>
                    <a:schemeClr val="accent4"/>
                  </a:solidFill>
                </a:rPr>
                <a:t>En 15 ans, il n’y a aucune amélioration pour freiner ce fléau</a:t>
              </a:r>
            </a:p>
            <a:p>
              <a:r>
                <a:rPr lang="fr-CA" sz="1400" dirty="0"/>
                <a:t>Prévalences des enfants &lt; 5ans en surpoids entre pays et à l’intérieur d’un pays 2000-2017</a:t>
              </a:r>
            </a:p>
          </p:txBody>
        </p:sp>
        <p:sp>
          <p:nvSpPr>
            <p:cNvPr id="7" name="ZoneTexte 6"/>
            <p:cNvSpPr txBox="1"/>
            <p:nvPr/>
          </p:nvSpPr>
          <p:spPr>
            <a:xfrm>
              <a:off x="1291476" y="2132856"/>
              <a:ext cx="369332" cy="1113190"/>
            </a:xfrm>
            <a:prstGeom prst="rect">
              <a:avLst/>
            </a:prstGeom>
            <a:solidFill>
              <a:schemeClr val="bg1"/>
            </a:solidFill>
            <a:ln>
              <a:noFill/>
            </a:ln>
          </p:spPr>
          <p:txBody>
            <a:bodyPr vert="vert270" wrap="square" rtlCol="0">
              <a:spAutoFit/>
            </a:bodyPr>
            <a:lstStyle/>
            <a:p>
              <a:r>
                <a:rPr lang="fr-CA" sz="1200" dirty="0"/>
                <a:t>Pourcentage (%)</a:t>
              </a:r>
            </a:p>
          </p:txBody>
        </p:sp>
      </p:grpSp>
      <p:sp>
        <p:nvSpPr>
          <p:cNvPr id="8" name="ZoneTexte 7">
            <a:extLst>
              <a:ext uri="{FF2B5EF4-FFF2-40B4-BE49-F238E27FC236}">
                <a16:creationId xmlns:a16="http://schemas.microsoft.com/office/drawing/2014/main" id="{77282B05-858E-4AE6-9701-C1991893BB2D}"/>
              </a:ext>
            </a:extLst>
          </p:cNvPr>
          <p:cNvSpPr txBox="1"/>
          <p:nvPr>
            <p:custDataLst>
              <p:tags r:id="rId3"/>
            </p:custDataLst>
          </p:nvPr>
        </p:nvSpPr>
        <p:spPr>
          <a:xfrm>
            <a:off x="107504" y="6541302"/>
            <a:ext cx="3132589" cy="246221"/>
          </a:xfrm>
          <a:prstGeom prst="rect">
            <a:avLst/>
          </a:prstGeom>
          <a:noFill/>
        </p:spPr>
        <p:txBody>
          <a:bodyPr wrap="none" rtlCol="0">
            <a:spAutoFit/>
          </a:bodyPr>
          <a:lstStyle/>
          <a:p>
            <a:r>
              <a:rPr lang="fr-CA" sz="1000" dirty="0"/>
              <a:t>Ces éléments ont été traduits pour les besoin du module</a:t>
            </a:r>
          </a:p>
        </p:txBody>
      </p:sp>
    </p:spTree>
    <p:extLst>
      <p:ext uri="{BB962C8B-B14F-4D97-AF65-F5344CB8AC3E}">
        <p14:creationId xmlns:p14="http://schemas.microsoft.com/office/powerpoint/2010/main" val="111378166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custDataLst>
              <p:tags r:id="rId1"/>
            </p:custDataLst>
          </p:nvPr>
        </p:nvSpPr>
        <p:spPr>
          <a:xfrm>
            <a:off x="191512" y="2233742"/>
            <a:ext cx="8721220" cy="4464496"/>
          </a:xfrm>
          <a:prstGeom prst="rect">
            <a:avLst/>
          </a:prstGeom>
          <a:no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sp>
        <p:nvSpPr>
          <p:cNvPr id="16" name="Rectangle à coins arrondis 15"/>
          <p:cNvSpPr/>
          <p:nvPr>
            <p:custDataLst>
              <p:tags r:id="rId2"/>
            </p:custDataLst>
          </p:nvPr>
        </p:nvSpPr>
        <p:spPr>
          <a:xfrm>
            <a:off x="1371731" y="3097838"/>
            <a:ext cx="3428293" cy="3384376"/>
          </a:xfrm>
          <a:prstGeom prst="roundRect">
            <a:avLst/>
          </a:prstGeom>
          <a:solidFill>
            <a:srgbClr val="FE9F5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sp>
        <p:nvSpPr>
          <p:cNvPr id="21" name="Rectangle à coins arrondis 20"/>
          <p:cNvSpPr/>
          <p:nvPr>
            <p:custDataLst>
              <p:tags r:id="rId3"/>
            </p:custDataLst>
          </p:nvPr>
        </p:nvSpPr>
        <p:spPr>
          <a:xfrm>
            <a:off x="5167196" y="4145300"/>
            <a:ext cx="3034858" cy="726832"/>
          </a:xfrm>
          <a:prstGeom prst="roundRect">
            <a:avLst/>
          </a:prstGeom>
          <a:solidFill>
            <a:srgbClr val="FFC69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sp>
        <p:nvSpPr>
          <p:cNvPr id="8" name="Rectangle à coins arrondis 7"/>
          <p:cNvSpPr/>
          <p:nvPr>
            <p:custDataLst>
              <p:tags r:id="rId4"/>
            </p:custDataLst>
          </p:nvPr>
        </p:nvSpPr>
        <p:spPr>
          <a:xfrm>
            <a:off x="5780536" y="1262389"/>
            <a:ext cx="2659080" cy="726832"/>
          </a:xfrm>
          <a:prstGeom prst="roundRect">
            <a:avLst/>
          </a:prstGeom>
          <a:solidFill>
            <a:srgbClr val="FFC69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sp>
        <p:nvSpPr>
          <p:cNvPr id="2" name="ZoneTexte 1"/>
          <p:cNvSpPr txBox="1"/>
          <p:nvPr>
            <p:custDataLst>
              <p:tags r:id="rId5"/>
            </p:custDataLst>
          </p:nvPr>
        </p:nvSpPr>
        <p:spPr>
          <a:xfrm>
            <a:off x="1503642" y="3043554"/>
            <a:ext cx="184731" cy="369332"/>
          </a:xfrm>
          <a:prstGeom prst="rect">
            <a:avLst/>
          </a:prstGeom>
          <a:noFill/>
        </p:spPr>
        <p:txBody>
          <a:bodyPr wrap="none" rtlCol="0">
            <a:spAutoFit/>
          </a:bodyPr>
          <a:lstStyle/>
          <a:p>
            <a:endParaRPr lang="fr-CA"/>
          </a:p>
        </p:txBody>
      </p:sp>
      <p:sp>
        <p:nvSpPr>
          <p:cNvPr id="3" name="ZoneTexte 2"/>
          <p:cNvSpPr txBox="1"/>
          <p:nvPr>
            <p:custDataLst>
              <p:tags r:id="rId6"/>
            </p:custDataLst>
          </p:nvPr>
        </p:nvSpPr>
        <p:spPr>
          <a:xfrm>
            <a:off x="2060536" y="2440129"/>
            <a:ext cx="5382564" cy="369332"/>
          </a:xfrm>
          <a:prstGeom prst="rect">
            <a:avLst/>
          </a:prstGeom>
          <a:solidFill>
            <a:srgbClr val="FE7E21"/>
          </a:solidFill>
          <a:ln>
            <a:noFill/>
          </a:ln>
        </p:spPr>
        <p:txBody>
          <a:bodyPr wrap="none" rtlCol="0">
            <a:spAutoFit/>
          </a:bodyPr>
          <a:lstStyle/>
          <a:p>
            <a:r>
              <a:rPr lang="fr-CA" b="1">
                <a:solidFill>
                  <a:schemeClr val="bg1"/>
                </a:solidFill>
              </a:rPr>
              <a:t>Conséquences du</a:t>
            </a:r>
            <a:r>
              <a:rPr lang="fr-CA" b="1">
                <a:solidFill>
                  <a:srgbClr val="FF0000"/>
                </a:solidFill>
              </a:rPr>
              <a:t> </a:t>
            </a:r>
            <a:r>
              <a:rPr lang="fr-CA" b="1">
                <a:solidFill>
                  <a:schemeClr val="bg1"/>
                </a:solidFill>
              </a:rPr>
              <a:t>surpoids chez la mère sur son enfant</a:t>
            </a:r>
          </a:p>
        </p:txBody>
      </p:sp>
      <p:sp>
        <p:nvSpPr>
          <p:cNvPr id="4" name="ZoneTexte 3"/>
          <p:cNvSpPr txBox="1"/>
          <p:nvPr>
            <p:custDataLst>
              <p:tags r:id="rId7"/>
            </p:custDataLst>
          </p:nvPr>
        </p:nvSpPr>
        <p:spPr>
          <a:xfrm>
            <a:off x="1459873" y="3274506"/>
            <a:ext cx="4952218" cy="769441"/>
          </a:xfrm>
          <a:prstGeom prst="rect">
            <a:avLst/>
          </a:prstGeom>
          <a:noFill/>
        </p:spPr>
        <p:txBody>
          <a:bodyPr wrap="square" rtlCol="0">
            <a:spAutoFit/>
          </a:bodyPr>
          <a:lstStyle/>
          <a:p>
            <a:r>
              <a:rPr lang="fr-CA" sz="1100"/>
              <a:t>↑ risque macrosomie fœtale  (bébés pds &gt; 4 kg) </a:t>
            </a:r>
          </a:p>
          <a:p>
            <a:r>
              <a:rPr lang="fr-CA" sz="1100"/>
              <a:t>↑ risque bébés mort-nés</a:t>
            </a:r>
          </a:p>
          <a:p>
            <a:r>
              <a:rPr lang="fr-CA" sz="1100"/>
              <a:t>↑ risque de retard de croissance intra-utérin</a:t>
            </a:r>
          </a:p>
          <a:p>
            <a:r>
              <a:rPr lang="fr-CA" sz="1100"/>
              <a:t>↑ morbidité chez l’enfant</a:t>
            </a:r>
            <a:endParaRPr lang="fr-CA" sz="1200"/>
          </a:p>
        </p:txBody>
      </p:sp>
      <p:sp>
        <p:nvSpPr>
          <p:cNvPr id="6" name="ZoneTexte 5"/>
          <p:cNvSpPr txBox="1"/>
          <p:nvPr>
            <p:custDataLst>
              <p:tags r:id="rId8"/>
            </p:custDataLst>
          </p:nvPr>
        </p:nvSpPr>
        <p:spPr>
          <a:xfrm>
            <a:off x="1510446" y="4985300"/>
            <a:ext cx="3001546" cy="1107996"/>
          </a:xfrm>
          <a:prstGeom prst="rect">
            <a:avLst/>
          </a:prstGeom>
          <a:noFill/>
        </p:spPr>
        <p:txBody>
          <a:bodyPr wrap="square" rtlCol="0">
            <a:spAutoFit/>
          </a:bodyPr>
          <a:lstStyle/>
          <a:p>
            <a:r>
              <a:rPr lang="fr-CA" sz="1100" b="1" dirty="0"/>
              <a:t>À l’âge adulte:</a:t>
            </a:r>
          </a:p>
          <a:p>
            <a:r>
              <a:rPr lang="fr-CA" sz="1100" dirty="0"/>
              <a:t>↑ risque de MNT (dont diabète et hypertension)</a:t>
            </a:r>
          </a:p>
          <a:p>
            <a:r>
              <a:rPr lang="fr-CA" sz="1100" dirty="0"/>
              <a:t>↑ risque d’asthme</a:t>
            </a:r>
          </a:p>
          <a:p>
            <a:r>
              <a:rPr lang="fr-CA" sz="1100" dirty="0"/>
              <a:t>↑ risque d’apnée du sommeil</a:t>
            </a:r>
          </a:p>
          <a:p>
            <a:r>
              <a:rPr lang="fr-CA" sz="1100" dirty="0"/>
              <a:t>↑ risque d’obésité</a:t>
            </a:r>
          </a:p>
          <a:p>
            <a:r>
              <a:rPr lang="fr-CA" sz="1100" dirty="0"/>
              <a:t>↑ risque d’avoir des capacités de travail réduites</a:t>
            </a:r>
          </a:p>
        </p:txBody>
      </p:sp>
      <p:sp>
        <p:nvSpPr>
          <p:cNvPr id="5" name="ZoneTexte 4"/>
          <p:cNvSpPr txBox="1"/>
          <p:nvPr>
            <p:custDataLst>
              <p:tags r:id="rId9"/>
            </p:custDataLst>
          </p:nvPr>
        </p:nvSpPr>
        <p:spPr>
          <a:xfrm>
            <a:off x="5166276" y="4241805"/>
            <a:ext cx="3512061" cy="600164"/>
          </a:xfrm>
          <a:prstGeom prst="rect">
            <a:avLst/>
          </a:prstGeom>
          <a:noFill/>
        </p:spPr>
        <p:txBody>
          <a:bodyPr wrap="square" rtlCol="0">
            <a:spAutoFit/>
          </a:bodyPr>
          <a:lstStyle/>
          <a:p>
            <a:r>
              <a:rPr lang="fr-CA" sz="1100"/>
              <a:t>Moins bonnes relations avec les autres enfants</a:t>
            </a:r>
          </a:p>
          <a:p>
            <a:r>
              <a:rPr lang="fr-CA" sz="1100"/>
              <a:t>Déve­loppement social affecté</a:t>
            </a:r>
          </a:p>
          <a:p>
            <a:r>
              <a:rPr lang="fr-CA" sz="1100"/>
              <a:t>Stigmatisation</a:t>
            </a:r>
          </a:p>
        </p:txBody>
      </p:sp>
      <p:sp>
        <p:nvSpPr>
          <p:cNvPr id="7" name="ZoneTexte 6"/>
          <p:cNvSpPr txBox="1"/>
          <p:nvPr>
            <p:custDataLst>
              <p:tags r:id="rId10"/>
            </p:custDataLst>
          </p:nvPr>
        </p:nvSpPr>
        <p:spPr>
          <a:xfrm>
            <a:off x="1499979" y="4040133"/>
            <a:ext cx="3927622" cy="600164"/>
          </a:xfrm>
          <a:prstGeom prst="rect">
            <a:avLst/>
          </a:prstGeom>
          <a:noFill/>
        </p:spPr>
        <p:txBody>
          <a:bodyPr wrap="square" rtlCol="0">
            <a:spAutoFit/>
          </a:bodyPr>
          <a:lstStyle/>
          <a:p>
            <a:r>
              <a:rPr lang="fr-CA" sz="1100" b="1"/>
              <a:t>Pendant l’enfance: </a:t>
            </a:r>
          </a:p>
          <a:p>
            <a:r>
              <a:rPr lang="fr-CA" sz="1100"/>
              <a:t>↑ risque diabète</a:t>
            </a:r>
          </a:p>
          <a:p>
            <a:r>
              <a:rPr lang="fr-CA" sz="1100"/>
              <a:t>↑ risque d’obésité</a:t>
            </a:r>
            <a:endParaRPr lang="fr-CA"/>
          </a:p>
        </p:txBody>
      </p:sp>
      <p:cxnSp>
        <p:nvCxnSpPr>
          <p:cNvPr id="9" name="Connecteur droit avec flèche 8"/>
          <p:cNvCxnSpPr/>
          <p:nvPr>
            <p:custDataLst>
              <p:tags r:id="rId11"/>
            </p:custDataLst>
          </p:nvPr>
        </p:nvCxnSpPr>
        <p:spPr>
          <a:xfrm flipV="1">
            <a:off x="2711792" y="4506024"/>
            <a:ext cx="2428233" cy="2692"/>
          </a:xfrm>
          <a:prstGeom prst="straightConnector1">
            <a:avLst/>
          </a:prstGeom>
          <a:ln w="19050">
            <a:solidFill>
              <a:schemeClr val="tx1"/>
            </a:solidFill>
            <a:prstDash val="dash"/>
            <a:tailEnd type="arrow"/>
          </a:ln>
        </p:spPr>
        <p:style>
          <a:lnRef idx="1">
            <a:schemeClr val="accent1"/>
          </a:lnRef>
          <a:fillRef idx="0">
            <a:schemeClr val="accent1"/>
          </a:fillRef>
          <a:effectRef idx="0">
            <a:schemeClr val="accent1"/>
          </a:effectRef>
          <a:fontRef idx="minor">
            <a:schemeClr val="tx1"/>
          </a:fontRef>
        </p:style>
      </p:cxnSp>
      <p:sp>
        <p:nvSpPr>
          <p:cNvPr id="22" name="ZoneTexte 21"/>
          <p:cNvSpPr txBox="1"/>
          <p:nvPr>
            <p:custDataLst>
              <p:tags r:id="rId12"/>
            </p:custDataLst>
          </p:nvPr>
        </p:nvSpPr>
        <p:spPr>
          <a:xfrm>
            <a:off x="1279884" y="1013567"/>
            <a:ext cx="2902050" cy="769441"/>
          </a:xfrm>
          <a:prstGeom prst="rect">
            <a:avLst/>
          </a:prstGeom>
          <a:noFill/>
        </p:spPr>
        <p:txBody>
          <a:bodyPr wrap="square" rtlCol="0">
            <a:spAutoFit/>
          </a:bodyPr>
          <a:lstStyle/>
          <a:p>
            <a:r>
              <a:rPr lang="fr-CA" sz="1100"/>
              <a:t>↑ morbidité chez la mère</a:t>
            </a:r>
          </a:p>
          <a:p>
            <a:r>
              <a:rPr lang="fr-CA" sz="1100"/>
              <a:t>↑ risque de diabète gestationnel</a:t>
            </a:r>
          </a:p>
          <a:p>
            <a:r>
              <a:rPr lang="fr-CA" sz="1100"/>
              <a:t>↑ risque d’hypertension</a:t>
            </a:r>
          </a:p>
          <a:p>
            <a:r>
              <a:rPr lang="fr-CA" sz="1100"/>
              <a:t>↑ chance de donner naissance par césarienne</a:t>
            </a:r>
          </a:p>
        </p:txBody>
      </p:sp>
      <p:sp>
        <p:nvSpPr>
          <p:cNvPr id="23" name="ZoneTexte 22"/>
          <p:cNvSpPr txBox="1"/>
          <p:nvPr>
            <p:custDataLst>
              <p:tags r:id="rId13"/>
            </p:custDataLst>
          </p:nvPr>
        </p:nvSpPr>
        <p:spPr>
          <a:xfrm>
            <a:off x="5278173" y="1347028"/>
            <a:ext cx="3161443" cy="600164"/>
          </a:xfrm>
          <a:prstGeom prst="rect">
            <a:avLst/>
          </a:prstGeom>
          <a:noFill/>
        </p:spPr>
        <p:txBody>
          <a:bodyPr wrap="none" rtlCol="0">
            <a:spAutoFit/>
          </a:bodyPr>
          <a:lstStyle/>
          <a:p>
            <a:pPr lvl="1"/>
            <a:r>
              <a:rPr lang="fr-CA" sz="1100"/>
              <a:t>↑ risque d’infections</a:t>
            </a:r>
          </a:p>
          <a:p>
            <a:pPr lvl="1"/>
            <a:r>
              <a:rPr lang="fr-CA" sz="1100"/>
              <a:t>↑ risque d’hémorragie</a:t>
            </a:r>
          </a:p>
          <a:p>
            <a:pPr lvl="1"/>
            <a:r>
              <a:rPr lang="fr-CA" sz="1100"/>
              <a:t>↑ des difficultés à commencer l’allaitement</a:t>
            </a:r>
          </a:p>
        </p:txBody>
      </p:sp>
      <p:cxnSp>
        <p:nvCxnSpPr>
          <p:cNvPr id="30" name="Connecteur droit avec flèche 29"/>
          <p:cNvCxnSpPr/>
          <p:nvPr>
            <p:custDataLst>
              <p:tags r:id="rId14"/>
            </p:custDataLst>
          </p:nvPr>
        </p:nvCxnSpPr>
        <p:spPr>
          <a:xfrm>
            <a:off x="4035192" y="1662952"/>
            <a:ext cx="1669215" cy="0"/>
          </a:xfrm>
          <a:prstGeom prst="straightConnector1">
            <a:avLst/>
          </a:prstGeom>
          <a:ln w="19050">
            <a:solidFill>
              <a:schemeClr val="tx1"/>
            </a:solidFill>
            <a:prstDash val="dash"/>
            <a:tailEnd type="arrow"/>
          </a:ln>
        </p:spPr>
        <p:style>
          <a:lnRef idx="1">
            <a:schemeClr val="accent1"/>
          </a:lnRef>
          <a:fillRef idx="0">
            <a:schemeClr val="accent1"/>
          </a:fillRef>
          <a:effectRef idx="0">
            <a:schemeClr val="accent1"/>
          </a:effectRef>
          <a:fontRef idx="minor">
            <a:schemeClr val="tx1"/>
          </a:fontRef>
        </p:style>
      </p:cxnSp>
      <p:sp>
        <p:nvSpPr>
          <p:cNvPr id="36" name="ZoneTexte 35"/>
          <p:cNvSpPr txBox="1"/>
          <p:nvPr>
            <p:custDataLst>
              <p:tags r:id="rId15"/>
            </p:custDataLst>
          </p:nvPr>
        </p:nvSpPr>
        <p:spPr>
          <a:xfrm>
            <a:off x="1934322" y="335656"/>
            <a:ext cx="5388013" cy="369332"/>
          </a:xfrm>
          <a:prstGeom prst="rect">
            <a:avLst/>
          </a:prstGeom>
          <a:solidFill>
            <a:srgbClr val="FE7E21"/>
          </a:solidFill>
          <a:ln>
            <a:noFill/>
          </a:ln>
        </p:spPr>
        <p:txBody>
          <a:bodyPr wrap="none" rtlCol="0">
            <a:spAutoFit/>
          </a:bodyPr>
          <a:lstStyle/>
          <a:p>
            <a:r>
              <a:rPr lang="fr-CA" b="1">
                <a:solidFill>
                  <a:schemeClr val="bg1"/>
                </a:solidFill>
              </a:rPr>
              <a:t>Conséquences du surpoids chez la mère sur elle-même</a:t>
            </a:r>
          </a:p>
        </p:txBody>
      </p:sp>
      <p:sp>
        <p:nvSpPr>
          <p:cNvPr id="17" name="ZoneTexte 16"/>
          <p:cNvSpPr txBox="1"/>
          <p:nvPr>
            <p:custDataLst>
              <p:tags r:id="rId16"/>
            </p:custDataLst>
          </p:nvPr>
        </p:nvSpPr>
        <p:spPr>
          <a:xfrm>
            <a:off x="6098753" y="5500808"/>
            <a:ext cx="2251462" cy="430887"/>
          </a:xfrm>
          <a:prstGeom prst="rect">
            <a:avLst/>
          </a:prstGeom>
          <a:noFill/>
        </p:spPr>
        <p:txBody>
          <a:bodyPr wrap="square" rtlCol="0">
            <a:spAutoFit/>
          </a:bodyPr>
          <a:lstStyle/>
          <a:p>
            <a:pPr lvl="1" algn="ctr"/>
            <a:r>
              <a:rPr lang="fr-CA" sz="1100"/>
              <a:t>Embonpoint ou obésité</a:t>
            </a:r>
          </a:p>
          <a:p>
            <a:pPr lvl="1" algn="ctr"/>
            <a:r>
              <a:rPr lang="fr-CA" sz="1100"/>
              <a:t>    Poids trop ↑ pour la taille</a:t>
            </a:r>
          </a:p>
        </p:txBody>
      </p:sp>
      <p:sp>
        <p:nvSpPr>
          <p:cNvPr id="18" name="ZoneTexte 17"/>
          <p:cNvSpPr txBox="1"/>
          <p:nvPr>
            <p:custDataLst>
              <p:tags r:id="rId17"/>
            </p:custDataLst>
          </p:nvPr>
        </p:nvSpPr>
        <p:spPr>
          <a:xfrm>
            <a:off x="6234851" y="6043585"/>
            <a:ext cx="2545890" cy="600164"/>
          </a:xfrm>
          <a:prstGeom prst="rect">
            <a:avLst/>
          </a:prstGeom>
          <a:noFill/>
        </p:spPr>
        <p:txBody>
          <a:bodyPr wrap="none" rtlCol="0">
            <a:spAutoFit/>
          </a:bodyPr>
          <a:lstStyle/>
          <a:p>
            <a:pPr lvl="1"/>
            <a:r>
              <a:rPr lang="fr-CA" sz="1100"/>
              <a:t>Mais on peut aussi observer </a:t>
            </a:r>
          </a:p>
          <a:p>
            <a:pPr lvl="1"/>
            <a:r>
              <a:rPr lang="fr-CA" sz="1100"/>
              <a:t>un retard de croissance combiné </a:t>
            </a:r>
          </a:p>
          <a:p>
            <a:pPr lvl="1"/>
            <a:r>
              <a:rPr lang="fr-CA" sz="1100"/>
              <a:t>à un surpoids</a:t>
            </a:r>
          </a:p>
        </p:txBody>
      </p:sp>
      <p:pic>
        <p:nvPicPr>
          <p:cNvPr id="19" name="Picture 3"/>
          <p:cNvPicPr>
            <a:picLocks noChangeAspect="1" noChangeArrowheads="1"/>
          </p:cNvPicPr>
          <p:nvPr>
            <p:custDataLst>
              <p:tags r:id="rId18"/>
            </p:custDataLst>
          </p:nvPr>
        </p:nvPicPr>
        <p:blipFill rotWithShape="1">
          <a:blip r:embed="rId27">
            <a:extLst>
              <a:ext uri="{28A0092B-C50C-407E-A947-70E740481C1C}">
                <a14:useLocalDpi xmlns:a14="http://schemas.microsoft.com/office/drawing/2010/main" val="0"/>
              </a:ext>
            </a:extLst>
          </a:blip>
          <a:srcRect t="10153" r="57598"/>
          <a:stretch/>
        </p:blipFill>
        <p:spPr bwMode="auto">
          <a:xfrm>
            <a:off x="6098753" y="5974549"/>
            <a:ext cx="568220" cy="54566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 name="Picture 2"/>
          <p:cNvPicPr>
            <a:picLocks noChangeAspect="1" noChangeArrowheads="1"/>
          </p:cNvPicPr>
          <p:nvPr>
            <p:custDataLst>
              <p:tags r:id="rId19"/>
            </p:custDataLst>
          </p:nvPr>
        </p:nvPicPr>
        <p:blipFill>
          <a:blip r:embed="rId28" cstate="print">
            <a:extLst>
              <a:ext uri="{28A0092B-C50C-407E-A947-70E740481C1C}">
                <a14:useLocalDpi xmlns:a14="http://schemas.microsoft.com/office/drawing/2010/main" val="0"/>
              </a:ext>
            </a:extLst>
          </a:blip>
          <a:srcRect/>
          <a:stretch>
            <a:fillRect/>
          </a:stretch>
        </p:blipFill>
        <p:spPr bwMode="auto">
          <a:xfrm>
            <a:off x="6108027" y="5409073"/>
            <a:ext cx="609072" cy="49528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1" name="ZoneTexte 10"/>
          <p:cNvSpPr txBox="1"/>
          <p:nvPr>
            <p:custDataLst>
              <p:tags r:id="rId20"/>
            </p:custDataLst>
          </p:nvPr>
        </p:nvSpPr>
        <p:spPr>
          <a:xfrm>
            <a:off x="5662974" y="5112901"/>
            <a:ext cx="3249758" cy="276999"/>
          </a:xfrm>
          <a:prstGeom prst="rect">
            <a:avLst/>
          </a:prstGeom>
          <a:solidFill>
            <a:srgbClr val="FE7E21"/>
          </a:solidFill>
          <a:ln>
            <a:solidFill>
              <a:schemeClr val="tx1"/>
            </a:solidFill>
          </a:ln>
        </p:spPr>
        <p:txBody>
          <a:bodyPr wrap="square" rtlCol="0">
            <a:spAutoFit/>
          </a:bodyPr>
          <a:lstStyle/>
          <a:p>
            <a:pPr algn="ctr"/>
            <a:r>
              <a:rPr lang="fr-CA" sz="1200" b="1" dirty="0">
                <a:solidFill>
                  <a:schemeClr val="bg1"/>
                </a:solidFill>
              </a:rPr>
              <a:t>Formes de surpoids chez l’enfant</a:t>
            </a:r>
          </a:p>
        </p:txBody>
      </p:sp>
      <p:sp>
        <p:nvSpPr>
          <p:cNvPr id="13" name="Rectangle 12"/>
          <p:cNvSpPr/>
          <p:nvPr>
            <p:custDataLst>
              <p:tags r:id="rId21"/>
            </p:custDataLst>
          </p:nvPr>
        </p:nvSpPr>
        <p:spPr>
          <a:xfrm>
            <a:off x="5662974" y="5389900"/>
            <a:ext cx="3253455" cy="1320195"/>
          </a:xfrm>
          <a:prstGeom prst="rect">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sp>
        <p:nvSpPr>
          <p:cNvPr id="27" name="Rectangle à coins arrondis 26"/>
          <p:cNvSpPr/>
          <p:nvPr>
            <p:custDataLst>
              <p:tags r:id="rId22"/>
            </p:custDataLst>
          </p:nvPr>
        </p:nvSpPr>
        <p:spPr>
          <a:xfrm>
            <a:off x="1279883" y="1013567"/>
            <a:ext cx="3008859" cy="769441"/>
          </a:xfrm>
          <a:prstGeom prst="roundRect">
            <a:avLst/>
          </a:prstGeom>
          <a:noFill/>
          <a:ln>
            <a:solidFill>
              <a:srgbClr val="FE7E2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sp>
        <p:nvSpPr>
          <p:cNvPr id="25" name="Rectangle 24"/>
          <p:cNvSpPr/>
          <p:nvPr>
            <p:custDataLst>
              <p:tags r:id="rId23"/>
            </p:custDataLst>
          </p:nvPr>
        </p:nvSpPr>
        <p:spPr>
          <a:xfrm>
            <a:off x="191512" y="191640"/>
            <a:ext cx="8721220" cy="1872207"/>
          </a:xfrm>
          <a:prstGeom prst="rect">
            <a:avLst/>
          </a:prstGeom>
          <a:no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dirty="0"/>
          </a:p>
        </p:txBody>
      </p:sp>
      <p:sp>
        <p:nvSpPr>
          <p:cNvPr id="12" name="ZoneTexte 11"/>
          <p:cNvSpPr txBox="1"/>
          <p:nvPr>
            <p:custDataLst>
              <p:tags r:id="rId24"/>
            </p:custDataLst>
          </p:nvPr>
        </p:nvSpPr>
        <p:spPr>
          <a:xfrm>
            <a:off x="360968" y="6247382"/>
            <a:ext cx="864339" cy="369332"/>
          </a:xfrm>
          <a:prstGeom prst="rect">
            <a:avLst/>
          </a:prstGeom>
          <a:noFill/>
        </p:spPr>
        <p:txBody>
          <a:bodyPr wrap="none" rtlCol="0">
            <a:spAutoFit/>
          </a:bodyPr>
          <a:lstStyle/>
          <a:p>
            <a:r>
              <a:rPr lang="fr-CA" dirty="0"/>
              <a:t>(47-51)</a:t>
            </a:r>
          </a:p>
        </p:txBody>
      </p:sp>
      <p:sp>
        <p:nvSpPr>
          <p:cNvPr id="14" name="ZoneTexte 13"/>
          <p:cNvSpPr txBox="1"/>
          <p:nvPr/>
        </p:nvSpPr>
        <p:spPr>
          <a:xfrm>
            <a:off x="8324365" y="5066734"/>
            <a:ext cx="476412" cy="307777"/>
          </a:xfrm>
          <a:prstGeom prst="rect">
            <a:avLst/>
          </a:prstGeom>
          <a:noFill/>
        </p:spPr>
        <p:txBody>
          <a:bodyPr wrap="none" rtlCol="0">
            <a:spAutoFit/>
          </a:bodyPr>
          <a:lstStyle/>
          <a:p>
            <a:r>
              <a:rPr lang="fr-CA" sz="1400" dirty="0">
                <a:solidFill>
                  <a:schemeClr val="bg1"/>
                </a:solidFill>
              </a:rPr>
              <a:t>(42)</a:t>
            </a:r>
          </a:p>
        </p:txBody>
      </p:sp>
    </p:spTree>
    <p:extLst>
      <p:ext uri="{BB962C8B-B14F-4D97-AF65-F5344CB8AC3E}">
        <p14:creationId xmlns:p14="http://schemas.microsoft.com/office/powerpoint/2010/main" val="143763171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p:cNvSpPr>
            <a:spLocks noGrp="1"/>
          </p:cNvSpPr>
          <p:nvPr>
            <p:ph idx="1"/>
            <p:custDataLst>
              <p:tags r:id="rId1"/>
            </p:custDataLst>
          </p:nvPr>
        </p:nvSpPr>
        <p:spPr/>
        <p:txBody>
          <a:bodyPr>
            <a:normAutofit lnSpcReduction="10000"/>
          </a:bodyPr>
          <a:lstStyle/>
          <a:p>
            <a:r>
              <a:rPr lang="fr-CA" sz="2600" dirty="0"/>
              <a:t>Ces données nous amènent à constater et mettre en lumière plusieurs ISS.</a:t>
            </a:r>
          </a:p>
          <a:p>
            <a:endParaRPr lang="fr-CA" sz="500" dirty="0"/>
          </a:p>
          <a:p>
            <a:pPr lvl="0"/>
            <a:r>
              <a:rPr lang="fr-CA" sz="2600" dirty="0">
                <a:ea typeface="Gill Sans"/>
                <a:cs typeface="Gill Sans"/>
                <a:sym typeface="Gill Sans"/>
              </a:rPr>
              <a:t>Les ISS sont </a:t>
            </a:r>
            <a:r>
              <a:rPr lang="fr-CA" sz="2600" dirty="0">
                <a:solidFill>
                  <a:srgbClr val="000000"/>
                </a:solidFill>
                <a:ea typeface="Gill Sans"/>
                <a:cs typeface="Gill Sans"/>
                <a:sym typeface="Gill Sans"/>
              </a:rPr>
              <a:t>des écarts généralement évitables entre les groupes socio-économiques, entre hommes et femmes et entre territoires, qui ont un impact sur différents aspects de la santé des populations (52).</a:t>
            </a:r>
          </a:p>
          <a:p>
            <a:pPr lvl="0"/>
            <a:endParaRPr lang="fr-CA" sz="500" dirty="0">
              <a:solidFill>
                <a:srgbClr val="000000"/>
              </a:solidFill>
              <a:ea typeface="Gill Sans"/>
              <a:cs typeface="Gill Sans"/>
              <a:sym typeface="Gill Sans"/>
            </a:endParaRPr>
          </a:p>
          <a:p>
            <a:r>
              <a:rPr lang="fr-CA" sz="2600" dirty="0">
                <a:ea typeface="Gill Sans"/>
                <a:cs typeface="Gill Sans"/>
                <a:sym typeface="Gill Sans"/>
              </a:rPr>
              <a:t>On cible, dans ce contexte, les </a:t>
            </a:r>
            <a:r>
              <a:rPr lang="fr-CA" sz="2600" dirty="0">
                <a:solidFill>
                  <a:srgbClr val="000000"/>
                </a:solidFill>
                <a:ea typeface="Gill Sans"/>
                <a:cs typeface="Gill Sans"/>
                <a:sym typeface="Gill Sans"/>
              </a:rPr>
              <a:t>écarts généralement évitables et injustes qui ont des </a:t>
            </a:r>
            <a:r>
              <a:rPr lang="fr-CA" sz="2600" dirty="0"/>
              <a:t>conséquences négatives pour la santé des mères et des enfants. </a:t>
            </a:r>
            <a:endParaRPr lang="fr-CA" sz="2800" dirty="0"/>
          </a:p>
        </p:txBody>
      </p:sp>
      <p:sp>
        <p:nvSpPr>
          <p:cNvPr id="3" name="Titre 2"/>
          <p:cNvSpPr>
            <a:spLocks noGrp="1"/>
          </p:cNvSpPr>
          <p:nvPr>
            <p:ph type="title"/>
            <p:custDataLst>
              <p:tags r:id="rId2"/>
            </p:custDataLst>
          </p:nvPr>
        </p:nvSpPr>
        <p:spPr>
          <a:solidFill>
            <a:srgbClr val="D0DDF0"/>
          </a:solidFill>
        </p:spPr>
        <p:txBody>
          <a:bodyPr>
            <a:noAutofit/>
          </a:bodyPr>
          <a:lstStyle/>
          <a:p>
            <a:r>
              <a:rPr lang="fr-CA" sz="2800" dirty="0"/>
              <a:t>On fait donc face à plusieurs ISS</a:t>
            </a:r>
            <a:endParaRPr lang="fr-CA" sz="2400" dirty="0"/>
          </a:p>
        </p:txBody>
      </p:sp>
    </p:spTree>
    <p:extLst>
      <p:ext uri="{BB962C8B-B14F-4D97-AF65-F5344CB8AC3E}">
        <p14:creationId xmlns:p14="http://schemas.microsoft.com/office/powerpoint/2010/main" val="141806128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a:extLst>
              <a:ext uri="{FF2B5EF4-FFF2-40B4-BE49-F238E27FC236}">
                <a16:creationId xmlns:a16="http://schemas.microsoft.com/office/drawing/2014/main" id="{D54AAAAA-09E5-1D44-B773-B80F35E7B0D0}"/>
              </a:ext>
            </a:extLst>
          </p:cNvPr>
          <p:cNvSpPr txBox="1"/>
          <p:nvPr>
            <p:custDataLst>
              <p:tags r:id="rId1"/>
            </p:custDataLst>
          </p:nvPr>
        </p:nvSpPr>
        <p:spPr>
          <a:xfrm>
            <a:off x="827584" y="1916832"/>
            <a:ext cx="7632848" cy="4339650"/>
          </a:xfrm>
          <a:prstGeom prst="rect">
            <a:avLst/>
          </a:prstGeom>
          <a:noFill/>
        </p:spPr>
        <p:txBody>
          <a:bodyPr wrap="square">
            <a:spAutoFit/>
          </a:bodyPr>
          <a:lstStyle>
            <a:lvl1pPr marL="357188" indent="-357188">
              <a:defRPr>
                <a:solidFill>
                  <a:schemeClr val="tx1"/>
                </a:solidFill>
                <a:latin typeface="Arial" pitchFamily="34" charset="0"/>
                <a:cs typeface="Arial" pitchFamily="34" charset="0"/>
              </a:defRPr>
            </a:lvl1pPr>
            <a:lvl2pPr marL="742950" indent="-285750">
              <a:defRPr>
                <a:solidFill>
                  <a:schemeClr val="tx1"/>
                </a:solidFill>
                <a:latin typeface="Arial" pitchFamily="34" charset="0"/>
                <a:cs typeface="Arial" pitchFamily="34" charset="0"/>
              </a:defRPr>
            </a:lvl2pPr>
            <a:lvl3pPr marL="1143000" indent="-228600">
              <a:defRPr>
                <a:solidFill>
                  <a:schemeClr val="tx1"/>
                </a:solidFill>
                <a:latin typeface="Arial" pitchFamily="34" charset="0"/>
                <a:cs typeface="Arial" pitchFamily="34" charset="0"/>
              </a:defRPr>
            </a:lvl3pPr>
            <a:lvl4pPr marL="1600200" indent="-228600">
              <a:defRPr>
                <a:solidFill>
                  <a:schemeClr val="tx1"/>
                </a:solidFill>
                <a:latin typeface="Arial" pitchFamily="34" charset="0"/>
                <a:cs typeface="Arial" pitchFamily="34" charset="0"/>
              </a:defRPr>
            </a:lvl4pPr>
            <a:lvl5pPr marL="2057400" indent="-228600">
              <a:defRPr>
                <a:solidFill>
                  <a:schemeClr val="tx1"/>
                </a:solidFill>
                <a:latin typeface="Arial" pitchFamily="34" charset="0"/>
                <a:cs typeface="Arial" pitchFamily="34" charset="0"/>
              </a:defRPr>
            </a:lvl5pPr>
            <a:lvl6pPr marL="2514600" indent="-228600" fontAlgn="base">
              <a:spcBef>
                <a:spcPct val="0"/>
              </a:spcBef>
              <a:spcAft>
                <a:spcPct val="0"/>
              </a:spcAft>
              <a:defRPr>
                <a:solidFill>
                  <a:schemeClr val="tx1"/>
                </a:solidFill>
                <a:latin typeface="Arial" pitchFamily="34" charset="0"/>
                <a:cs typeface="Arial" pitchFamily="34" charset="0"/>
              </a:defRPr>
            </a:lvl6pPr>
            <a:lvl7pPr marL="2971800" indent="-228600" fontAlgn="base">
              <a:spcBef>
                <a:spcPct val="0"/>
              </a:spcBef>
              <a:spcAft>
                <a:spcPct val="0"/>
              </a:spcAft>
              <a:defRPr>
                <a:solidFill>
                  <a:schemeClr val="tx1"/>
                </a:solidFill>
                <a:latin typeface="Arial" pitchFamily="34" charset="0"/>
                <a:cs typeface="Arial" pitchFamily="34" charset="0"/>
              </a:defRPr>
            </a:lvl7pPr>
            <a:lvl8pPr marL="3429000" indent="-228600" fontAlgn="base">
              <a:spcBef>
                <a:spcPct val="0"/>
              </a:spcBef>
              <a:spcAft>
                <a:spcPct val="0"/>
              </a:spcAft>
              <a:defRPr>
                <a:solidFill>
                  <a:schemeClr val="tx1"/>
                </a:solidFill>
                <a:latin typeface="Arial" pitchFamily="34" charset="0"/>
                <a:cs typeface="Arial" pitchFamily="34" charset="0"/>
              </a:defRPr>
            </a:lvl8pPr>
            <a:lvl9pPr marL="3886200" indent="-228600" fontAlgn="base">
              <a:spcBef>
                <a:spcPct val="0"/>
              </a:spcBef>
              <a:spcAft>
                <a:spcPct val="0"/>
              </a:spcAft>
              <a:defRPr>
                <a:solidFill>
                  <a:schemeClr val="tx1"/>
                </a:solidFill>
                <a:latin typeface="Arial" pitchFamily="34" charset="0"/>
                <a:cs typeface="Arial" pitchFamily="34" charset="0"/>
              </a:defRPr>
            </a:lvl9pPr>
          </a:lstStyle>
          <a:p>
            <a:pPr marL="85725" indent="0" algn="just" fontAlgn="auto">
              <a:spcBef>
                <a:spcPts val="0"/>
              </a:spcBef>
              <a:spcAft>
                <a:spcPts val="0"/>
              </a:spcAft>
              <a:defRPr/>
            </a:pPr>
            <a:r>
              <a:rPr lang="fr-CA" dirty="0">
                <a:latin typeface="+mn-lt"/>
              </a:rPr>
              <a:t>Le module a été réalisé dans le cadre d’un stage de maîtrise en santé publique de l’École de santé publique de l’Université de Montréal. Le contenu est le fruit d’une revue de la littérature (grise et blanche) et d’entrevues avec cinq experts ayant une riche expérience auprès des clientèles touchées par ce sujet au Canada ou dans des pays en développement. Deux experts ont également été consultés pour l’aspect visuel du module. </a:t>
            </a:r>
          </a:p>
          <a:p>
            <a:pPr marL="85725" indent="0" algn="just" fontAlgn="auto">
              <a:spcBef>
                <a:spcPts val="0"/>
              </a:spcBef>
              <a:spcAft>
                <a:spcPts val="0"/>
              </a:spcAft>
              <a:defRPr/>
            </a:pPr>
            <a:endParaRPr lang="fr-CA" dirty="0">
              <a:latin typeface="+mn-lt"/>
            </a:endParaRPr>
          </a:p>
          <a:p>
            <a:pPr marL="85725" indent="0" algn="just" fontAlgn="auto">
              <a:spcBef>
                <a:spcPts val="0"/>
              </a:spcBef>
              <a:spcAft>
                <a:spcPts val="0"/>
              </a:spcAft>
              <a:defRPr/>
            </a:pPr>
            <a:r>
              <a:rPr lang="fr-CA" dirty="0">
                <a:latin typeface="+mn-lt"/>
              </a:rPr>
              <a:t>Ce module pratique et dynamique contient des informations pertinentes et à jour qui tient compte de plusieurs contextes dans le monde.</a:t>
            </a:r>
          </a:p>
          <a:p>
            <a:pPr marL="85725" indent="0" algn="just" fontAlgn="auto">
              <a:spcBef>
                <a:spcPts val="0"/>
              </a:spcBef>
              <a:spcAft>
                <a:spcPts val="0"/>
              </a:spcAft>
              <a:defRPr/>
            </a:pPr>
            <a:endParaRPr lang="fr-CA" dirty="0">
              <a:latin typeface="+mn-lt"/>
              <a:cs typeface="Calibri" panose="020F0502020204030204" pitchFamily="34" charset="0"/>
            </a:endParaRPr>
          </a:p>
          <a:p>
            <a:pPr marL="85725" indent="0" algn="just" fontAlgn="auto">
              <a:spcBef>
                <a:spcPts val="0"/>
              </a:spcBef>
              <a:spcAft>
                <a:spcPts val="0"/>
              </a:spcAft>
              <a:defRPr/>
            </a:pPr>
            <a:r>
              <a:rPr lang="fr-CA" dirty="0">
                <a:latin typeface="+mn-lt"/>
                <a:cs typeface="Calibri" panose="020F0502020204030204" pitchFamily="34" charset="0"/>
              </a:rPr>
              <a:t>Le développement de ce module de la Base de connaissances sur les inégalités sociales de santé a été rendu possible grâce au soutien financier de la Direction générale de santé publique du Ministère de la Santé et des Services sociaux du Québec.</a:t>
            </a:r>
          </a:p>
          <a:p>
            <a:endParaRPr lang="fr-CA" sz="1000" dirty="0">
              <a:latin typeface="Calibri" panose="020F0502020204030204" pitchFamily="34" charset="0"/>
              <a:cs typeface="Calibri" panose="020F0502020204030204" pitchFamily="34" charset="0"/>
            </a:endParaRPr>
          </a:p>
          <a:p>
            <a:pPr marL="85725" indent="0" fontAlgn="auto">
              <a:spcBef>
                <a:spcPts val="0"/>
              </a:spcBef>
              <a:spcAft>
                <a:spcPts val="0"/>
              </a:spcAft>
              <a:defRPr/>
            </a:pPr>
            <a:endParaRPr lang="fr-CA" sz="1400" dirty="0">
              <a:solidFill>
                <a:srgbClr val="654951"/>
              </a:solidFill>
              <a:latin typeface="Calibri" panose="020F0502020204030204" pitchFamily="34" charset="0"/>
              <a:cs typeface="Calibri" panose="020F0502020204030204" pitchFamily="34" charset="0"/>
            </a:endParaRPr>
          </a:p>
        </p:txBody>
      </p:sp>
      <p:sp>
        <p:nvSpPr>
          <p:cNvPr id="3" name="ZoneTexte 7">
            <a:extLst>
              <a:ext uri="{FF2B5EF4-FFF2-40B4-BE49-F238E27FC236}">
                <a16:creationId xmlns:a16="http://schemas.microsoft.com/office/drawing/2014/main" id="{E12484FA-C462-4A48-8A67-CFAB740C8AF6}"/>
              </a:ext>
            </a:extLst>
          </p:cNvPr>
          <p:cNvSpPr txBox="1">
            <a:spLocks noChangeArrowheads="1"/>
          </p:cNvSpPr>
          <p:nvPr>
            <p:custDataLst>
              <p:tags r:id="rId2"/>
            </p:custDataLst>
          </p:nvPr>
        </p:nvSpPr>
        <p:spPr bwMode="auto">
          <a:xfrm>
            <a:off x="1176908" y="679537"/>
            <a:ext cx="6934200" cy="461665"/>
          </a:xfrm>
          <a:prstGeom prst="rect">
            <a:avLst/>
          </a:prstGeom>
          <a:noFill/>
          <a:ln w="9525">
            <a:noFill/>
            <a:miter lim="800000"/>
            <a:headEnd/>
            <a:tailEnd/>
          </a:ln>
        </p:spPr>
        <p:txBody>
          <a:bodyPr>
            <a:spAutoFit/>
          </a:bodyPr>
          <a:lstStyle/>
          <a:p>
            <a:pPr algn="ctr" fontAlgn="auto">
              <a:spcBef>
                <a:spcPts val="0"/>
              </a:spcBef>
              <a:spcAft>
                <a:spcPts val="0"/>
              </a:spcAft>
              <a:defRPr/>
            </a:pPr>
            <a:r>
              <a:rPr lang="fr-CA" sz="2400" b="1" dirty="0">
                <a:solidFill>
                  <a:srgbClr val="295CA3"/>
                </a:solidFill>
                <a:effectLst>
                  <a:outerShdw blurRad="38100" dist="38100" dir="2700000" algn="tl">
                    <a:srgbClr val="000000">
                      <a:alpha val="43137"/>
                    </a:srgbClr>
                  </a:outerShdw>
                </a:effectLst>
                <a:latin typeface="Arial" charset="0"/>
                <a:cs typeface="Arial" charset="0"/>
              </a:rPr>
              <a:t>Méthodologie</a:t>
            </a:r>
          </a:p>
        </p:txBody>
      </p:sp>
    </p:spTree>
    <p:extLst>
      <p:ext uri="{BB962C8B-B14F-4D97-AF65-F5344CB8AC3E}">
        <p14:creationId xmlns:p14="http://schemas.microsoft.com/office/powerpoint/2010/main" val="209082337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2"/>
          <p:cNvSpPr>
            <a:spLocks noGrp="1"/>
          </p:cNvSpPr>
          <p:nvPr>
            <p:ph type="title"/>
            <p:custDataLst>
              <p:tags r:id="rId1"/>
            </p:custDataLst>
          </p:nvPr>
        </p:nvSpPr>
        <p:spPr>
          <a:xfrm>
            <a:off x="1360429" y="851458"/>
            <a:ext cx="7200800" cy="1643064"/>
          </a:xfrm>
        </p:spPr>
        <p:txBody>
          <a:bodyPr>
            <a:normAutofit fontScale="90000"/>
          </a:bodyPr>
          <a:lstStyle/>
          <a:p>
            <a:r>
              <a:rPr lang="fr-CA" dirty="0"/>
              <a:t>Les déterminants sociaux </a:t>
            </a:r>
            <a:br>
              <a:rPr lang="fr-CA" dirty="0"/>
            </a:br>
            <a:r>
              <a:rPr lang="fr-CA" dirty="0"/>
              <a:t>liés à la malnutrition</a:t>
            </a:r>
            <a:br>
              <a:rPr lang="fr-CA" dirty="0"/>
            </a:br>
            <a:endParaRPr lang="fr-CA" dirty="0"/>
          </a:p>
        </p:txBody>
      </p:sp>
      <p:pic>
        <p:nvPicPr>
          <p:cNvPr id="5" name="Picture 2" descr="Résultats de recherche d'images pour « breastfeeding »"/>
          <p:cNvPicPr>
            <a:picLocks noChangeAspect="1" noChangeArrowheads="1"/>
          </p:cNvPicPr>
          <p:nvPr>
            <p:custDataLst>
              <p:tags r:id="rId2"/>
            </p:custDataLst>
          </p:nvPr>
        </p:nvPicPr>
        <p:blipFill>
          <a:blip r:embed="rId5">
            <a:extLst>
              <a:ext uri="{28A0092B-C50C-407E-A947-70E740481C1C}">
                <a14:useLocalDpi xmlns:a14="http://schemas.microsoft.com/office/drawing/2010/main" val="0"/>
              </a:ext>
            </a:extLst>
          </a:blip>
          <a:srcRect/>
          <a:stretch>
            <a:fillRect/>
          </a:stretch>
        </p:blipFill>
        <p:spPr bwMode="auto">
          <a:xfrm>
            <a:off x="2620829" y="2494522"/>
            <a:ext cx="4680000" cy="312152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9925337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custDataLst>
              <p:tags r:id="rId1"/>
            </p:custDataLst>
          </p:nvPr>
        </p:nvSpPr>
        <p:spPr>
          <a:xfrm>
            <a:off x="1835696" y="403933"/>
            <a:ext cx="6855491" cy="866527"/>
          </a:xfrm>
          <a:solidFill>
            <a:srgbClr val="D0DDF0"/>
          </a:solidFill>
        </p:spPr>
        <p:txBody>
          <a:bodyPr>
            <a:normAutofit fontScale="90000"/>
          </a:bodyPr>
          <a:lstStyle/>
          <a:p>
            <a:r>
              <a:rPr lang="fr-CA" sz="3200"/>
              <a:t>Les déterminants sociaux de ces problématiques</a:t>
            </a:r>
          </a:p>
        </p:txBody>
      </p:sp>
      <p:sp>
        <p:nvSpPr>
          <p:cNvPr id="3" name="Espace réservé du contenu 2"/>
          <p:cNvSpPr>
            <a:spLocks noGrp="1"/>
          </p:cNvSpPr>
          <p:nvPr>
            <p:ph idx="1"/>
            <p:custDataLst>
              <p:tags r:id="rId2"/>
            </p:custDataLst>
          </p:nvPr>
        </p:nvSpPr>
        <p:spPr>
          <a:xfrm>
            <a:off x="899592" y="1578983"/>
            <a:ext cx="8064896" cy="5301208"/>
          </a:xfrm>
        </p:spPr>
        <p:txBody>
          <a:bodyPr>
            <a:normAutofit lnSpcReduction="10000"/>
          </a:bodyPr>
          <a:lstStyle/>
          <a:p>
            <a:pPr marL="0" indent="0">
              <a:buNone/>
            </a:pPr>
            <a:r>
              <a:rPr lang="en-CA" sz="2100" dirty="0"/>
              <a:t>Il y a </a:t>
            </a:r>
            <a:r>
              <a:rPr lang="en-CA" sz="2100" dirty="0" err="1"/>
              <a:t>plusieurs</a:t>
            </a:r>
            <a:r>
              <a:rPr lang="en-CA" sz="2100" dirty="0"/>
              <a:t> </a:t>
            </a:r>
            <a:r>
              <a:rPr lang="en-CA" sz="2100" dirty="0" err="1"/>
              <a:t>déterminants</a:t>
            </a:r>
            <a:r>
              <a:rPr lang="en-CA" sz="2100" dirty="0"/>
              <a:t> </a:t>
            </a:r>
            <a:r>
              <a:rPr lang="en-CA" sz="2100" dirty="0" err="1"/>
              <a:t>sociaux</a:t>
            </a:r>
            <a:r>
              <a:rPr lang="en-CA" sz="2100" dirty="0"/>
              <a:t> sur </a:t>
            </a:r>
            <a:r>
              <a:rPr lang="en-CA" sz="2100" dirty="0" err="1"/>
              <a:t>lesquels</a:t>
            </a:r>
            <a:r>
              <a:rPr lang="en-CA" sz="2100" dirty="0"/>
              <a:t> </a:t>
            </a:r>
            <a:r>
              <a:rPr lang="en-CA" sz="2100" dirty="0" err="1"/>
              <a:t>il</a:t>
            </a:r>
            <a:r>
              <a:rPr lang="en-CA" sz="2100" dirty="0"/>
              <a:t> </a:t>
            </a:r>
            <a:r>
              <a:rPr lang="en-CA" sz="2100" dirty="0" err="1"/>
              <a:t>est</a:t>
            </a:r>
            <a:r>
              <a:rPr lang="en-CA" sz="2100" dirty="0"/>
              <a:t> possible </a:t>
            </a:r>
            <a:r>
              <a:rPr lang="en-CA" sz="2100" dirty="0" err="1"/>
              <a:t>d’agir</a:t>
            </a:r>
            <a:r>
              <a:rPr lang="en-CA" sz="2100" dirty="0"/>
              <a:t> </a:t>
            </a:r>
            <a:r>
              <a:rPr lang="en-CA" sz="2100" dirty="0" err="1"/>
              <a:t>afin</a:t>
            </a:r>
            <a:r>
              <a:rPr lang="en-CA" sz="2100" dirty="0"/>
              <a:t> </a:t>
            </a:r>
            <a:r>
              <a:rPr lang="en-CA" sz="2100" dirty="0" err="1"/>
              <a:t>d’améliorer</a:t>
            </a:r>
            <a:r>
              <a:rPr lang="en-CA" sz="2100" dirty="0"/>
              <a:t> la santé des femmes et des </a:t>
            </a:r>
            <a:r>
              <a:rPr lang="en-CA" sz="2100" dirty="0" err="1"/>
              <a:t>enfants</a:t>
            </a:r>
            <a:r>
              <a:rPr lang="en-CA" sz="2100" dirty="0"/>
              <a:t>. </a:t>
            </a:r>
          </a:p>
          <a:p>
            <a:pPr marL="0" indent="0">
              <a:buNone/>
            </a:pPr>
            <a:endParaRPr lang="en-CA" sz="2100" dirty="0"/>
          </a:p>
          <a:p>
            <a:pPr marL="0" indent="0">
              <a:buNone/>
            </a:pPr>
            <a:r>
              <a:rPr lang="fr-CA" sz="2100" dirty="0">
                <a:latin typeface="Calibri" panose="020F0502020204030204" pitchFamily="34" charset="0"/>
                <a:cs typeface="Calibri" panose="020F0502020204030204" pitchFamily="34" charset="0"/>
              </a:rPr>
              <a:t>Les déterminants sociaux de la santé sont « </a:t>
            </a:r>
            <a:r>
              <a:rPr lang="fr-CA" sz="2100" i="1" dirty="0">
                <a:latin typeface="Calibri" panose="020F0502020204030204" pitchFamily="34" charset="0"/>
                <a:cs typeface="Calibri" panose="020F0502020204030204" pitchFamily="34" charset="0"/>
              </a:rPr>
              <a:t>les circonstances dans lesquelles les individus naissent, grandissent, vivent, travaillent et vieillissent ainsi que les systèmes mis en place pour faire face à la maladie. » </a:t>
            </a:r>
            <a:r>
              <a:rPr lang="fr-CA" sz="2100" dirty="0">
                <a:latin typeface="Calibri" panose="020F0502020204030204" pitchFamily="34" charset="0"/>
                <a:cs typeface="Calibri" panose="020F0502020204030204" pitchFamily="34" charset="0"/>
              </a:rPr>
              <a:t>(53).</a:t>
            </a:r>
          </a:p>
          <a:p>
            <a:pPr marL="0" indent="0">
              <a:buNone/>
            </a:pPr>
            <a:endParaRPr lang="fr-CA" sz="1500" dirty="0">
              <a:latin typeface="Calibri" panose="020F0502020204030204" pitchFamily="34" charset="0"/>
              <a:cs typeface="Calibri" panose="020F0502020204030204" pitchFamily="34" charset="0"/>
            </a:endParaRPr>
          </a:p>
          <a:p>
            <a:pPr marL="0" indent="0">
              <a:buNone/>
            </a:pPr>
            <a:r>
              <a:rPr lang="fr-CA" sz="2100" dirty="0">
                <a:cs typeface="Calibri" panose="020F0502020204030204" pitchFamily="34" charset="0"/>
              </a:rPr>
              <a:t>Les habitudes de vie et les comportements sont fortement influencés par l’environnement social des individus (famille, école, communauté, etc.) ainsi que par le niveau de revenu, l’éducation et la culture</a:t>
            </a:r>
            <a:r>
              <a:rPr lang="fr-CA" sz="2100" dirty="0">
                <a:solidFill>
                  <a:srgbClr val="DD7E0E"/>
                </a:solidFill>
                <a:cs typeface="Calibri" panose="020F0502020204030204" pitchFamily="34" charset="0"/>
              </a:rPr>
              <a:t> </a:t>
            </a:r>
            <a:r>
              <a:rPr lang="fr-CA" sz="2100" dirty="0">
                <a:latin typeface="Calibri" panose="020F0502020204030204" pitchFamily="34" charset="0"/>
                <a:cs typeface="Calibri" panose="020F0502020204030204" pitchFamily="34" charset="0"/>
              </a:rPr>
              <a:t>(54). </a:t>
            </a:r>
          </a:p>
          <a:p>
            <a:pPr marL="0" indent="0">
              <a:buNone/>
            </a:pPr>
            <a:endParaRPr lang="fr-CA" sz="1500" dirty="0">
              <a:solidFill>
                <a:srgbClr val="DD7E0E"/>
              </a:solidFill>
              <a:latin typeface="Calibri" panose="020F0502020204030204" pitchFamily="34" charset="0"/>
              <a:cs typeface="Calibri" panose="020F0502020204030204" pitchFamily="34" charset="0"/>
            </a:endParaRPr>
          </a:p>
          <a:p>
            <a:pPr marL="0" indent="0">
              <a:buNone/>
            </a:pPr>
            <a:r>
              <a:rPr lang="fr-CA" sz="2100" dirty="0">
                <a:cs typeface="Calibri" panose="020F0502020204030204" pitchFamily="34" charset="0"/>
              </a:rPr>
              <a:t>La prochaine diapositive illustre d’ailleurs très bien tout ce qui peut avoir une influence sur la santé de la femme et de l’enfant pendant la période des 1000 premiers jours, mais aussi sur une période beaucoup plus longue. </a:t>
            </a:r>
            <a:endParaRPr lang="fr-CA" sz="2100" dirty="0">
              <a:solidFill>
                <a:srgbClr val="FF5050"/>
              </a:solidFill>
              <a:cs typeface="Calibri" panose="020F0502020204030204" pitchFamily="34" charset="0"/>
            </a:endParaRPr>
          </a:p>
          <a:p>
            <a:pPr marL="0" indent="0">
              <a:buNone/>
            </a:pPr>
            <a:endParaRPr lang="fr-CA" sz="2800" dirty="0">
              <a:solidFill>
                <a:srgbClr val="DD7E0E"/>
              </a:solidFill>
              <a:latin typeface="Calibri" panose="020F0502020204030204" pitchFamily="34" charset="0"/>
              <a:cs typeface="Calibri" panose="020F0502020204030204" pitchFamily="34" charset="0"/>
            </a:endParaRPr>
          </a:p>
          <a:p>
            <a:pPr marL="0" indent="0">
              <a:buNone/>
            </a:pPr>
            <a:endParaRPr lang="fr-CA" sz="2800" dirty="0">
              <a:solidFill>
                <a:srgbClr val="DD7E0E"/>
              </a:solidFill>
              <a:latin typeface="Calibri" panose="020F0502020204030204" pitchFamily="34" charset="0"/>
              <a:cs typeface="Calibri" panose="020F0502020204030204" pitchFamily="34" charset="0"/>
            </a:endParaRPr>
          </a:p>
          <a:p>
            <a:pPr marL="0" indent="0">
              <a:buNone/>
            </a:pPr>
            <a:endParaRPr lang="en-CA" dirty="0"/>
          </a:p>
          <a:p>
            <a:endParaRPr lang="fr-CA" dirty="0"/>
          </a:p>
          <a:p>
            <a:endParaRPr lang="fr-CA" dirty="0"/>
          </a:p>
        </p:txBody>
      </p:sp>
    </p:spTree>
    <p:extLst>
      <p:ext uri="{BB962C8B-B14F-4D97-AF65-F5344CB8AC3E}">
        <p14:creationId xmlns:p14="http://schemas.microsoft.com/office/powerpoint/2010/main" val="319947535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Ellipse 8"/>
          <p:cNvSpPr/>
          <p:nvPr>
            <p:custDataLst>
              <p:tags r:id="rId1"/>
            </p:custDataLst>
          </p:nvPr>
        </p:nvSpPr>
        <p:spPr>
          <a:xfrm>
            <a:off x="251520" y="667546"/>
            <a:ext cx="8577974" cy="6145829"/>
          </a:xfrm>
          <a:prstGeom prst="ellipse">
            <a:avLst/>
          </a:prstGeom>
          <a:solidFill>
            <a:srgbClr val="FEB98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sp>
        <p:nvSpPr>
          <p:cNvPr id="7" name="Ellipse 6"/>
          <p:cNvSpPr/>
          <p:nvPr>
            <p:custDataLst>
              <p:tags r:id="rId2"/>
            </p:custDataLst>
          </p:nvPr>
        </p:nvSpPr>
        <p:spPr>
          <a:xfrm>
            <a:off x="1690222" y="1163906"/>
            <a:ext cx="6535253" cy="4452952"/>
          </a:xfrm>
          <a:prstGeom prst="ellipse">
            <a:avLst/>
          </a:prstGeom>
          <a:solidFill>
            <a:srgbClr val="FF8B8B"/>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sp>
        <p:nvSpPr>
          <p:cNvPr id="6" name="Ellipse 5"/>
          <p:cNvSpPr/>
          <p:nvPr>
            <p:custDataLst>
              <p:tags r:id="rId3"/>
            </p:custDataLst>
          </p:nvPr>
        </p:nvSpPr>
        <p:spPr>
          <a:xfrm>
            <a:off x="2789298" y="2001137"/>
            <a:ext cx="5243305" cy="2967000"/>
          </a:xfrm>
          <a:prstGeom prst="ellipse">
            <a:avLst/>
          </a:prstGeom>
          <a:solidFill>
            <a:srgbClr val="91E5E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sp>
        <p:nvSpPr>
          <p:cNvPr id="3" name="Ellipse 2"/>
          <p:cNvSpPr/>
          <p:nvPr>
            <p:custDataLst>
              <p:tags r:id="rId4"/>
            </p:custDataLst>
          </p:nvPr>
        </p:nvSpPr>
        <p:spPr>
          <a:xfrm>
            <a:off x="3894769" y="2670826"/>
            <a:ext cx="1509211" cy="901507"/>
          </a:xfrm>
          <a:prstGeom prst="ellipse">
            <a:avLst/>
          </a:prstGeom>
          <a:solidFill>
            <a:srgbClr val="B0DD7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pic>
        <p:nvPicPr>
          <p:cNvPr id="4" name="Picture 2"/>
          <p:cNvPicPr>
            <a:picLocks noChangeAspect="1" noChangeArrowheads="1"/>
          </p:cNvPicPr>
          <p:nvPr>
            <p:custDataLst>
              <p:tags r:id="rId5"/>
            </p:custDataLst>
          </p:nvPr>
        </p:nvPicPr>
        <p:blipFill rotWithShape="1">
          <a:blip r:embed="rId41" cstate="print">
            <a:extLst>
              <a:ext uri="{28A0092B-C50C-407E-A947-70E740481C1C}">
                <a14:useLocalDpi xmlns:a14="http://schemas.microsoft.com/office/drawing/2010/main" val="0"/>
              </a:ext>
            </a:extLst>
          </a:blip>
          <a:srcRect l="11739" t="10770" r="9348"/>
          <a:stretch/>
        </p:blipFill>
        <p:spPr bwMode="auto">
          <a:xfrm>
            <a:off x="4008459" y="2943798"/>
            <a:ext cx="254754" cy="35732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 name="Picture 2"/>
          <p:cNvPicPr>
            <a:picLocks noChangeAspect="1" noChangeArrowheads="1"/>
          </p:cNvPicPr>
          <p:nvPr>
            <p:custDataLst>
              <p:tags r:id="rId6"/>
            </p:custDataLst>
          </p:nvPr>
        </p:nvPicPr>
        <p:blipFill rotWithShape="1">
          <a:blip r:embed="rId42" cstate="print">
            <a:extLst>
              <a:ext uri="{28A0092B-C50C-407E-A947-70E740481C1C}">
                <a14:useLocalDpi xmlns:a14="http://schemas.microsoft.com/office/drawing/2010/main" val="0"/>
              </a:ext>
            </a:extLst>
          </a:blip>
          <a:srcRect t="13895" b="14420"/>
          <a:stretch/>
        </p:blipFill>
        <p:spPr bwMode="auto">
          <a:xfrm>
            <a:off x="3240921" y="2976090"/>
            <a:ext cx="485320" cy="51959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 name="Picture 6" descr="Résultat de recherche d'images pour &quot;famille&quot;"/>
          <p:cNvPicPr>
            <a:picLocks noChangeAspect="1" noChangeArrowheads="1"/>
          </p:cNvPicPr>
          <p:nvPr>
            <p:custDataLst>
              <p:tags r:id="rId7"/>
            </p:custDataLst>
          </p:nvPr>
        </p:nvPicPr>
        <p:blipFill>
          <a:blip r:embed="rId43" cstate="print">
            <a:extLst>
              <a:ext uri="{28A0092B-C50C-407E-A947-70E740481C1C}">
                <a14:useLocalDpi xmlns:a14="http://schemas.microsoft.com/office/drawing/2010/main" val="0"/>
              </a:ext>
            </a:extLst>
          </a:blip>
          <a:srcRect/>
          <a:stretch>
            <a:fillRect/>
          </a:stretch>
        </p:blipFill>
        <p:spPr bwMode="auto">
          <a:xfrm>
            <a:off x="1981589" y="2928834"/>
            <a:ext cx="610977" cy="494172"/>
          </a:xfrm>
          <a:prstGeom prst="rect">
            <a:avLst/>
          </a:prstGeom>
          <a:noFill/>
          <a:extLst>
            <a:ext uri="{909E8E84-426E-40DD-AFC4-6F175D3DCCD1}">
              <a14:hiddenFill xmlns:a14="http://schemas.microsoft.com/office/drawing/2010/main">
                <a:solidFill>
                  <a:srgbClr val="FFFFFF"/>
                </a:solidFill>
              </a14:hiddenFill>
            </a:ext>
          </a:extLst>
        </p:spPr>
      </p:pic>
      <p:sp>
        <p:nvSpPr>
          <p:cNvPr id="10" name="ZoneTexte 9"/>
          <p:cNvSpPr txBox="1"/>
          <p:nvPr>
            <p:custDataLst>
              <p:tags r:id="rId8"/>
            </p:custDataLst>
          </p:nvPr>
        </p:nvSpPr>
        <p:spPr>
          <a:xfrm>
            <a:off x="1870653" y="2579779"/>
            <a:ext cx="810188" cy="323928"/>
          </a:xfrm>
          <a:prstGeom prst="rect">
            <a:avLst/>
          </a:prstGeom>
          <a:noFill/>
        </p:spPr>
        <p:txBody>
          <a:bodyPr wrap="none" rtlCol="0">
            <a:spAutoFit/>
          </a:bodyPr>
          <a:lstStyle/>
          <a:p>
            <a:r>
              <a:rPr lang="fr-CA" b="1">
                <a:solidFill>
                  <a:schemeClr val="bg1"/>
                </a:solidFill>
              </a:rPr>
              <a:t>Famille</a:t>
            </a:r>
          </a:p>
        </p:txBody>
      </p:sp>
      <p:sp>
        <p:nvSpPr>
          <p:cNvPr id="11" name="ZoneTexte 10"/>
          <p:cNvSpPr txBox="1"/>
          <p:nvPr>
            <p:custDataLst>
              <p:tags r:id="rId9"/>
            </p:custDataLst>
          </p:nvPr>
        </p:nvSpPr>
        <p:spPr>
          <a:xfrm>
            <a:off x="3145302" y="2655494"/>
            <a:ext cx="649310" cy="323928"/>
          </a:xfrm>
          <a:prstGeom prst="rect">
            <a:avLst/>
          </a:prstGeom>
          <a:noFill/>
        </p:spPr>
        <p:txBody>
          <a:bodyPr wrap="none" rtlCol="0">
            <a:spAutoFit/>
          </a:bodyPr>
          <a:lstStyle/>
          <a:p>
            <a:r>
              <a:rPr lang="fr-CA" b="1" dirty="0">
                <a:solidFill>
                  <a:schemeClr val="bg1"/>
                </a:solidFill>
              </a:rPr>
              <a:t>Mère</a:t>
            </a:r>
          </a:p>
        </p:txBody>
      </p:sp>
      <p:sp>
        <p:nvSpPr>
          <p:cNvPr id="13" name="Rectangle 12"/>
          <p:cNvSpPr/>
          <p:nvPr>
            <p:custDataLst>
              <p:tags r:id="rId10"/>
            </p:custDataLst>
          </p:nvPr>
        </p:nvSpPr>
        <p:spPr>
          <a:xfrm>
            <a:off x="1751095" y="3689036"/>
            <a:ext cx="1167072" cy="269941"/>
          </a:xfrm>
          <a:prstGeom prst="rect">
            <a:avLst/>
          </a:prstGeom>
        </p:spPr>
        <p:txBody>
          <a:bodyPr wrap="square">
            <a:spAutoFit/>
          </a:bodyPr>
          <a:lstStyle/>
          <a:p>
            <a:r>
              <a:rPr lang="fr-CA" sz="1400"/>
              <a:t>Alimentation</a:t>
            </a:r>
          </a:p>
        </p:txBody>
      </p:sp>
      <p:sp>
        <p:nvSpPr>
          <p:cNvPr id="14" name="Rectangle 13"/>
          <p:cNvSpPr/>
          <p:nvPr>
            <p:custDataLst>
              <p:tags r:id="rId11"/>
            </p:custDataLst>
          </p:nvPr>
        </p:nvSpPr>
        <p:spPr>
          <a:xfrm>
            <a:off x="2941809" y="3572333"/>
            <a:ext cx="1465689" cy="269941"/>
          </a:xfrm>
          <a:prstGeom prst="rect">
            <a:avLst/>
          </a:prstGeom>
        </p:spPr>
        <p:txBody>
          <a:bodyPr wrap="square">
            <a:spAutoFit/>
          </a:bodyPr>
          <a:lstStyle/>
          <a:p>
            <a:r>
              <a:rPr lang="fr-CA" sz="1400" dirty="0"/>
              <a:t>Son alimentation</a:t>
            </a:r>
          </a:p>
        </p:txBody>
      </p:sp>
      <p:sp>
        <p:nvSpPr>
          <p:cNvPr id="15" name="Rectangle 14"/>
          <p:cNvSpPr/>
          <p:nvPr>
            <p:custDataLst>
              <p:tags r:id="rId12"/>
            </p:custDataLst>
          </p:nvPr>
        </p:nvSpPr>
        <p:spPr>
          <a:xfrm>
            <a:off x="3192964" y="3842274"/>
            <a:ext cx="2375762" cy="523220"/>
          </a:xfrm>
          <a:prstGeom prst="rect">
            <a:avLst/>
          </a:prstGeom>
        </p:spPr>
        <p:txBody>
          <a:bodyPr wrap="square">
            <a:spAutoFit/>
          </a:bodyPr>
          <a:lstStyle/>
          <a:p>
            <a:r>
              <a:rPr lang="fr-CA" sz="1400" dirty="0"/>
              <a:t>Son poids avant et pendant </a:t>
            </a:r>
          </a:p>
          <a:p>
            <a:r>
              <a:rPr lang="fr-CA" sz="1400" dirty="0"/>
              <a:t>la grossesse</a:t>
            </a:r>
          </a:p>
        </p:txBody>
      </p:sp>
      <p:sp>
        <p:nvSpPr>
          <p:cNvPr id="17" name="ZoneTexte 16"/>
          <p:cNvSpPr txBox="1"/>
          <p:nvPr>
            <p:custDataLst>
              <p:tags r:id="rId13"/>
            </p:custDataLst>
          </p:nvPr>
        </p:nvSpPr>
        <p:spPr>
          <a:xfrm>
            <a:off x="5436124" y="2248417"/>
            <a:ext cx="2138214" cy="2462213"/>
          </a:xfrm>
          <a:prstGeom prst="rect">
            <a:avLst/>
          </a:prstGeom>
          <a:noFill/>
        </p:spPr>
        <p:txBody>
          <a:bodyPr wrap="none" rtlCol="0">
            <a:spAutoFit/>
          </a:bodyPr>
          <a:lstStyle/>
          <a:p>
            <a:r>
              <a:rPr lang="fr-CA" sz="1400" dirty="0"/>
              <a:t>Son revenu</a:t>
            </a:r>
          </a:p>
          <a:p>
            <a:r>
              <a:rPr lang="fr-CA" sz="1400" dirty="0"/>
              <a:t>Ses conditions de travail</a:t>
            </a:r>
          </a:p>
          <a:p>
            <a:r>
              <a:rPr lang="fr-CA" sz="1400" dirty="0"/>
              <a:t>Sa scolarité</a:t>
            </a:r>
          </a:p>
          <a:p>
            <a:r>
              <a:rPr lang="fr-CA" sz="1400" dirty="0"/>
              <a:t>Sa culture et ses croyances</a:t>
            </a:r>
          </a:p>
          <a:p>
            <a:r>
              <a:rPr lang="fr-CA" sz="1400" dirty="0"/>
              <a:t>Son état de santé</a:t>
            </a:r>
          </a:p>
          <a:p>
            <a:r>
              <a:rPr lang="fr-CA" sz="1400" dirty="0"/>
              <a:t>Ses habitudes de vie</a:t>
            </a:r>
          </a:p>
          <a:p>
            <a:r>
              <a:rPr lang="fr-CA" sz="1400" dirty="0"/>
              <a:t>Son âge </a:t>
            </a:r>
          </a:p>
          <a:p>
            <a:r>
              <a:rPr lang="fr-CA" sz="1400" dirty="0"/>
              <a:t>Sa santé mentale </a:t>
            </a:r>
          </a:p>
          <a:p>
            <a:r>
              <a:rPr lang="fr-CA" sz="1400" dirty="0"/>
              <a:t>Ses inquiétudes, son stress</a:t>
            </a:r>
          </a:p>
          <a:p>
            <a:r>
              <a:rPr lang="fr-CA" sz="1400" dirty="0"/>
              <a:t>Sa consommation d’alcool</a:t>
            </a:r>
          </a:p>
          <a:p>
            <a:r>
              <a:rPr lang="fr-CA" sz="1400" dirty="0"/>
              <a:t>et de drogues</a:t>
            </a:r>
          </a:p>
        </p:txBody>
      </p:sp>
      <p:sp>
        <p:nvSpPr>
          <p:cNvPr id="19" name="ZoneTexte 18"/>
          <p:cNvSpPr txBox="1"/>
          <p:nvPr>
            <p:custDataLst>
              <p:tags r:id="rId14"/>
            </p:custDataLst>
          </p:nvPr>
        </p:nvSpPr>
        <p:spPr>
          <a:xfrm>
            <a:off x="2134617" y="4200202"/>
            <a:ext cx="1010685" cy="269941"/>
          </a:xfrm>
          <a:prstGeom prst="rect">
            <a:avLst/>
          </a:prstGeom>
          <a:noFill/>
        </p:spPr>
        <p:txBody>
          <a:bodyPr wrap="square" rtlCol="0">
            <a:spAutoFit/>
          </a:bodyPr>
          <a:lstStyle/>
          <a:p>
            <a:r>
              <a:rPr lang="fr-CA" sz="1400"/>
              <a:t>Logement</a:t>
            </a:r>
          </a:p>
        </p:txBody>
      </p:sp>
      <p:sp>
        <p:nvSpPr>
          <p:cNvPr id="20" name="ZoneTexte 19"/>
          <p:cNvSpPr txBox="1"/>
          <p:nvPr>
            <p:custDataLst>
              <p:tags r:id="rId15"/>
            </p:custDataLst>
          </p:nvPr>
        </p:nvSpPr>
        <p:spPr>
          <a:xfrm>
            <a:off x="2536668" y="4747617"/>
            <a:ext cx="1621974" cy="269941"/>
          </a:xfrm>
          <a:prstGeom prst="rect">
            <a:avLst/>
          </a:prstGeom>
          <a:noFill/>
        </p:spPr>
        <p:txBody>
          <a:bodyPr wrap="square" rtlCol="0">
            <a:spAutoFit/>
          </a:bodyPr>
          <a:lstStyle/>
          <a:p>
            <a:r>
              <a:rPr lang="fr-CA" sz="1400"/>
              <a:t> Habitudes de vie </a:t>
            </a:r>
          </a:p>
        </p:txBody>
      </p:sp>
      <p:sp>
        <p:nvSpPr>
          <p:cNvPr id="21" name="ZoneTexte 20"/>
          <p:cNvSpPr txBox="1"/>
          <p:nvPr>
            <p:custDataLst>
              <p:tags r:id="rId16"/>
            </p:custDataLst>
          </p:nvPr>
        </p:nvSpPr>
        <p:spPr>
          <a:xfrm>
            <a:off x="5079229" y="1368309"/>
            <a:ext cx="2107647" cy="458898"/>
          </a:xfrm>
          <a:prstGeom prst="rect">
            <a:avLst/>
          </a:prstGeom>
          <a:noFill/>
        </p:spPr>
        <p:txBody>
          <a:bodyPr wrap="square" rtlCol="0">
            <a:spAutoFit/>
          </a:bodyPr>
          <a:lstStyle/>
          <a:p>
            <a:r>
              <a:rPr lang="fr-CA" sz="1400" dirty="0"/>
              <a:t>Revenu </a:t>
            </a:r>
          </a:p>
          <a:p>
            <a:r>
              <a:rPr lang="fr-CA" sz="1400" dirty="0"/>
              <a:t>Conditions de travail</a:t>
            </a:r>
          </a:p>
        </p:txBody>
      </p:sp>
      <p:sp>
        <p:nvSpPr>
          <p:cNvPr id="22" name="ZoneTexte 21"/>
          <p:cNvSpPr txBox="1"/>
          <p:nvPr>
            <p:custDataLst>
              <p:tags r:id="rId17"/>
            </p:custDataLst>
          </p:nvPr>
        </p:nvSpPr>
        <p:spPr>
          <a:xfrm>
            <a:off x="6347715" y="1849577"/>
            <a:ext cx="760586" cy="269941"/>
          </a:xfrm>
          <a:prstGeom prst="rect">
            <a:avLst/>
          </a:prstGeom>
          <a:noFill/>
        </p:spPr>
        <p:txBody>
          <a:bodyPr wrap="none" rtlCol="0">
            <a:spAutoFit/>
          </a:bodyPr>
          <a:lstStyle/>
          <a:p>
            <a:r>
              <a:rPr lang="fr-CA" sz="1400" dirty="0"/>
              <a:t>Scolarité</a:t>
            </a:r>
          </a:p>
        </p:txBody>
      </p:sp>
      <p:sp>
        <p:nvSpPr>
          <p:cNvPr id="23" name="Rectangle 22"/>
          <p:cNvSpPr/>
          <p:nvPr>
            <p:custDataLst>
              <p:tags r:id="rId18"/>
            </p:custDataLst>
          </p:nvPr>
        </p:nvSpPr>
        <p:spPr>
          <a:xfrm>
            <a:off x="4158642" y="5030793"/>
            <a:ext cx="1161228" cy="458898"/>
          </a:xfrm>
          <a:prstGeom prst="rect">
            <a:avLst/>
          </a:prstGeom>
        </p:spPr>
        <p:txBody>
          <a:bodyPr wrap="none">
            <a:spAutoFit/>
          </a:bodyPr>
          <a:lstStyle/>
          <a:p>
            <a:r>
              <a:rPr lang="fr-CA" sz="1400"/>
              <a:t>Réseau social, </a:t>
            </a:r>
          </a:p>
          <a:p>
            <a:r>
              <a:rPr lang="fr-CA" sz="1400"/>
              <a:t>de soutien</a:t>
            </a:r>
          </a:p>
        </p:txBody>
      </p:sp>
      <p:sp>
        <p:nvSpPr>
          <p:cNvPr id="24" name="Rectangle 23"/>
          <p:cNvSpPr/>
          <p:nvPr>
            <p:custDataLst>
              <p:tags r:id="rId19"/>
            </p:custDataLst>
          </p:nvPr>
        </p:nvSpPr>
        <p:spPr>
          <a:xfrm>
            <a:off x="3219832" y="5744369"/>
            <a:ext cx="3329822" cy="738664"/>
          </a:xfrm>
          <a:prstGeom prst="rect">
            <a:avLst/>
          </a:prstGeom>
        </p:spPr>
        <p:txBody>
          <a:bodyPr wrap="none">
            <a:spAutoFit/>
          </a:bodyPr>
          <a:lstStyle/>
          <a:p>
            <a:r>
              <a:rPr lang="fr-CA" sz="1400" dirty="0"/>
              <a:t>Accès aux soins de santé, </a:t>
            </a:r>
          </a:p>
          <a:p>
            <a:r>
              <a:rPr lang="fr-CA" sz="1400" dirty="0"/>
              <a:t>aux soins pré et postnataux</a:t>
            </a:r>
          </a:p>
          <a:p>
            <a:r>
              <a:rPr lang="fr-CA" sz="1400" dirty="0"/>
              <a:t>Surveillance prénatale incluant la nutrition </a:t>
            </a:r>
          </a:p>
        </p:txBody>
      </p:sp>
      <p:sp>
        <p:nvSpPr>
          <p:cNvPr id="25" name="Rectangle 24"/>
          <p:cNvSpPr/>
          <p:nvPr>
            <p:custDataLst>
              <p:tags r:id="rId20"/>
            </p:custDataLst>
          </p:nvPr>
        </p:nvSpPr>
        <p:spPr>
          <a:xfrm>
            <a:off x="1424641" y="5388902"/>
            <a:ext cx="1819979" cy="458898"/>
          </a:xfrm>
          <a:prstGeom prst="rect">
            <a:avLst/>
          </a:prstGeom>
        </p:spPr>
        <p:txBody>
          <a:bodyPr wrap="none">
            <a:spAutoFit/>
          </a:bodyPr>
          <a:lstStyle/>
          <a:p>
            <a:r>
              <a:rPr lang="fr-CA" sz="1400"/>
              <a:t>Accès à des aliments de </a:t>
            </a:r>
          </a:p>
          <a:p>
            <a:r>
              <a:rPr lang="fr-CA" sz="1400"/>
              <a:t>qualité à prix abordable</a:t>
            </a:r>
          </a:p>
        </p:txBody>
      </p:sp>
      <p:sp>
        <p:nvSpPr>
          <p:cNvPr id="26" name="Rectangle 25"/>
          <p:cNvSpPr/>
          <p:nvPr>
            <p:custDataLst>
              <p:tags r:id="rId21"/>
            </p:custDataLst>
          </p:nvPr>
        </p:nvSpPr>
        <p:spPr>
          <a:xfrm>
            <a:off x="5744651" y="5572721"/>
            <a:ext cx="2130610" cy="458898"/>
          </a:xfrm>
          <a:prstGeom prst="rect">
            <a:avLst/>
          </a:prstGeom>
        </p:spPr>
        <p:txBody>
          <a:bodyPr>
            <a:spAutoFit/>
          </a:bodyPr>
          <a:lstStyle/>
          <a:p>
            <a:pPr lvl="0"/>
            <a:r>
              <a:rPr lang="fr-CA" sz="1400">
                <a:solidFill>
                  <a:prstClr val="black"/>
                </a:solidFill>
              </a:rPr>
              <a:t>Environnements </a:t>
            </a:r>
          </a:p>
          <a:p>
            <a:pPr lvl="0"/>
            <a:r>
              <a:rPr lang="fr-CA" sz="1400">
                <a:solidFill>
                  <a:prstClr val="black"/>
                </a:solidFill>
              </a:rPr>
              <a:t>favorables à la santé</a:t>
            </a:r>
          </a:p>
        </p:txBody>
      </p:sp>
      <p:pic>
        <p:nvPicPr>
          <p:cNvPr id="27" name="Picture 10" descr="Résultat de recherche d'images pour &quot;ville cartoon&quot;&quot;"/>
          <p:cNvPicPr>
            <a:picLocks noChangeAspect="1" noChangeArrowheads="1"/>
          </p:cNvPicPr>
          <p:nvPr>
            <p:custDataLst>
              <p:tags r:id="rId22"/>
            </p:custDataLst>
          </p:nvPr>
        </p:nvPicPr>
        <p:blipFill>
          <a:blip r:embed="rId44" cstate="print">
            <a:extLst>
              <a:ext uri="{28A0092B-C50C-407E-A947-70E740481C1C}">
                <a14:useLocalDpi xmlns:a14="http://schemas.microsoft.com/office/drawing/2010/main" val="0"/>
              </a:ext>
            </a:extLst>
          </a:blip>
          <a:srcRect/>
          <a:stretch>
            <a:fillRect/>
          </a:stretch>
        </p:blipFill>
        <p:spPr bwMode="auto">
          <a:xfrm>
            <a:off x="768202" y="2527538"/>
            <a:ext cx="926196" cy="414001"/>
          </a:xfrm>
          <a:prstGeom prst="rect">
            <a:avLst/>
          </a:prstGeom>
          <a:noFill/>
          <a:extLst>
            <a:ext uri="{909E8E84-426E-40DD-AFC4-6F175D3DCCD1}">
              <a14:hiddenFill xmlns:a14="http://schemas.microsoft.com/office/drawing/2010/main">
                <a:solidFill>
                  <a:srgbClr val="FFFFFF"/>
                </a:solidFill>
              </a14:hiddenFill>
            </a:ext>
          </a:extLst>
        </p:spPr>
      </p:pic>
      <p:sp>
        <p:nvSpPr>
          <p:cNvPr id="28" name="ZoneTexte 27"/>
          <p:cNvSpPr txBox="1"/>
          <p:nvPr>
            <p:custDataLst>
              <p:tags r:id="rId23"/>
            </p:custDataLst>
          </p:nvPr>
        </p:nvSpPr>
        <p:spPr>
          <a:xfrm>
            <a:off x="960579" y="1903249"/>
            <a:ext cx="1317025" cy="539881"/>
          </a:xfrm>
          <a:prstGeom prst="rect">
            <a:avLst/>
          </a:prstGeom>
          <a:noFill/>
        </p:spPr>
        <p:txBody>
          <a:bodyPr wrap="none" rtlCol="0">
            <a:spAutoFit/>
          </a:bodyPr>
          <a:lstStyle/>
          <a:p>
            <a:pPr algn="ctr"/>
            <a:r>
              <a:rPr lang="fr-CA" sz="1700" b="1" dirty="0">
                <a:solidFill>
                  <a:schemeClr val="bg1"/>
                </a:solidFill>
              </a:rPr>
              <a:t>Communauté</a:t>
            </a:r>
          </a:p>
          <a:p>
            <a:pPr algn="ctr"/>
            <a:r>
              <a:rPr lang="fr-CA" sz="1700" b="1" dirty="0">
                <a:solidFill>
                  <a:schemeClr val="bg1"/>
                </a:solidFill>
              </a:rPr>
              <a:t>Société</a:t>
            </a:r>
          </a:p>
        </p:txBody>
      </p:sp>
      <p:sp>
        <p:nvSpPr>
          <p:cNvPr id="29" name="ZoneTexte 28"/>
          <p:cNvSpPr txBox="1"/>
          <p:nvPr>
            <p:custDataLst>
              <p:tags r:id="rId24"/>
            </p:custDataLst>
          </p:nvPr>
        </p:nvSpPr>
        <p:spPr>
          <a:xfrm>
            <a:off x="496786" y="3059446"/>
            <a:ext cx="1149867" cy="1169551"/>
          </a:xfrm>
          <a:prstGeom prst="rect">
            <a:avLst/>
          </a:prstGeom>
          <a:noFill/>
        </p:spPr>
        <p:txBody>
          <a:bodyPr wrap="none" rtlCol="0">
            <a:spAutoFit/>
          </a:bodyPr>
          <a:lstStyle/>
          <a:p>
            <a:r>
              <a:rPr lang="fr-CA" sz="1400" dirty="0"/>
              <a:t>Politiques:</a:t>
            </a:r>
          </a:p>
          <a:p>
            <a:r>
              <a:rPr lang="fr-CA" sz="1400" dirty="0"/>
              <a:t>Familiales,</a:t>
            </a:r>
          </a:p>
          <a:p>
            <a:r>
              <a:rPr lang="fr-CA" sz="1400" dirty="0"/>
              <a:t>Alimentaires,</a:t>
            </a:r>
          </a:p>
          <a:p>
            <a:r>
              <a:rPr lang="fr-CA" sz="1400" dirty="0"/>
              <a:t>De santé</a:t>
            </a:r>
          </a:p>
          <a:p>
            <a:r>
              <a:rPr lang="fr-CA" sz="1400" dirty="0"/>
              <a:t>D’éducation</a:t>
            </a:r>
          </a:p>
        </p:txBody>
      </p:sp>
      <p:sp>
        <p:nvSpPr>
          <p:cNvPr id="30" name="ZoneTexte 29"/>
          <p:cNvSpPr txBox="1"/>
          <p:nvPr>
            <p:custDataLst>
              <p:tags r:id="rId25"/>
            </p:custDataLst>
          </p:nvPr>
        </p:nvSpPr>
        <p:spPr>
          <a:xfrm>
            <a:off x="6665857" y="5243126"/>
            <a:ext cx="1366747" cy="269941"/>
          </a:xfrm>
          <a:prstGeom prst="rect">
            <a:avLst/>
          </a:prstGeom>
          <a:noFill/>
        </p:spPr>
        <p:txBody>
          <a:bodyPr wrap="none" rtlCol="0">
            <a:spAutoFit/>
          </a:bodyPr>
          <a:lstStyle/>
          <a:p>
            <a:r>
              <a:rPr lang="fr-CA" sz="1400"/>
              <a:t>Marché du travail</a:t>
            </a:r>
          </a:p>
        </p:txBody>
      </p:sp>
      <p:sp>
        <p:nvSpPr>
          <p:cNvPr id="31" name="ZoneTexte 30"/>
          <p:cNvSpPr txBox="1"/>
          <p:nvPr>
            <p:custDataLst>
              <p:tags r:id="rId26"/>
            </p:custDataLst>
          </p:nvPr>
        </p:nvSpPr>
        <p:spPr>
          <a:xfrm>
            <a:off x="4215305" y="2780928"/>
            <a:ext cx="1188675" cy="646331"/>
          </a:xfrm>
          <a:prstGeom prst="rect">
            <a:avLst/>
          </a:prstGeom>
          <a:noFill/>
        </p:spPr>
        <p:txBody>
          <a:bodyPr wrap="square" rtlCol="0">
            <a:spAutoFit/>
          </a:bodyPr>
          <a:lstStyle/>
          <a:p>
            <a:r>
              <a:rPr lang="fr-CA" sz="1200" b="1" dirty="0"/>
              <a:t>Santé, </a:t>
            </a:r>
          </a:p>
          <a:p>
            <a:r>
              <a:rPr lang="fr-CA" sz="1200" b="1" dirty="0"/>
              <a:t>croissance et </a:t>
            </a:r>
          </a:p>
          <a:p>
            <a:r>
              <a:rPr lang="fr-CA" sz="1200" b="1" dirty="0"/>
              <a:t>développement</a:t>
            </a:r>
          </a:p>
        </p:txBody>
      </p:sp>
      <p:sp>
        <p:nvSpPr>
          <p:cNvPr id="32" name="Rectangle 31"/>
          <p:cNvSpPr/>
          <p:nvPr>
            <p:custDataLst>
              <p:tags r:id="rId27"/>
            </p:custDataLst>
          </p:nvPr>
        </p:nvSpPr>
        <p:spPr>
          <a:xfrm>
            <a:off x="2292447" y="2068640"/>
            <a:ext cx="1129696" cy="458898"/>
          </a:xfrm>
          <a:prstGeom prst="rect">
            <a:avLst/>
          </a:prstGeom>
          <a:noFill/>
        </p:spPr>
        <p:txBody>
          <a:bodyPr wrap="square">
            <a:spAutoFit/>
          </a:bodyPr>
          <a:lstStyle/>
          <a:p>
            <a:pPr algn="ctr"/>
            <a:r>
              <a:rPr lang="fr-CA" sz="1400"/>
              <a:t>Patrimoine génétique </a:t>
            </a:r>
          </a:p>
        </p:txBody>
      </p:sp>
      <p:sp>
        <p:nvSpPr>
          <p:cNvPr id="34" name="Rectangle 33"/>
          <p:cNvSpPr/>
          <p:nvPr>
            <p:custDataLst>
              <p:tags r:id="rId28"/>
            </p:custDataLst>
          </p:nvPr>
        </p:nvSpPr>
        <p:spPr>
          <a:xfrm>
            <a:off x="2985579" y="1629775"/>
            <a:ext cx="1465689" cy="458898"/>
          </a:xfrm>
          <a:prstGeom prst="rect">
            <a:avLst/>
          </a:prstGeom>
        </p:spPr>
        <p:txBody>
          <a:bodyPr wrap="square">
            <a:spAutoFit/>
          </a:bodyPr>
          <a:lstStyle/>
          <a:p>
            <a:r>
              <a:rPr lang="fr-CA" sz="1400"/>
              <a:t>Compétences parentales</a:t>
            </a:r>
          </a:p>
        </p:txBody>
      </p:sp>
      <p:sp>
        <p:nvSpPr>
          <p:cNvPr id="35" name="Rectangle 34"/>
          <p:cNvSpPr/>
          <p:nvPr>
            <p:custDataLst>
              <p:tags r:id="rId29"/>
            </p:custDataLst>
          </p:nvPr>
        </p:nvSpPr>
        <p:spPr>
          <a:xfrm>
            <a:off x="4035340" y="2185143"/>
            <a:ext cx="1465689" cy="458898"/>
          </a:xfrm>
          <a:prstGeom prst="rect">
            <a:avLst/>
          </a:prstGeom>
        </p:spPr>
        <p:txBody>
          <a:bodyPr wrap="square">
            <a:spAutoFit/>
          </a:bodyPr>
          <a:lstStyle/>
          <a:p>
            <a:r>
              <a:rPr lang="fr-CA" sz="1400"/>
              <a:t>Ses compétences parentales</a:t>
            </a:r>
          </a:p>
        </p:txBody>
      </p:sp>
      <p:sp>
        <p:nvSpPr>
          <p:cNvPr id="38" name="Rectangle 37"/>
          <p:cNvSpPr/>
          <p:nvPr>
            <p:custDataLst>
              <p:tags r:id="rId30"/>
            </p:custDataLst>
          </p:nvPr>
        </p:nvSpPr>
        <p:spPr>
          <a:xfrm>
            <a:off x="4035524" y="4248936"/>
            <a:ext cx="1451038" cy="523220"/>
          </a:xfrm>
          <a:prstGeom prst="rect">
            <a:avLst/>
          </a:prstGeom>
        </p:spPr>
        <p:txBody>
          <a:bodyPr wrap="none">
            <a:spAutoFit/>
          </a:bodyPr>
          <a:lstStyle/>
          <a:p>
            <a:r>
              <a:rPr lang="fr-CA" sz="1400"/>
              <a:t>Son réseau </a:t>
            </a:r>
          </a:p>
          <a:p>
            <a:r>
              <a:rPr lang="fr-CA" sz="1400"/>
              <a:t>social, de soutien</a:t>
            </a:r>
          </a:p>
        </p:txBody>
      </p:sp>
      <p:sp>
        <p:nvSpPr>
          <p:cNvPr id="2" name="ZoneTexte 1"/>
          <p:cNvSpPr txBox="1"/>
          <p:nvPr>
            <p:custDataLst>
              <p:tags r:id="rId31"/>
            </p:custDataLst>
          </p:nvPr>
        </p:nvSpPr>
        <p:spPr>
          <a:xfrm>
            <a:off x="3214467" y="6392227"/>
            <a:ext cx="2458054" cy="269941"/>
          </a:xfrm>
          <a:prstGeom prst="rect">
            <a:avLst/>
          </a:prstGeom>
          <a:noFill/>
        </p:spPr>
        <p:txBody>
          <a:bodyPr wrap="none" rtlCol="0">
            <a:spAutoFit/>
          </a:bodyPr>
          <a:lstStyle/>
          <a:p>
            <a:r>
              <a:rPr lang="fr-CA" sz="1400"/>
              <a:t>Professionnels formés accessibles</a:t>
            </a:r>
          </a:p>
        </p:txBody>
      </p:sp>
      <p:sp>
        <p:nvSpPr>
          <p:cNvPr id="12" name="ZoneTexte 11"/>
          <p:cNvSpPr txBox="1"/>
          <p:nvPr>
            <p:custDataLst>
              <p:tags r:id="rId32"/>
            </p:custDataLst>
          </p:nvPr>
        </p:nvSpPr>
        <p:spPr>
          <a:xfrm>
            <a:off x="783661" y="4232275"/>
            <a:ext cx="1421224" cy="1231106"/>
          </a:xfrm>
          <a:prstGeom prst="rect">
            <a:avLst/>
          </a:prstGeom>
          <a:noFill/>
        </p:spPr>
        <p:txBody>
          <a:bodyPr wrap="square" rtlCol="0">
            <a:spAutoFit/>
          </a:bodyPr>
          <a:lstStyle/>
          <a:p>
            <a:r>
              <a:rPr lang="fr-CA" sz="1400" dirty="0"/>
              <a:t>Systèmes </a:t>
            </a:r>
          </a:p>
          <a:p>
            <a:r>
              <a:rPr lang="fr-CA" sz="1400" dirty="0"/>
              <a:t>d’assainissement </a:t>
            </a:r>
          </a:p>
          <a:p>
            <a:r>
              <a:rPr lang="fr-CA" sz="1400" dirty="0"/>
              <a:t>et d’hygiène </a:t>
            </a:r>
          </a:p>
          <a:p>
            <a:endParaRPr lang="fr-CA" sz="200" dirty="0"/>
          </a:p>
          <a:p>
            <a:endParaRPr lang="fr-CA" sz="200" dirty="0"/>
          </a:p>
          <a:p>
            <a:r>
              <a:rPr lang="fr-CA" sz="1400" dirty="0"/>
              <a:t>     Agriculture, </a:t>
            </a:r>
          </a:p>
          <a:p>
            <a:r>
              <a:rPr lang="fr-CA" sz="1400" dirty="0"/>
              <a:t>          commerces </a:t>
            </a:r>
          </a:p>
        </p:txBody>
      </p:sp>
      <p:sp>
        <p:nvSpPr>
          <p:cNvPr id="39" name="ZoneTexte 38"/>
          <p:cNvSpPr txBox="1"/>
          <p:nvPr>
            <p:custDataLst>
              <p:tags r:id="rId33"/>
            </p:custDataLst>
          </p:nvPr>
        </p:nvSpPr>
        <p:spPr>
          <a:xfrm>
            <a:off x="4103586" y="1372118"/>
            <a:ext cx="887639" cy="458898"/>
          </a:xfrm>
          <a:prstGeom prst="rect">
            <a:avLst/>
          </a:prstGeom>
          <a:noFill/>
        </p:spPr>
        <p:txBody>
          <a:bodyPr wrap="none" rtlCol="0">
            <a:spAutoFit/>
          </a:bodyPr>
          <a:lstStyle/>
          <a:p>
            <a:r>
              <a:rPr lang="fr-CA" sz="1400"/>
              <a:t>Culture et </a:t>
            </a:r>
          </a:p>
          <a:p>
            <a:r>
              <a:rPr lang="fr-CA" sz="1400"/>
              <a:t>croyances</a:t>
            </a:r>
          </a:p>
        </p:txBody>
      </p:sp>
      <p:sp>
        <p:nvSpPr>
          <p:cNvPr id="40" name="ZoneTexte 39"/>
          <p:cNvSpPr txBox="1"/>
          <p:nvPr>
            <p:custDataLst>
              <p:tags r:id="rId34"/>
            </p:custDataLst>
          </p:nvPr>
        </p:nvSpPr>
        <p:spPr>
          <a:xfrm>
            <a:off x="2574371" y="984097"/>
            <a:ext cx="862240" cy="458898"/>
          </a:xfrm>
          <a:prstGeom prst="rect">
            <a:avLst/>
          </a:prstGeom>
          <a:noFill/>
        </p:spPr>
        <p:txBody>
          <a:bodyPr wrap="none" rtlCol="0">
            <a:spAutoFit/>
          </a:bodyPr>
          <a:lstStyle/>
          <a:p>
            <a:r>
              <a:rPr lang="fr-CA" sz="1400"/>
              <a:t>Guerre et </a:t>
            </a:r>
          </a:p>
          <a:p>
            <a:r>
              <a:rPr lang="fr-CA" sz="1400"/>
              <a:t>conflits</a:t>
            </a:r>
          </a:p>
        </p:txBody>
      </p:sp>
      <p:sp>
        <p:nvSpPr>
          <p:cNvPr id="41" name="ZoneTexte 40"/>
          <p:cNvSpPr txBox="1"/>
          <p:nvPr>
            <p:custDataLst>
              <p:tags r:id="rId35"/>
            </p:custDataLst>
          </p:nvPr>
        </p:nvSpPr>
        <p:spPr>
          <a:xfrm>
            <a:off x="1642704" y="1400326"/>
            <a:ext cx="1055031" cy="458898"/>
          </a:xfrm>
          <a:prstGeom prst="rect">
            <a:avLst/>
          </a:prstGeom>
          <a:noFill/>
        </p:spPr>
        <p:txBody>
          <a:bodyPr wrap="none" rtlCol="0">
            <a:spAutoFit/>
          </a:bodyPr>
          <a:lstStyle/>
          <a:p>
            <a:r>
              <a:rPr lang="fr-CA" sz="1400"/>
              <a:t>Économie et </a:t>
            </a:r>
          </a:p>
          <a:p>
            <a:r>
              <a:rPr lang="fr-CA" sz="1400"/>
              <a:t>ressources</a:t>
            </a:r>
          </a:p>
        </p:txBody>
      </p:sp>
      <p:sp>
        <p:nvSpPr>
          <p:cNvPr id="43" name="ZoneTexte 42"/>
          <p:cNvSpPr txBox="1"/>
          <p:nvPr>
            <p:custDataLst>
              <p:tags r:id="rId36"/>
            </p:custDataLst>
          </p:nvPr>
        </p:nvSpPr>
        <p:spPr>
          <a:xfrm>
            <a:off x="3625876" y="788759"/>
            <a:ext cx="2089623" cy="269941"/>
          </a:xfrm>
          <a:prstGeom prst="rect">
            <a:avLst/>
          </a:prstGeom>
          <a:noFill/>
        </p:spPr>
        <p:txBody>
          <a:bodyPr wrap="none" rtlCol="0">
            <a:spAutoFit/>
          </a:bodyPr>
          <a:lstStyle/>
          <a:p>
            <a:r>
              <a:rPr lang="fr-CA" sz="1400" dirty="0"/>
              <a:t>Normes, croyances, cultures</a:t>
            </a:r>
          </a:p>
        </p:txBody>
      </p:sp>
      <p:sp>
        <p:nvSpPr>
          <p:cNvPr id="44" name="ZoneTexte 43"/>
          <p:cNvSpPr txBox="1"/>
          <p:nvPr>
            <p:custDataLst>
              <p:tags r:id="rId37"/>
            </p:custDataLst>
          </p:nvPr>
        </p:nvSpPr>
        <p:spPr>
          <a:xfrm>
            <a:off x="7083673" y="4968137"/>
            <a:ext cx="1162064" cy="269941"/>
          </a:xfrm>
          <a:prstGeom prst="rect">
            <a:avLst/>
          </a:prstGeom>
          <a:noFill/>
        </p:spPr>
        <p:txBody>
          <a:bodyPr wrap="none" rtlCol="0">
            <a:spAutoFit/>
          </a:bodyPr>
          <a:lstStyle/>
          <a:p>
            <a:r>
              <a:rPr lang="fr-CA" sz="1400"/>
              <a:t>Milieu scolaire</a:t>
            </a:r>
          </a:p>
        </p:txBody>
      </p:sp>
      <p:sp>
        <p:nvSpPr>
          <p:cNvPr id="33" name="ZoneTexte 32"/>
          <p:cNvSpPr txBox="1"/>
          <p:nvPr>
            <p:custDataLst>
              <p:tags r:id="rId38"/>
            </p:custDataLst>
          </p:nvPr>
        </p:nvSpPr>
        <p:spPr>
          <a:xfrm>
            <a:off x="1344466" y="154402"/>
            <a:ext cx="6922921" cy="369332"/>
          </a:xfrm>
          <a:prstGeom prst="rect">
            <a:avLst/>
          </a:prstGeom>
          <a:noFill/>
        </p:spPr>
        <p:txBody>
          <a:bodyPr wrap="none" rtlCol="0">
            <a:spAutoFit/>
          </a:bodyPr>
          <a:lstStyle/>
          <a:p>
            <a:r>
              <a:rPr lang="fr-CA" dirty="0"/>
              <a:t>Déterminants sociaux de la santé et </a:t>
            </a:r>
            <a:r>
              <a:rPr lang="fr-CA" dirty="0">
                <a:cs typeface="Calibri" panose="020F0502020204030204" pitchFamily="34" charset="0"/>
              </a:rPr>
              <a:t>la santé des femmes et des enfants </a:t>
            </a:r>
            <a:endParaRPr lang="fr-CA" dirty="0"/>
          </a:p>
        </p:txBody>
      </p:sp>
    </p:spTree>
    <p:extLst>
      <p:ext uri="{BB962C8B-B14F-4D97-AF65-F5344CB8AC3E}">
        <p14:creationId xmlns:p14="http://schemas.microsoft.com/office/powerpoint/2010/main" val="284250758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custDataLst>
              <p:tags r:id="rId1"/>
            </p:custDataLst>
          </p:nvPr>
        </p:nvPicPr>
        <p:blipFill>
          <a:blip r:embed="rId6">
            <a:extLst>
              <a:ext uri="{28A0092B-C50C-407E-A947-70E740481C1C}">
                <a14:useLocalDpi xmlns:a14="http://schemas.microsoft.com/office/drawing/2010/main" val="0"/>
              </a:ext>
            </a:extLst>
          </a:blip>
          <a:srcRect/>
          <a:stretch>
            <a:fillRect/>
          </a:stretch>
        </p:blipFill>
        <p:spPr bwMode="auto">
          <a:xfrm>
            <a:off x="3734259" y="23472"/>
            <a:ext cx="5383774" cy="681722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ZoneTexte 1"/>
          <p:cNvSpPr txBox="1"/>
          <p:nvPr>
            <p:custDataLst>
              <p:tags r:id="rId2"/>
            </p:custDataLst>
          </p:nvPr>
        </p:nvSpPr>
        <p:spPr>
          <a:xfrm>
            <a:off x="252223" y="1556792"/>
            <a:ext cx="3330271" cy="3693319"/>
          </a:xfrm>
          <a:prstGeom prst="rect">
            <a:avLst/>
          </a:prstGeom>
          <a:noFill/>
        </p:spPr>
        <p:txBody>
          <a:bodyPr wrap="square" rtlCol="0">
            <a:spAutoFit/>
          </a:bodyPr>
          <a:lstStyle/>
          <a:p>
            <a:r>
              <a:rPr lang="en-CA" dirty="0" err="1"/>
              <a:t>Plusieurs</a:t>
            </a:r>
            <a:r>
              <a:rPr lang="en-CA" dirty="0"/>
              <a:t> de </a:t>
            </a:r>
            <a:r>
              <a:rPr lang="en-CA" dirty="0" err="1"/>
              <a:t>ces</a:t>
            </a:r>
            <a:r>
              <a:rPr lang="en-CA" dirty="0"/>
              <a:t> </a:t>
            </a:r>
            <a:r>
              <a:rPr lang="en-CA" dirty="0" err="1"/>
              <a:t>facteurs</a:t>
            </a:r>
            <a:r>
              <a:rPr lang="en-CA" dirty="0"/>
              <a:t> </a:t>
            </a:r>
            <a:r>
              <a:rPr lang="en-CA" dirty="0" err="1"/>
              <a:t>sont</a:t>
            </a:r>
            <a:r>
              <a:rPr lang="en-CA" dirty="0"/>
              <a:t> </a:t>
            </a:r>
            <a:r>
              <a:rPr lang="en-CA" dirty="0" err="1"/>
              <a:t>ciblés</a:t>
            </a:r>
            <a:r>
              <a:rPr lang="en-CA" dirty="0"/>
              <a:t> </a:t>
            </a:r>
            <a:r>
              <a:rPr lang="en-CA" dirty="0" err="1"/>
              <a:t>dans</a:t>
            </a:r>
            <a:r>
              <a:rPr lang="en-CA" dirty="0"/>
              <a:t> les </a:t>
            </a:r>
            <a:r>
              <a:rPr lang="en-CA" dirty="0" err="1"/>
              <a:t>objectifs</a:t>
            </a:r>
            <a:r>
              <a:rPr lang="en-CA" dirty="0"/>
              <a:t> de </a:t>
            </a:r>
            <a:r>
              <a:rPr lang="en-CA" dirty="0" err="1"/>
              <a:t>développement</a:t>
            </a:r>
            <a:r>
              <a:rPr lang="en-CA" dirty="0"/>
              <a:t> durable (ODD) et </a:t>
            </a:r>
            <a:r>
              <a:rPr lang="fr-CA" dirty="0"/>
              <a:t>consistent non seulement à mettre fin à toutes les formes de malnutrition, à la réalisation d’une vie saine, à l’élimination de la pauvreté, à contribuer à assurer une éducation de qualité, à encourager l’égalité des sexes, à stimuler la croissance économique, mais aussi à réduire les inégalités (55). </a:t>
            </a:r>
            <a:endParaRPr lang="en-CA" dirty="0"/>
          </a:p>
        </p:txBody>
      </p:sp>
      <p:sp>
        <p:nvSpPr>
          <p:cNvPr id="3" name="ZoneTexte 2"/>
          <p:cNvSpPr txBox="1"/>
          <p:nvPr>
            <p:custDataLst>
              <p:tags r:id="rId3"/>
            </p:custDataLst>
          </p:nvPr>
        </p:nvSpPr>
        <p:spPr>
          <a:xfrm>
            <a:off x="8100392" y="5939988"/>
            <a:ext cx="559769" cy="369332"/>
          </a:xfrm>
          <a:prstGeom prst="rect">
            <a:avLst/>
          </a:prstGeom>
          <a:noFill/>
        </p:spPr>
        <p:txBody>
          <a:bodyPr wrap="none" rtlCol="0">
            <a:spAutoFit/>
          </a:bodyPr>
          <a:lstStyle/>
          <a:p>
            <a:r>
              <a:rPr lang="fr-CA" dirty="0"/>
              <a:t>(48)</a:t>
            </a:r>
          </a:p>
        </p:txBody>
      </p:sp>
    </p:spTree>
    <p:extLst>
      <p:ext uri="{BB962C8B-B14F-4D97-AF65-F5344CB8AC3E}">
        <p14:creationId xmlns:p14="http://schemas.microsoft.com/office/powerpoint/2010/main" val="98874344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custDataLst>
              <p:tags r:id="rId1"/>
            </p:custDataLst>
          </p:nvPr>
        </p:nvSpPr>
        <p:spPr>
          <a:xfrm>
            <a:off x="1835696" y="403933"/>
            <a:ext cx="7056784" cy="866527"/>
          </a:xfrm>
          <a:solidFill>
            <a:srgbClr val="D0DDF0"/>
          </a:solidFill>
        </p:spPr>
        <p:txBody>
          <a:bodyPr>
            <a:noAutofit/>
          </a:bodyPr>
          <a:lstStyle/>
          <a:p>
            <a:r>
              <a:rPr lang="fr-CA" sz="3200" dirty="0"/>
              <a:t>Principaux déterminants sociaux sur lesquels agir</a:t>
            </a:r>
          </a:p>
        </p:txBody>
      </p:sp>
      <p:sp>
        <p:nvSpPr>
          <p:cNvPr id="3" name="Espace réservé du contenu 2"/>
          <p:cNvSpPr>
            <a:spLocks noGrp="1"/>
          </p:cNvSpPr>
          <p:nvPr>
            <p:ph idx="1"/>
            <p:custDataLst>
              <p:tags r:id="rId2"/>
            </p:custDataLst>
          </p:nvPr>
        </p:nvSpPr>
        <p:spPr>
          <a:xfrm>
            <a:off x="1054767" y="1531953"/>
            <a:ext cx="7837713" cy="5301208"/>
          </a:xfrm>
        </p:spPr>
        <p:txBody>
          <a:bodyPr>
            <a:normAutofit fontScale="70000" lnSpcReduction="20000"/>
          </a:bodyPr>
          <a:lstStyle/>
          <a:p>
            <a:pPr marL="0" indent="0">
              <a:buNone/>
            </a:pPr>
            <a:r>
              <a:rPr lang="en-CA" dirty="0" err="1"/>
              <a:t>Voici</a:t>
            </a:r>
            <a:r>
              <a:rPr lang="en-CA" dirty="0"/>
              <a:t> les </a:t>
            </a:r>
            <a:r>
              <a:rPr lang="en-CA" dirty="0" err="1"/>
              <a:t>principaux</a:t>
            </a:r>
            <a:r>
              <a:rPr lang="en-CA" dirty="0"/>
              <a:t> déterminants </a:t>
            </a:r>
            <a:r>
              <a:rPr lang="en-CA" dirty="0" err="1"/>
              <a:t>retenus</a:t>
            </a:r>
            <a:r>
              <a:rPr lang="en-CA" dirty="0"/>
              <a:t> sur </a:t>
            </a:r>
            <a:r>
              <a:rPr lang="en-CA" dirty="0" err="1"/>
              <a:t>lesquels</a:t>
            </a:r>
            <a:r>
              <a:rPr lang="en-CA" dirty="0"/>
              <a:t> nous </a:t>
            </a:r>
            <a:r>
              <a:rPr lang="en-CA" dirty="0" err="1"/>
              <a:t>pouvons</a:t>
            </a:r>
            <a:r>
              <a:rPr lang="en-CA" dirty="0"/>
              <a:t> et </a:t>
            </a:r>
            <a:r>
              <a:rPr lang="en-CA" dirty="0" err="1"/>
              <a:t>devons</a:t>
            </a:r>
            <a:r>
              <a:rPr lang="en-CA" dirty="0"/>
              <a:t> </a:t>
            </a:r>
            <a:r>
              <a:rPr lang="en-CA" dirty="0" err="1"/>
              <a:t>agir</a:t>
            </a:r>
            <a:r>
              <a:rPr lang="en-CA" dirty="0"/>
              <a:t> </a:t>
            </a:r>
            <a:r>
              <a:rPr lang="en-CA" dirty="0" err="1"/>
              <a:t>afin</a:t>
            </a:r>
            <a:r>
              <a:rPr lang="en-CA" dirty="0"/>
              <a:t> </a:t>
            </a:r>
            <a:r>
              <a:rPr lang="en-CA" dirty="0" err="1"/>
              <a:t>d’améliorer</a:t>
            </a:r>
            <a:r>
              <a:rPr lang="en-CA" dirty="0"/>
              <a:t> la santé des femmes et des enfants :</a:t>
            </a:r>
          </a:p>
          <a:p>
            <a:pPr marL="0" indent="0">
              <a:buNone/>
            </a:pPr>
            <a:endParaRPr lang="en-CA" sz="1800" dirty="0"/>
          </a:p>
          <a:p>
            <a:r>
              <a:rPr lang="fr-CA" dirty="0">
                <a:hlinkClick r:id="rId5" action="ppaction://hlinksldjump"/>
              </a:rPr>
              <a:t>Guerre et conflits</a:t>
            </a:r>
            <a:endParaRPr lang="fr-CA" dirty="0"/>
          </a:p>
          <a:p>
            <a:r>
              <a:rPr lang="fr-CA" dirty="0">
                <a:hlinkClick r:id="rId6" action="ppaction://hlinksldjump"/>
              </a:rPr>
              <a:t>Accès aux soins de santé</a:t>
            </a:r>
            <a:endParaRPr lang="fr-CA" dirty="0"/>
          </a:p>
          <a:p>
            <a:r>
              <a:rPr lang="fr-CA" dirty="0">
                <a:hlinkClick r:id="rId7" action="ppaction://hlinksldjump"/>
              </a:rPr>
              <a:t>Réseau de soutien</a:t>
            </a:r>
            <a:endParaRPr lang="fr-CA" dirty="0"/>
          </a:p>
          <a:p>
            <a:r>
              <a:rPr lang="fr-CA" dirty="0">
                <a:hlinkClick r:id="rId8" action="ppaction://hlinksldjump"/>
              </a:rPr>
              <a:t>Niveau de revenu du ménage</a:t>
            </a:r>
            <a:endParaRPr lang="fr-CA" dirty="0"/>
          </a:p>
          <a:p>
            <a:r>
              <a:rPr lang="fr-CA" dirty="0">
                <a:hlinkClick r:id="rId9" action="ppaction://hlinksldjump"/>
              </a:rPr>
              <a:t>Insécurité alimentaire </a:t>
            </a:r>
            <a:endParaRPr lang="fr-CA" dirty="0"/>
          </a:p>
          <a:p>
            <a:r>
              <a:rPr lang="fr-CA" dirty="0">
                <a:hlinkClick r:id="rId10" action="ppaction://hlinksldjump"/>
              </a:rPr>
              <a:t>Niveau de scolarité de la mère</a:t>
            </a:r>
            <a:endParaRPr lang="fr-CA" dirty="0"/>
          </a:p>
          <a:p>
            <a:r>
              <a:rPr lang="fr-CA" dirty="0">
                <a:hlinkClick r:id="rId11" action="ppaction://hlinksldjump"/>
              </a:rPr>
              <a:t>Âge de la mère lors de la grossesse (Adolescente vs Adulte)</a:t>
            </a:r>
            <a:endParaRPr lang="fr-CA" dirty="0"/>
          </a:p>
          <a:p>
            <a:endParaRPr lang="fr-CA" sz="1800" dirty="0"/>
          </a:p>
          <a:p>
            <a:pPr marL="0" indent="0">
              <a:buNone/>
            </a:pPr>
            <a:r>
              <a:rPr lang="fr-CA" dirty="0"/>
              <a:t>Il est possible que d’autres facteurs (ex.: le fait d’être une mère monoparentale, d’être d’ascendance autochtone, d’avoir un statut d’immigrant, etc.) fassent aussi partie du contexte devant être pris en compte dans les interventions. </a:t>
            </a:r>
          </a:p>
          <a:p>
            <a:endParaRPr lang="fr-CA" dirty="0"/>
          </a:p>
          <a:p>
            <a:endParaRPr lang="fr-CA" dirty="0"/>
          </a:p>
        </p:txBody>
      </p:sp>
    </p:spTree>
    <p:extLst>
      <p:ext uri="{BB962C8B-B14F-4D97-AF65-F5344CB8AC3E}">
        <p14:creationId xmlns:p14="http://schemas.microsoft.com/office/powerpoint/2010/main" val="282511016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custDataLst>
              <p:tags r:id="rId1"/>
            </p:custDataLst>
          </p:nvPr>
        </p:nvSpPr>
        <p:spPr/>
        <p:txBody>
          <a:bodyPr>
            <a:noAutofit/>
          </a:bodyPr>
          <a:lstStyle/>
          <a:p>
            <a:r>
              <a:rPr lang="fr-CA" sz="2700"/>
              <a:t>Guerre et conflits </a:t>
            </a:r>
            <a:br>
              <a:rPr lang="fr-CA" sz="2700"/>
            </a:br>
            <a:r>
              <a:rPr lang="fr-CA" sz="2700"/>
              <a:t>et les 1000 premiers jours de vie</a:t>
            </a:r>
          </a:p>
        </p:txBody>
      </p:sp>
      <p:sp>
        <p:nvSpPr>
          <p:cNvPr id="3" name="Espace réservé du contenu 2"/>
          <p:cNvSpPr>
            <a:spLocks noGrp="1"/>
          </p:cNvSpPr>
          <p:nvPr>
            <p:ph idx="1"/>
            <p:custDataLst>
              <p:tags r:id="rId2"/>
            </p:custDataLst>
          </p:nvPr>
        </p:nvSpPr>
        <p:spPr>
          <a:xfrm>
            <a:off x="986230" y="1916832"/>
            <a:ext cx="7560840" cy="4536504"/>
          </a:xfrm>
        </p:spPr>
        <p:txBody>
          <a:bodyPr>
            <a:noAutofit/>
          </a:bodyPr>
          <a:lstStyle/>
          <a:p>
            <a:r>
              <a:rPr lang="fr-CA" sz="2400" dirty="0"/>
              <a:t>Sont les principales causes déterminantes de l’insécurité nutritionnelle (55).</a:t>
            </a:r>
          </a:p>
          <a:p>
            <a:endParaRPr lang="fr-CA" sz="1000" dirty="0"/>
          </a:p>
          <a:p>
            <a:r>
              <a:rPr lang="fr-CA" sz="2400" dirty="0"/>
              <a:t>Contribuent à la malnutrition en déstabilisant la communauté dans laquelle les gens vivent (56). </a:t>
            </a:r>
          </a:p>
          <a:p>
            <a:endParaRPr lang="fr-CA" sz="1000" dirty="0"/>
          </a:p>
          <a:p>
            <a:r>
              <a:rPr lang="fr-CA" sz="2400" dirty="0"/>
              <a:t>Les attaques et les déplacements de nombreuses familles comptent parmi les perturbations qui empêchent les mères et les enfants d’avoir accès à une bonne alimentation et entravent les efforts des gouvernements pour répondre aux crises nutritionnelles (56). </a:t>
            </a:r>
          </a:p>
          <a:p>
            <a:endParaRPr lang="fr-CA" sz="500" dirty="0"/>
          </a:p>
        </p:txBody>
      </p:sp>
    </p:spTree>
    <p:extLst>
      <p:ext uri="{BB962C8B-B14F-4D97-AF65-F5344CB8AC3E}">
        <p14:creationId xmlns:p14="http://schemas.microsoft.com/office/powerpoint/2010/main" val="340935254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D28CA625-436A-4108-99F9-F90BE0408E45}"/>
              </a:ext>
            </a:extLst>
          </p:cNvPr>
          <p:cNvSpPr>
            <a:spLocks noGrp="1"/>
          </p:cNvSpPr>
          <p:nvPr>
            <p:ph type="ctrTitle"/>
            <p:custDataLst>
              <p:tags r:id="rId1"/>
            </p:custDataLst>
          </p:nvPr>
        </p:nvSpPr>
        <p:spPr>
          <a:xfrm>
            <a:off x="1979712" y="403933"/>
            <a:ext cx="6984776" cy="866527"/>
          </a:xfrm>
          <a:solidFill>
            <a:srgbClr val="D0DDF0"/>
          </a:solidFill>
        </p:spPr>
        <p:txBody>
          <a:bodyPr>
            <a:noAutofit/>
          </a:bodyPr>
          <a:lstStyle/>
          <a:p>
            <a:r>
              <a:rPr lang="fr-CA" sz="2700" dirty="0"/>
              <a:t>Accès aux soins de santé et les 1000 premiers jours de vie; soins prénataux et postnataux (31)</a:t>
            </a:r>
          </a:p>
        </p:txBody>
      </p:sp>
      <p:sp>
        <p:nvSpPr>
          <p:cNvPr id="3" name="Espace réservé du contenu 2">
            <a:extLst>
              <a:ext uri="{FF2B5EF4-FFF2-40B4-BE49-F238E27FC236}">
                <a16:creationId xmlns:a16="http://schemas.microsoft.com/office/drawing/2014/main" id="{57924AE2-82E3-4083-BB18-1DAC9D32CC84}"/>
              </a:ext>
            </a:extLst>
          </p:cNvPr>
          <p:cNvSpPr>
            <a:spLocks noGrp="1"/>
          </p:cNvSpPr>
          <p:nvPr>
            <p:ph idx="1"/>
            <p:custDataLst>
              <p:tags r:id="rId2"/>
            </p:custDataLst>
          </p:nvPr>
        </p:nvSpPr>
        <p:spPr>
          <a:xfrm>
            <a:off x="665923" y="1700808"/>
            <a:ext cx="8473808" cy="4896544"/>
          </a:xfrm>
        </p:spPr>
        <p:txBody>
          <a:bodyPr>
            <a:noAutofit/>
          </a:bodyPr>
          <a:lstStyle/>
          <a:p>
            <a:pPr marL="0" indent="0">
              <a:buNone/>
            </a:pPr>
            <a:r>
              <a:rPr lang="fr-CA" sz="1600" dirty="0"/>
              <a:t>« Les soins prénataux peuvent être définis comme étant les soins dispensés par des professionnels de santé qualifiés aux femmes et adolescentes enceintes afin de garantir les meilleures conditions de santé à la fois pour la mère et pour l’enfant pendant la grossesse. Les soins comprennent l’identification des risques, la prévention et la prise en charge de maladies liées à la grossesse ou concomitantes ainsi que l’éducation sanitaire et la promotion de la santé ». </a:t>
            </a:r>
          </a:p>
          <a:p>
            <a:pPr marL="0" indent="0">
              <a:buNone/>
            </a:pPr>
            <a:endParaRPr lang="fr-CA" sz="500" dirty="0"/>
          </a:p>
          <a:p>
            <a:pPr marL="0" indent="0">
              <a:buNone/>
            </a:pPr>
            <a:r>
              <a:rPr lang="fr-CA" sz="1600" dirty="0"/>
              <a:t>En 2015 (27) :</a:t>
            </a:r>
          </a:p>
          <a:p>
            <a:r>
              <a:rPr lang="fr-CA" sz="1600" dirty="0"/>
              <a:t> ~ </a:t>
            </a:r>
            <a:r>
              <a:rPr lang="fr-CA" sz="1600" b="1" dirty="0"/>
              <a:t>303 000 </a:t>
            </a:r>
            <a:r>
              <a:rPr lang="fr-CA" sz="1600" dirty="0"/>
              <a:t>femmes et adolescentes sont décédées à la suite de complications liées à la grossesse et à l’accouchement et </a:t>
            </a:r>
            <a:r>
              <a:rPr lang="fr-CA" sz="1600" b="1" dirty="0"/>
              <a:t>99 % </a:t>
            </a:r>
            <a:r>
              <a:rPr lang="fr-CA" sz="1600" dirty="0"/>
              <a:t>de ces décès étaient dans des contextes de faibles ressources. </a:t>
            </a:r>
          </a:p>
          <a:p>
            <a:r>
              <a:rPr lang="fr-CA" sz="1600" dirty="0"/>
              <a:t>~ </a:t>
            </a:r>
            <a:r>
              <a:rPr lang="fr-CA" sz="1600" b="1" dirty="0"/>
              <a:t>2,6 millions </a:t>
            </a:r>
            <a:r>
              <a:rPr lang="fr-CA" sz="1600" dirty="0"/>
              <a:t>d’enfants sont mort-nés, eux aussi majoritairement dans des contextes de faibles ressources. </a:t>
            </a:r>
          </a:p>
          <a:p>
            <a:endParaRPr lang="fr-CA" sz="500" dirty="0"/>
          </a:p>
          <a:p>
            <a:pPr marL="0" indent="0">
              <a:buNone/>
            </a:pPr>
            <a:r>
              <a:rPr lang="fr-CA" sz="1600" dirty="0"/>
              <a:t>Entre 2007 et 2014, il n’y avait que </a:t>
            </a:r>
            <a:r>
              <a:rPr lang="fr-CA" sz="1600" b="1" dirty="0"/>
              <a:t>64 % </a:t>
            </a:r>
            <a:r>
              <a:rPr lang="fr-CA" sz="1600" dirty="0"/>
              <a:t>des femmes enceintes dans le monde qui avaient fait les </a:t>
            </a:r>
            <a:r>
              <a:rPr lang="fr-CA" sz="1600" b="1" dirty="0"/>
              <a:t>4</a:t>
            </a:r>
            <a:r>
              <a:rPr lang="fr-CA" sz="1600" dirty="0"/>
              <a:t> consultations prénatales recommandées par l’OMS.</a:t>
            </a:r>
            <a:endParaRPr lang="fr-CA" sz="1600" dirty="0">
              <a:solidFill>
                <a:srgbClr val="FF0066"/>
              </a:solidFill>
            </a:endParaRPr>
          </a:p>
          <a:p>
            <a:pPr marL="0" indent="0">
              <a:buNone/>
            </a:pPr>
            <a:endParaRPr lang="fr-CA" sz="500" dirty="0">
              <a:solidFill>
                <a:srgbClr val="FF0066"/>
              </a:solidFill>
            </a:endParaRPr>
          </a:p>
          <a:p>
            <a:pPr marL="0" indent="0">
              <a:buNone/>
            </a:pPr>
            <a:r>
              <a:rPr lang="fr-CA" sz="1600" dirty="0"/>
              <a:t>Le nouveau modèle de l’OMS pour les soins prénataux prévoit maintenant 8 consultations au lieu de 4  (aux 12</a:t>
            </a:r>
            <a:r>
              <a:rPr lang="fr-CA" sz="1600" baseline="30000" dirty="0"/>
              <a:t>e</a:t>
            </a:r>
            <a:r>
              <a:rPr lang="fr-CA" sz="1600" dirty="0"/>
              <a:t>, 20e, 26e, 30e, 34e, 36e, 38e, et 40e semaines). Il a été conçu pour aider à améliorer la qualité des soins prénataux et faire baisser la mortalité maternelle et périnatale dans toutes les populations (31, 57).</a:t>
            </a:r>
            <a:endParaRPr lang="fr-CA" sz="1600" dirty="0">
              <a:solidFill>
                <a:srgbClr val="FF0066"/>
              </a:solidFill>
            </a:endParaRPr>
          </a:p>
          <a:p>
            <a:pPr marL="0" indent="0">
              <a:buNone/>
            </a:pPr>
            <a:endParaRPr lang="fr-CA" sz="1600" dirty="0"/>
          </a:p>
        </p:txBody>
      </p:sp>
    </p:spTree>
    <p:extLst>
      <p:ext uri="{BB962C8B-B14F-4D97-AF65-F5344CB8AC3E}">
        <p14:creationId xmlns:p14="http://schemas.microsoft.com/office/powerpoint/2010/main" val="422391783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D28CA625-436A-4108-99F9-F90BE0408E45}"/>
              </a:ext>
            </a:extLst>
          </p:cNvPr>
          <p:cNvSpPr>
            <a:spLocks noGrp="1"/>
          </p:cNvSpPr>
          <p:nvPr>
            <p:ph type="ctrTitle"/>
            <p:custDataLst>
              <p:tags r:id="rId1"/>
            </p:custDataLst>
          </p:nvPr>
        </p:nvSpPr>
        <p:spPr>
          <a:xfrm>
            <a:off x="1979712" y="296827"/>
            <a:ext cx="6984776" cy="866527"/>
          </a:xfrm>
          <a:solidFill>
            <a:srgbClr val="D0DDF0"/>
          </a:solidFill>
        </p:spPr>
        <p:txBody>
          <a:bodyPr>
            <a:noAutofit/>
          </a:bodyPr>
          <a:lstStyle/>
          <a:p>
            <a:r>
              <a:rPr lang="fr-CA" sz="2700" dirty="0"/>
              <a:t>Accès aux soins de santé et les 1000 premiers jours de vie; soins prénataux et postnataux (58)</a:t>
            </a:r>
          </a:p>
        </p:txBody>
      </p:sp>
      <p:sp>
        <p:nvSpPr>
          <p:cNvPr id="3" name="Espace réservé du contenu 2">
            <a:extLst>
              <a:ext uri="{FF2B5EF4-FFF2-40B4-BE49-F238E27FC236}">
                <a16:creationId xmlns:a16="http://schemas.microsoft.com/office/drawing/2014/main" id="{57924AE2-82E3-4083-BB18-1DAC9D32CC84}"/>
              </a:ext>
            </a:extLst>
          </p:cNvPr>
          <p:cNvSpPr>
            <a:spLocks noGrp="1"/>
          </p:cNvSpPr>
          <p:nvPr>
            <p:ph idx="1"/>
            <p:custDataLst>
              <p:tags r:id="rId2"/>
            </p:custDataLst>
          </p:nvPr>
        </p:nvSpPr>
        <p:spPr>
          <a:xfrm>
            <a:off x="738636" y="1628800"/>
            <a:ext cx="8136904" cy="6984776"/>
          </a:xfrm>
        </p:spPr>
        <p:txBody>
          <a:bodyPr>
            <a:noAutofit/>
          </a:bodyPr>
          <a:lstStyle/>
          <a:p>
            <a:r>
              <a:rPr lang="fr-CA" sz="2000" dirty="0"/>
              <a:t>Les coûts associés aux soins pendant la grossesse et l’accouchement vont souvent dissuader les femmes enceintes de consulter un médecin</a:t>
            </a:r>
            <a:r>
              <a:rPr lang="fr-CA" sz="2000" dirty="0">
                <a:solidFill>
                  <a:srgbClr val="FF0066"/>
                </a:solidFill>
              </a:rPr>
              <a:t>.</a:t>
            </a:r>
          </a:p>
          <a:p>
            <a:endParaRPr lang="fr-CA" sz="1000" dirty="0"/>
          </a:p>
          <a:p>
            <a:pPr marL="0" indent="0">
              <a:buNone/>
            </a:pPr>
            <a:endParaRPr lang="fr-CA" sz="500" dirty="0"/>
          </a:p>
          <a:p>
            <a:pPr marL="0" indent="0">
              <a:spcBef>
                <a:spcPts val="0"/>
              </a:spcBef>
              <a:buNone/>
            </a:pPr>
            <a:r>
              <a:rPr lang="fr-CA" sz="2000" dirty="0"/>
              <a:t>      </a:t>
            </a:r>
            <a:r>
              <a:rPr lang="fr-CA" sz="1800" dirty="0"/>
              <a:t>Ex. : 	En Asie du Sud, les femmes riches sont 3 fois plus nombreuses à bénéficier      	d’au moins 4 consultations prénatales que les femmes provenant d’un 	ménage à faible revenu. </a:t>
            </a:r>
          </a:p>
          <a:p>
            <a:pPr marL="0" indent="0">
              <a:buNone/>
            </a:pPr>
            <a:r>
              <a:rPr lang="fr-CA" sz="1000" dirty="0"/>
              <a:t> </a:t>
            </a:r>
            <a:endParaRPr lang="fr-CA" sz="500" dirty="0"/>
          </a:p>
          <a:p>
            <a:r>
              <a:rPr lang="fr-CA" sz="2000" dirty="0"/>
              <a:t>De 2010-2017, la couverture en personnel de santé a été minime dans les pays les plus pauvres. Pourtant, ce sont eux qui détiennent les taux de mortalité maternelle et néonatale les plus élevés. </a:t>
            </a:r>
          </a:p>
          <a:p>
            <a:pPr marL="0" indent="0">
              <a:buNone/>
            </a:pPr>
            <a:endParaRPr lang="fr-CA" sz="500" dirty="0"/>
          </a:p>
          <a:p>
            <a:pPr marL="0" indent="0">
              <a:spcBef>
                <a:spcPts val="0"/>
              </a:spcBef>
              <a:buNone/>
            </a:pPr>
            <a:r>
              <a:rPr lang="fr-CA" sz="2000" dirty="0"/>
              <a:t>     </a:t>
            </a:r>
            <a:r>
              <a:rPr lang="fr-CA" sz="1800" dirty="0"/>
              <a:t>Ex. : la couverture médicale est passée de 4 à 5 agents de santé pour </a:t>
            </a:r>
          </a:p>
          <a:p>
            <a:pPr marL="0" indent="0">
              <a:spcBef>
                <a:spcPts val="0"/>
              </a:spcBef>
              <a:buNone/>
            </a:pPr>
            <a:r>
              <a:rPr lang="fr-CA" sz="1800" dirty="0"/>
              <a:t>     10 000 personnes au Mozambique, de 3 à 9 en Éthiopie alors qu’en Norvège, elle </a:t>
            </a:r>
          </a:p>
          <a:p>
            <a:pPr marL="0" indent="0">
              <a:spcBef>
                <a:spcPts val="0"/>
              </a:spcBef>
              <a:buNone/>
            </a:pPr>
            <a:r>
              <a:rPr lang="fr-CA" sz="1800" dirty="0"/>
              <a:t>      est passée de 213 à 228 professionnels de santé pour 10 000 personnes. </a:t>
            </a:r>
          </a:p>
          <a:p>
            <a:pPr marL="0" indent="0">
              <a:spcBef>
                <a:spcPts val="0"/>
              </a:spcBef>
              <a:buNone/>
            </a:pPr>
            <a:endParaRPr lang="fr-CA" sz="1000" dirty="0"/>
          </a:p>
          <a:p>
            <a:r>
              <a:rPr lang="fr-CA" sz="2000" dirty="0"/>
              <a:t>Le soutien des soins prénataux est essentiel non seulement pour sauver des vies, mais aussi de faire de la grossesse une expérience positive. </a:t>
            </a:r>
          </a:p>
          <a:p>
            <a:pPr marL="0" indent="0">
              <a:buNone/>
            </a:pPr>
            <a:endParaRPr lang="fr-CA" sz="1000" dirty="0"/>
          </a:p>
        </p:txBody>
      </p:sp>
    </p:spTree>
    <p:extLst>
      <p:ext uri="{BB962C8B-B14F-4D97-AF65-F5344CB8AC3E}">
        <p14:creationId xmlns:p14="http://schemas.microsoft.com/office/powerpoint/2010/main" val="378886225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57B1E7B6-9567-4A62-823E-75799E8B6E0D}"/>
              </a:ext>
            </a:extLst>
          </p:cNvPr>
          <p:cNvSpPr>
            <a:spLocks noGrp="1"/>
          </p:cNvSpPr>
          <p:nvPr>
            <p:ph type="ctrTitle"/>
            <p:custDataLst>
              <p:tags r:id="rId1"/>
            </p:custDataLst>
          </p:nvPr>
        </p:nvSpPr>
        <p:spPr>
          <a:xfrm>
            <a:off x="1803779" y="434104"/>
            <a:ext cx="6783483" cy="866527"/>
          </a:xfrm>
        </p:spPr>
        <p:txBody>
          <a:bodyPr>
            <a:noAutofit/>
          </a:bodyPr>
          <a:lstStyle/>
          <a:p>
            <a:r>
              <a:rPr lang="fr-CA" sz="2800"/>
              <a:t>Réseau de soutien</a:t>
            </a:r>
            <a:br>
              <a:rPr lang="fr-CA" sz="2800"/>
            </a:br>
            <a:r>
              <a:rPr lang="fr-CA" sz="2800"/>
              <a:t>et les 1000 premiers jours de vie</a:t>
            </a:r>
          </a:p>
        </p:txBody>
      </p:sp>
      <p:sp>
        <p:nvSpPr>
          <p:cNvPr id="3" name="Espace réservé du contenu 2">
            <a:extLst>
              <a:ext uri="{FF2B5EF4-FFF2-40B4-BE49-F238E27FC236}">
                <a16:creationId xmlns:a16="http://schemas.microsoft.com/office/drawing/2014/main" id="{C5ABA650-E8DA-4A08-8861-31ABF48D4373}"/>
              </a:ext>
            </a:extLst>
          </p:cNvPr>
          <p:cNvSpPr>
            <a:spLocks noGrp="1"/>
          </p:cNvSpPr>
          <p:nvPr>
            <p:ph idx="1"/>
            <p:custDataLst>
              <p:tags r:id="rId2"/>
            </p:custDataLst>
          </p:nvPr>
        </p:nvSpPr>
        <p:spPr>
          <a:xfrm>
            <a:off x="418174" y="1628800"/>
            <a:ext cx="8604250" cy="5445224"/>
          </a:xfrm>
        </p:spPr>
        <p:txBody>
          <a:bodyPr>
            <a:noAutofit/>
          </a:bodyPr>
          <a:lstStyle/>
          <a:p>
            <a:pPr>
              <a:spcAft>
                <a:spcPts val="300"/>
              </a:spcAft>
            </a:pPr>
            <a:r>
              <a:rPr lang="fr-CA" sz="1800" dirty="0"/>
              <a:t>Les femmes provenant de milieux défavorisés manquent souvent de soutien social. </a:t>
            </a:r>
          </a:p>
          <a:p>
            <a:pPr>
              <a:spcAft>
                <a:spcPts val="300"/>
              </a:spcAft>
            </a:pPr>
            <a:r>
              <a:rPr lang="fr-CA" sz="1800" dirty="0"/>
              <a:t>Les femmes qui reçoivent du soutien social supplémentaire (ex. les visites à domicile, les appels téléphoniques, la gestion du stress) seraient moins susceptibles d’être admises à l’hôpital pendant leur grossesse, d’accoucher par césarienne et moins susceptibles d’être déprimées (59).</a:t>
            </a:r>
          </a:p>
          <a:p>
            <a:pPr>
              <a:spcAft>
                <a:spcPts val="300"/>
              </a:spcAft>
            </a:pPr>
            <a:r>
              <a:rPr lang="fr-CA" sz="1800" dirty="0"/>
              <a:t>Plusieurs études ont démontré que les mères ont besoin d’un soutien actif pour débuter et maintenir l’allaitement. Ceci nécessite un soutien général de tout le système de santé (ex. assistance qualifiée aux mères allaitantes afin de les aider à surmonter les difficultés) (31,60).</a:t>
            </a:r>
          </a:p>
          <a:p>
            <a:pPr>
              <a:spcAft>
                <a:spcPts val="300"/>
              </a:spcAft>
            </a:pPr>
            <a:r>
              <a:rPr lang="fr-CA" sz="1800" dirty="0"/>
              <a:t>Sur 194 pays, il y aurait </a:t>
            </a:r>
            <a:r>
              <a:rPr lang="fr-CA" sz="1800" b="1" dirty="0"/>
              <a:t>40 %</a:t>
            </a:r>
            <a:r>
              <a:rPr lang="fr-CA" sz="1800" dirty="0"/>
              <a:t> des enfants &lt; 6 mois qui sont allaités exclusivement au sein et </a:t>
            </a:r>
            <a:r>
              <a:rPr lang="fr-CA" sz="1800" b="1" dirty="0"/>
              <a:t>seulement 23 pays </a:t>
            </a:r>
            <a:r>
              <a:rPr lang="fr-CA" sz="1800" dirty="0"/>
              <a:t>qui ont des taux d’allaitement exclusivement au sein </a:t>
            </a:r>
            <a:r>
              <a:rPr lang="fr-CA" sz="1800" b="1" dirty="0"/>
              <a:t>&gt; 60 % (61).</a:t>
            </a:r>
            <a:endParaRPr lang="fr-CA" sz="1800" dirty="0"/>
          </a:p>
          <a:p>
            <a:pPr>
              <a:spcAft>
                <a:spcPts val="300"/>
              </a:spcAft>
            </a:pPr>
            <a:r>
              <a:rPr lang="fr-CA" sz="1800" dirty="0"/>
              <a:t>Le soutien provenant des professionnels et d’autres personnes (ex. conjoint, famille) est un élément clé pour l’initiation et la poursuite de l’allaitement surtout dans les 2 premiers mois, et ce, même dans les régions où les taux d’allaitement sont faibles (31,60).  </a:t>
            </a:r>
          </a:p>
          <a:p>
            <a:endParaRPr lang="fr-CA" sz="1600" dirty="0"/>
          </a:p>
        </p:txBody>
      </p:sp>
    </p:spTree>
    <p:extLst>
      <p:ext uri="{BB962C8B-B14F-4D97-AF65-F5344CB8AC3E}">
        <p14:creationId xmlns:p14="http://schemas.microsoft.com/office/powerpoint/2010/main" val="345820386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57B1E7B6-9567-4A62-823E-75799E8B6E0D}"/>
              </a:ext>
            </a:extLst>
          </p:cNvPr>
          <p:cNvSpPr>
            <a:spLocks noGrp="1"/>
          </p:cNvSpPr>
          <p:nvPr>
            <p:ph type="ctrTitle"/>
            <p:custDataLst>
              <p:tags r:id="rId1"/>
            </p:custDataLst>
          </p:nvPr>
        </p:nvSpPr>
        <p:spPr/>
        <p:txBody>
          <a:bodyPr>
            <a:noAutofit/>
          </a:bodyPr>
          <a:lstStyle/>
          <a:p>
            <a:r>
              <a:rPr lang="en-US" sz="2800" dirty="0"/>
              <a:t>Les </a:t>
            </a:r>
            <a:r>
              <a:rPr lang="en-US" sz="2800" dirty="0" err="1"/>
              <a:t>avantages</a:t>
            </a:r>
            <a:r>
              <a:rPr lang="en-US" sz="2800" dirty="0"/>
              <a:t> de </a:t>
            </a:r>
            <a:r>
              <a:rPr lang="en-US" sz="2800" dirty="0" err="1"/>
              <a:t>l’allaitement</a:t>
            </a:r>
            <a:r>
              <a:rPr lang="en-US" sz="2800" dirty="0"/>
              <a:t> </a:t>
            </a:r>
            <a:r>
              <a:rPr lang="en-US" sz="2800" dirty="0" err="1"/>
              <a:t>exclusif</a:t>
            </a:r>
            <a:br>
              <a:rPr lang="en-US" sz="2800" dirty="0"/>
            </a:br>
            <a:endParaRPr lang="fr-CA" sz="1200" dirty="0">
              <a:solidFill>
                <a:srgbClr val="FF0000"/>
              </a:solidFill>
            </a:endParaRPr>
          </a:p>
        </p:txBody>
      </p:sp>
      <p:sp>
        <p:nvSpPr>
          <p:cNvPr id="3" name="Espace réservé du contenu 2">
            <a:extLst>
              <a:ext uri="{FF2B5EF4-FFF2-40B4-BE49-F238E27FC236}">
                <a16:creationId xmlns:a16="http://schemas.microsoft.com/office/drawing/2014/main" id="{C5ABA650-E8DA-4A08-8861-31ABF48D4373}"/>
              </a:ext>
            </a:extLst>
          </p:cNvPr>
          <p:cNvSpPr>
            <a:spLocks noGrp="1"/>
          </p:cNvSpPr>
          <p:nvPr>
            <p:ph idx="1"/>
            <p:custDataLst>
              <p:tags r:id="rId2"/>
            </p:custDataLst>
          </p:nvPr>
        </p:nvSpPr>
        <p:spPr>
          <a:xfrm>
            <a:off x="611560" y="1628800"/>
            <a:ext cx="8149640" cy="5445224"/>
          </a:xfrm>
        </p:spPr>
        <p:txBody>
          <a:bodyPr>
            <a:noAutofit/>
          </a:bodyPr>
          <a:lstStyle/>
          <a:p>
            <a:pPr>
              <a:buFont typeface="+mj-lt"/>
              <a:buAutoNum type="arabicPeriod"/>
            </a:pPr>
            <a:r>
              <a:rPr lang="en-US" sz="1800" dirty="0" err="1"/>
              <a:t>Permettrait</a:t>
            </a:r>
            <a:r>
              <a:rPr lang="en-US" sz="1800" dirty="0"/>
              <a:t> de </a:t>
            </a:r>
            <a:r>
              <a:rPr lang="en-US" sz="1800" dirty="0" err="1"/>
              <a:t>sauver</a:t>
            </a:r>
            <a:r>
              <a:rPr lang="en-US" sz="1800" dirty="0"/>
              <a:t> la vie de 820 000 enfants </a:t>
            </a:r>
            <a:r>
              <a:rPr lang="en-US" sz="1800" dirty="0" err="1"/>
              <a:t>chaque</a:t>
            </a:r>
            <a:r>
              <a:rPr lang="en-US" sz="1800" dirty="0"/>
              <a:t> </a:t>
            </a:r>
            <a:r>
              <a:rPr lang="en-US" sz="1800" dirty="0" err="1"/>
              <a:t>année</a:t>
            </a:r>
            <a:r>
              <a:rPr lang="en-US" sz="1800" dirty="0"/>
              <a:t> (62).</a:t>
            </a:r>
          </a:p>
          <a:p>
            <a:pPr>
              <a:buFont typeface="+mj-lt"/>
              <a:buAutoNum type="arabicPeriod"/>
            </a:pPr>
            <a:r>
              <a:rPr lang="fr-CA" sz="1800" dirty="0"/>
              <a:t>Pourrait protéger contre le syndrome de mort subite du nourrisson (63). </a:t>
            </a:r>
          </a:p>
          <a:p>
            <a:pPr>
              <a:buFont typeface="+mj-lt"/>
              <a:buAutoNum type="arabicPeriod"/>
            </a:pPr>
            <a:r>
              <a:rPr lang="fr-CA" sz="1800" dirty="0"/>
              <a:t>Permettrait de fournir tous les éléments nutritifs à son enfant afin de bien se développer (62). </a:t>
            </a:r>
          </a:p>
          <a:p>
            <a:pPr>
              <a:buFont typeface="+mj-lt"/>
              <a:buAutoNum type="arabicPeriod"/>
            </a:pPr>
            <a:r>
              <a:rPr lang="fr-CA" sz="1800" dirty="0"/>
              <a:t>Protégerait l’enfant contre plusieurs types d’infections (ex. otites, pneumonies, gastroentérites) (62).</a:t>
            </a:r>
          </a:p>
          <a:p>
            <a:pPr>
              <a:buFont typeface="+mj-lt"/>
              <a:buAutoNum type="arabicPeriod"/>
            </a:pPr>
            <a:r>
              <a:rPr lang="en-US" sz="1800" dirty="0"/>
              <a:t>(colostrum et lait </a:t>
            </a:r>
            <a:r>
              <a:rPr lang="en-US" sz="1800" dirty="0" err="1"/>
              <a:t>maternel</a:t>
            </a:r>
            <a:r>
              <a:rPr lang="en-US" sz="1800" dirty="0"/>
              <a:t>) </a:t>
            </a:r>
            <a:r>
              <a:rPr lang="en-US" sz="1800" dirty="0" err="1"/>
              <a:t>apporterait</a:t>
            </a:r>
            <a:r>
              <a:rPr lang="en-US" sz="1800" dirty="0"/>
              <a:t> </a:t>
            </a:r>
            <a:r>
              <a:rPr lang="en-US" sz="1800" dirty="0" err="1"/>
              <a:t>plusieurs</a:t>
            </a:r>
            <a:r>
              <a:rPr lang="en-US" sz="1800" dirty="0"/>
              <a:t> des </a:t>
            </a:r>
            <a:r>
              <a:rPr lang="en-US" sz="1800" dirty="0" err="1"/>
              <a:t>bénéfices</a:t>
            </a:r>
            <a:r>
              <a:rPr lang="en-US" sz="1800" dirty="0"/>
              <a:t> chez </a:t>
            </a:r>
            <a:r>
              <a:rPr lang="en-US" sz="1800" dirty="0" err="1"/>
              <a:t>l’enfant</a:t>
            </a:r>
            <a:r>
              <a:rPr lang="en-US" sz="1800" dirty="0"/>
              <a:t> au </a:t>
            </a:r>
            <a:r>
              <a:rPr lang="en-US" sz="1800" dirty="0" err="1"/>
              <a:t>niveau</a:t>
            </a:r>
            <a:r>
              <a:rPr lang="en-US" sz="1800" dirty="0"/>
              <a:t> </a:t>
            </a:r>
            <a:r>
              <a:rPr lang="en-US" sz="1800" dirty="0" err="1"/>
              <a:t>biologique</a:t>
            </a:r>
            <a:r>
              <a:rPr lang="en-US" sz="1800" dirty="0"/>
              <a:t> et </a:t>
            </a:r>
            <a:r>
              <a:rPr lang="en-US" sz="1800" dirty="0" err="1"/>
              <a:t>nutritionnel</a:t>
            </a:r>
            <a:r>
              <a:rPr lang="en-US" sz="1800" dirty="0"/>
              <a:t> et </a:t>
            </a:r>
            <a:r>
              <a:rPr lang="en-US" sz="1800" dirty="0" err="1"/>
              <a:t>réduirait</a:t>
            </a:r>
            <a:r>
              <a:rPr lang="en-US" sz="1800" dirty="0"/>
              <a:t> les </a:t>
            </a:r>
            <a:r>
              <a:rPr lang="en-US" sz="1800" dirty="0" err="1"/>
              <a:t>risques</a:t>
            </a:r>
            <a:r>
              <a:rPr lang="en-US" sz="1800" dirty="0"/>
              <a:t> de retard de </a:t>
            </a:r>
            <a:r>
              <a:rPr lang="en-US" sz="1800" dirty="0" err="1"/>
              <a:t>croissance</a:t>
            </a:r>
            <a:r>
              <a:rPr lang="en-US" sz="1800" dirty="0"/>
              <a:t>, </a:t>
            </a:r>
            <a:r>
              <a:rPr lang="en-US" sz="1800" dirty="0" err="1"/>
              <a:t>d’émaciation</a:t>
            </a:r>
            <a:r>
              <a:rPr lang="en-US" sz="1800" dirty="0"/>
              <a:t> </a:t>
            </a:r>
            <a:r>
              <a:rPr lang="en-US" sz="1800" dirty="0" err="1"/>
              <a:t>ainsi</a:t>
            </a:r>
            <a:r>
              <a:rPr lang="en-US" sz="1800" dirty="0"/>
              <a:t> que de </a:t>
            </a:r>
            <a:r>
              <a:rPr lang="en-US" sz="1800" dirty="0" err="1"/>
              <a:t>surpoids</a:t>
            </a:r>
            <a:r>
              <a:rPr lang="en-US" sz="1800" dirty="0"/>
              <a:t> à </a:t>
            </a:r>
            <a:r>
              <a:rPr lang="en-US" sz="1800" dirty="0" err="1"/>
              <a:t>l’âge</a:t>
            </a:r>
            <a:r>
              <a:rPr lang="en-US" sz="1800" dirty="0"/>
              <a:t> </a:t>
            </a:r>
            <a:r>
              <a:rPr lang="en-US" sz="1800" dirty="0" err="1"/>
              <a:t>adulte</a:t>
            </a:r>
            <a:r>
              <a:rPr lang="en-US" sz="1800" dirty="0"/>
              <a:t> (19, 64-66).</a:t>
            </a:r>
            <a:endParaRPr lang="fr-CA" sz="1800" dirty="0"/>
          </a:p>
          <a:p>
            <a:pPr>
              <a:buFont typeface="+mj-lt"/>
              <a:buAutoNum type="arabicPeriod"/>
            </a:pPr>
            <a:r>
              <a:rPr lang="fr-CA" sz="1800" dirty="0"/>
              <a:t>↓ le risque de certaines maladies chroniques (maladie cœliaque, maladies inflammatoires de l’intestin, diabète) (62).</a:t>
            </a:r>
          </a:p>
          <a:p>
            <a:pPr>
              <a:buFont typeface="+mj-lt"/>
              <a:buAutoNum type="arabicPeriod"/>
            </a:pPr>
            <a:r>
              <a:rPr lang="fr-CA" sz="1800" dirty="0"/>
              <a:t>Procurerait chez la mère plusieurs bénéfices (ex. réduction de poids, moments de qualité avec son enfant, protégerait contre des MNT et obésité plus tard dans la vie, etc.) (19,65)</a:t>
            </a:r>
            <a:r>
              <a:rPr lang="en-US" sz="1800" i="1" dirty="0"/>
              <a:t>.</a:t>
            </a:r>
            <a:endParaRPr lang="en-US" sz="1800" dirty="0"/>
          </a:p>
          <a:p>
            <a:pPr>
              <a:buFont typeface="+mj-lt"/>
              <a:buAutoNum type="arabicPeriod"/>
            </a:pPr>
            <a:r>
              <a:rPr lang="fr-CA" sz="1800" dirty="0"/>
              <a:t>Améliorerait le QI, la fréquentation scolaire et serait associé à un revenu plus élevé à l’âge adulte (62,64,67)</a:t>
            </a:r>
            <a:endParaRPr lang="fr-CA" sz="1800" dirty="0">
              <a:solidFill>
                <a:srgbClr val="FF0066"/>
              </a:solidFill>
            </a:endParaRPr>
          </a:p>
          <a:p>
            <a:pPr>
              <a:buFont typeface="+mj-lt"/>
              <a:buAutoNum type="arabicPeriod"/>
            </a:pPr>
            <a:endParaRPr lang="en-US" sz="1800" dirty="0">
              <a:solidFill>
                <a:srgbClr val="FF0066"/>
              </a:solidFill>
            </a:endParaRPr>
          </a:p>
          <a:p>
            <a:endParaRPr lang="fr-CA" sz="1600" dirty="0"/>
          </a:p>
        </p:txBody>
      </p:sp>
    </p:spTree>
    <p:extLst>
      <p:ext uri="{BB962C8B-B14F-4D97-AF65-F5344CB8AC3E}">
        <p14:creationId xmlns:p14="http://schemas.microsoft.com/office/powerpoint/2010/main" val="367379671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a:extLst>
              <a:ext uri="{FF2B5EF4-FFF2-40B4-BE49-F238E27FC236}">
                <a16:creationId xmlns:a16="http://schemas.microsoft.com/office/drawing/2014/main" id="{D54AAAAA-09E5-1D44-B773-B80F35E7B0D0}"/>
              </a:ext>
            </a:extLst>
          </p:cNvPr>
          <p:cNvSpPr txBox="1"/>
          <p:nvPr>
            <p:custDataLst>
              <p:tags r:id="rId1"/>
            </p:custDataLst>
          </p:nvPr>
        </p:nvSpPr>
        <p:spPr>
          <a:xfrm>
            <a:off x="1187624" y="1556792"/>
            <a:ext cx="7632848" cy="4708981"/>
          </a:xfrm>
          <a:prstGeom prst="rect">
            <a:avLst/>
          </a:prstGeom>
          <a:noFill/>
        </p:spPr>
        <p:txBody>
          <a:bodyPr wrap="square">
            <a:spAutoFit/>
          </a:bodyPr>
          <a:lstStyle>
            <a:lvl1pPr marL="357188" indent="-357188">
              <a:defRPr>
                <a:solidFill>
                  <a:schemeClr val="tx1"/>
                </a:solidFill>
                <a:latin typeface="Arial" pitchFamily="34" charset="0"/>
                <a:cs typeface="Arial" pitchFamily="34" charset="0"/>
              </a:defRPr>
            </a:lvl1pPr>
            <a:lvl2pPr marL="742950" indent="-285750">
              <a:defRPr>
                <a:solidFill>
                  <a:schemeClr val="tx1"/>
                </a:solidFill>
                <a:latin typeface="Arial" pitchFamily="34" charset="0"/>
                <a:cs typeface="Arial" pitchFamily="34" charset="0"/>
              </a:defRPr>
            </a:lvl2pPr>
            <a:lvl3pPr marL="1143000" indent="-228600">
              <a:defRPr>
                <a:solidFill>
                  <a:schemeClr val="tx1"/>
                </a:solidFill>
                <a:latin typeface="Arial" pitchFamily="34" charset="0"/>
                <a:cs typeface="Arial" pitchFamily="34" charset="0"/>
              </a:defRPr>
            </a:lvl3pPr>
            <a:lvl4pPr marL="1600200" indent="-228600">
              <a:defRPr>
                <a:solidFill>
                  <a:schemeClr val="tx1"/>
                </a:solidFill>
                <a:latin typeface="Arial" pitchFamily="34" charset="0"/>
                <a:cs typeface="Arial" pitchFamily="34" charset="0"/>
              </a:defRPr>
            </a:lvl4pPr>
            <a:lvl5pPr marL="2057400" indent="-228600">
              <a:defRPr>
                <a:solidFill>
                  <a:schemeClr val="tx1"/>
                </a:solidFill>
                <a:latin typeface="Arial" pitchFamily="34" charset="0"/>
                <a:cs typeface="Arial" pitchFamily="34" charset="0"/>
              </a:defRPr>
            </a:lvl5pPr>
            <a:lvl6pPr marL="2514600" indent="-228600" fontAlgn="base">
              <a:spcBef>
                <a:spcPct val="0"/>
              </a:spcBef>
              <a:spcAft>
                <a:spcPct val="0"/>
              </a:spcAft>
              <a:defRPr>
                <a:solidFill>
                  <a:schemeClr val="tx1"/>
                </a:solidFill>
                <a:latin typeface="Arial" pitchFamily="34" charset="0"/>
                <a:cs typeface="Arial" pitchFamily="34" charset="0"/>
              </a:defRPr>
            </a:lvl6pPr>
            <a:lvl7pPr marL="2971800" indent="-228600" fontAlgn="base">
              <a:spcBef>
                <a:spcPct val="0"/>
              </a:spcBef>
              <a:spcAft>
                <a:spcPct val="0"/>
              </a:spcAft>
              <a:defRPr>
                <a:solidFill>
                  <a:schemeClr val="tx1"/>
                </a:solidFill>
                <a:latin typeface="Arial" pitchFamily="34" charset="0"/>
                <a:cs typeface="Arial" pitchFamily="34" charset="0"/>
              </a:defRPr>
            </a:lvl7pPr>
            <a:lvl8pPr marL="3429000" indent="-228600" fontAlgn="base">
              <a:spcBef>
                <a:spcPct val="0"/>
              </a:spcBef>
              <a:spcAft>
                <a:spcPct val="0"/>
              </a:spcAft>
              <a:defRPr>
                <a:solidFill>
                  <a:schemeClr val="tx1"/>
                </a:solidFill>
                <a:latin typeface="Arial" pitchFamily="34" charset="0"/>
                <a:cs typeface="Arial" pitchFamily="34" charset="0"/>
              </a:defRPr>
            </a:lvl8pPr>
            <a:lvl9pPr marL="3886200" indent="-228600" fontAlgn="base">
              <a:spcBef>
                <a:spcPct val="0"/>
              </a:spcBef>
              <a:spcAft>
                <a:spcPct val="0"/>
              </a:spcAft>
              <a:defRPr>
                <a:solidFill>
                  <a:schemeClr val="tx1"/>
                </a:solidFill>
                <a:latin typeface="Arial" pitchFamily="34" charset="0"/>
                <a:cs typeface="Arial" pitchFamily="34" charset="0"/>
              </a:defRPr>
            </a:lvl9pPr>
          </a:lstStyle>
          <a:p>
            <a:pPr marL="85725" indent="0" fontAlgn="auto">
              <a:spcBef>
                <a:spcPts val="0"/>
              </a:spcBef>
              <a:spcAft>
                <a:spcPts val="0"/>
              </a:spcAft>
              <a:defRPr/>
            </a:pPr>
            <a:r>
              <a:rPr lang="fr-CA" sz="1500" dirty="0">
                <a:latin typeface="Calibri" panose="020F0502020204030204" pitchFamily="34" charset="0"/>
                <a:cs typeface="Calibri" panose="020F0502020204030204" pitchFamily="34" charset="0"/>
              </a:rPr>
              <a:t>Le RÉFIPS-section des Amériques offre cette Base de connaissances sur les Inégalités sociales de santé pour appuyer sa mission d’être un réseau d’échanges pour faire reconnaître et renforcer la promotion de la santé dans le monde francophone. Les contenus de cette Base de connaissances peuvent être utilisés et reproduits à des fins </a:t>
            </a:r>
            <a:r>
              <a:rPr lang="fr-CA" sz="1500" b="1" dirty="0">
                <a:latin typeface="Calibri" panose="020F0502020204030204" pitchFamily="34" charset="0"/>
                <a:cs typeface="Calibri" panose="020F0502020204030204" pitchFamily="34" charset="0"/>
              </a:rPr>
              <a:t>non commerciales</a:t>
            </a:r>
            <a:r>
              <a:rPr lang="fr-CA" sz="1500" dirty="0">
                <a:latin typeface="Calibri" panose="020F0502020204030204" pitchFamily="34" charset="0"/>
                <a:cs typeface="Calibri" panose="020F0502020204030204" pitchFamily="34" charset="0"/>
              </a:rPr>
              <a:t>, </a:t>
            </a:r>
            <a:r>
              <a:rPr lang="fr-CA" sz="1500" b="1" dirty="0">
                <a:latin typeface="Calibri" panose="020F0502020204030204" pitchFamily="34" charset="0"/>
                <a:cs typeface="Calibri" panose="020F0502020204030204" pitchFamily="34" charset="0"/>
              </a:rPr>
              <a:t>personnelles ou éducatives</a:t>
            </a:r>
            <a:r>
              <a:rPr lang="fr-CA" sz="1500" dirty="0">
                <a:latin typeface="Calibri" panose="020F0502020204030204" pitchFamily="34" charset="0"/>
                <a:cs typeface="Calibri" panose="020F0502020204030204" pitchFamily="34" charset="0"/>
              </a:rPr>
              <a:t>, avec mention de la source. Les renseignements sont mis à disposition selon les termes de la Licence </a:t>
            </a:r>
            <a:r>
              <a:rPr lang="fr-CA" sz="1500" dirty="0" err="1">
                <a:latin typeface="Calibri" panose="020F0502020204030204" pitchFamily="34" charset="0"/>
                <a:cs typeface="Calibri" panose="020F0502020204030204" pitchFamily="34" charset="0"/>
              </a:rPr>
              <a:t>Creative</a:t>
            </a:r>
            <a:r>
              <a:rPr lang="fr-CA" sz="1500" dirty="0">
                <a:latin typeface="Calibri" panose="020F0502020204030204" pitchFamily="34" charset="0"/>
                <a:cs typeface="Calibri" panose="020F0502020204030204" pitchFamily="34" charset="0"/>
              </a:rPr>
              <a:t> Commons Attribution 3.0 : </a:t>
            </a:r>
          </a:p>
          <a:p>
            <a:pPr marL="85725" indent="0" fontAlgn="auto">
              <a:spcBef>
                <a:spcPts val="0"/>
              </a:spcBef>
              <a:spcAft>
                <a:spcPts val="0"/>
              </a:spcAft>
              <a:defRPr/>
            </a:pPr>
            <a:r>
              <a:rPr lang="fr-CA" sz="1600" dirty="0">
                <a:latin typeface="Calibri" panose="020F0502020204030204" pitchFamily="34" charset="0"/>
                <a:cs typeface="Calibri" panose="020F0502020204030204" pitchFamily="34" charset="0"/>
              </a:rPr>
              <a:t> </a:t>
            </a:r>
            <a:r>
              <a:rPr lang="fr-CA" sz="1400" dirty="0">
                <a:latin typeface="Calibri" panose="020F0502020204030204" pitchFamily="34" charset="0"/>
                <a:cs typeface="Calibri" panose="020F0502020204030204" pitchFamily="34" charset="0"/>
                <a:hlinkClick r:id="rId5"/>
              </a:rPr>
              <a:t>http://creativecommons.org/licenses/by-nc-sa/3.0/deed.fr</a:t>
            </a:r>
            <a:endParaRPr lang="fr-CA" sz="1400" dirty="0">
              <a:latin typeface="Calibri" panose="020F0502020204030204" pitchFamily="34" charset="0"/>
              <a:cs typeface="Calibri" panose="020F0502020204030204" pitchFamily="34" charset="0"/>
            </a:endParaRPr>
          </a:p>
          <a:p>
            <a:pPr marL="85725" indent="0">
              <a:defRPr/>
            </a:pPr>
            <a:endParaRPr lang="fr-CA" sz="1500" dirty="0">
              <a:latin typeface="Calibri" panose="020F0502020204030204" pitchFamily="34" charset="0"/>
              <a:cs typeface="Calibri" panose="020F0502020204030204" pitchFamily="34" charset="0"/>
            </a:endParaRPr>
          </a:p>
          <a:p>
            <a:pPr marL="85725" indent="0">
              <a:defRPr/>
            </a:pPr>
            <a:endParaRPr lang="fr-CA" sz="1500" dirty="0">
              <a:latin typeface="Calibri" panose="020F0502020204030204" pitchFamily="34" charset="0"/>
              <a:cs typeface="Calibri" panose="020F0502020204030204" pitchFamily="34" charset="0"/>
            </a:endParaRPr>
          </a:p>
          <a:p>
            <a:pPr marL="85725" indent="0">
              <a:defRPr/>
            </a:pPr>
            <a:r>
              <a:rPr lang="fr-CA" sz="1500" dirty="0">
                <a:latin typeface="Calibri" panose="020F0502020204030204" pitchFamily="34" charset="0"/>
                <a:cs typeface="Calibri" panose="020F0502020204030204" pitchFamily="34" charset="0"/>
              </a:rPr>
              <a:t>Le format PowerPoint n’est utilisé que pour structurer l’information. </a:t>
            </a:r>
            <a:r>
              <a:rPr lang="fr-CA" sz="1500" b="1" dirty="0">
                <a:latin typeface="Calibri" panose="020F0502020204030204" pitchFamily="34" charset="0"/>
                <a:cs typeface="Calibri" panose="020F0502020204030204" pitchFamily="34" charset="0"/>
              </a:rPr>
              <a:t>Les diaporamas n’ont donc pas la prétention de répondre aux normes requises pour une bonne présentation visuelle. </a:t>
            </a:r>
            <a:r>
              <a:rPr lang="fr-CA" sz="1500" dirty="0">
                <a:latin typeface="Calibri" panose="020F0502020204030204" pitchFamily="34" charset="0"/>
                <a:cs typeface="Calibri" panose="020F0502020204030204" pitchFamily="34" charset="0"/>
              </a:rPr>
              <a:t>Ils visent uniquement à rendre l’information la plus accessible possible pour l’utilisateur. </a:t>
            </a:r>
          </a:p>
          <a:p>
            <a:pPr marL="85725" indent="0" fontAlgn="auto">
              <a:spcBef>
                <a:spcPts val="0"/>
              </a:spcBef>
              <a:spcAft>
                <a:spcPts val="0"/>
              </a:spcAft>
              <a:defRPr/>
            </a:pPr>
            <a:endParaRPr lang="fr-CA" sz="1500" dirty="0">
              <a:latin typeface="Calibri" panose="020F0502020204030204" pitchFamily="34" charset="0"/>
              <a:cs typeface="Calibri" panose="020F0502020204030204" pitchFamily="34" charset="0"/>
            </a:endParaRPr>
          </a:p>
          <a:p>
            <a:pPr marL="85725" indent="0" fontAlgn="auto">
              <a:spcBef>
                <a:spcPts val="0"/>
              </a:spcBef>
              <a:spcAft>
                <a:spcPts val="0"/>
              </a:spcAft>
              <a:defRPr/>
            </a:pPr>
            <a:endParaRPr lang="fr-CA" sz="1500" dirty="0">
              <a:latin typeface="Calibri" panose="020F0502020204030204" pitchFamily="34" charset="0"/>
              <a:cs typeface="Calibri" panose="020F0502020204030204" pitchFamily="34" charset="0"/>
            </a:endParaRPr>
          </a:p>
          <a:p>
            <a:pPr marL="85725" indent="0" fontAlgn="auto">
              <a:spcBef>
                <a:spcPts val="0"/>
              </a:spcBef>
              <a:spcAft>
                <a:spcPts val="0"/>
              </a:spcAft>
              <a:defRPr/>
            </a:pPr>
            <a:r>
              <a:rPr lang="fr-CA" sz="1500" dirty="0">
                <a:latin typeface="Calibri" panose="020F0502020204030204" pitchFamily="34" charset="0"/>
                <a:cs typeface="Calibri" panose="020F0502020204030204" pitchFamily="34" charset="0"/>
              </a:rPr>
              <a:t>Afin de respecter la Loi sur les droits d’auteurs, la liste des références bibliographiques est rédigée et des hyperliens sont disponibles vers les producteurs de l’information originale ou une base de données la répertoriant. Si vous utilisez un lien vers le site Web d’un tiers à partir de cet outil, vous devrez vous conformer aux conditions de droits d’auteur de ces sites. </a:t>
            </a:r>
            <a:endParaRPr lang="fr-CA" sz="1400" dirty="0">
              <a:latin typeface="Calibri" panose="020F0502020204030204" pitchFamily="34" charset="0"/>
              <a:cs typeface="Calibri" panose="020F0502020204030204" pitchFamily="34" charset="0"/>
            </a:endParaRPr>
          </a:p>
          <a:p>
            <a:pPr marL="85725" indent="0" fontAlgn="auto">
              <a:spcBef>
                <a:spcPts val="0"/>
              </a:spcBef>
              <a:spcAft>
                <a:spcPts val="0"/>
              </a:spcAft>
              <a:defRPr/>
            </a:pPr>
            <a:endParaRPr lang="fr-CA" sz="1400" dirty="0">
              <a:solidFill>
                <a:srgbClr val="654951"/>
              </a:solidFill>
              <a:latin typeface="Calibri" panose="020F0502020204030204" pitchFamily="34" charset="0"/>
              <a:cs typeface="Calibri" panose="020F0502020204030204" pitchFamily="34" charset="0"/>
            </a:endParaRPr>
          </a:p>
        </p:txBody>
      </p:sp>
      <p:sp>
        <p:nvSpPr>
          <p:cNvPr id="3" name="ZoneTexte 7">
            <a:extLst>
              <a:ext uri="{FF2B5EF4-FFF2-40B4-BE49-F238E27FC236}">
                <a16:creationId xmlns:a16="http://schemas.microsoft.com/office/drawing/2014/main" id="{E12484FA-C462-4A48-8A67-CFAB740C8AF6}"/>
              </a:ext>
            </a:extLst>
          </p:cNvPr>
          <p:cNvSpPr txBox="1">
            <a:spLocks noChangeArrowheads="1"/>
          </p:cNvSpPr>
          <p:nvPr>
            <p:custDataLst>
              <p:tags r:id="rId2"/>
            </p:custDataLst>
          </p:nvPr>
        </p:nvSpPr>
        <p:spPr bwMode="auto">
          <a:xfrm>
            <a:off x="1763713" y="332656"/>
            <a:ext cx="6934200" cy="830263"/>
          </a:xfrm>
          <a:prstGeom prst="rect">
            <a:avLst/>
          </a:prstGeom>
          <a:noFill/>
          <a:ln w="9525">
            <a:noFill/>
            <a:miter lim="800000"/>
            <a:headEnd/>
            <a:tailEnd/>
          </a:ln>
        </p:spPr>
        <p:txBody>
          <a:bodyPr>
            <a:spAutoFit/>
          </a:bodyPr>
          <a:lstStyle/>
          <a:p>
            <a:pPr algn="ctr" fontAlgn="auto">
              <a:spcBef>
                <a:spcPts val="0"/>
              </a:spcBef>
              <a:spcAft>
                <a:spcPts val="0"/>
              </a:spcAft>
              <a:defRPr/>
            </a:pPr>
            <a:r>
              <a:rPr lang="fr-CA" sz="2400" b="1" dirty="0">
                <a:solidFill>
                  <a:srgbClr val="295CA3"/>
                </a:solidFill>
                <a:effectLst>
                  <a:outerShdw blurRad="38100" dist="38100" dir="2700000" algn="tl">
                    <a:srgbClr val="000000">
                      <a:alpha val="43137"/>
                    </a:srgbClr>
                  </a:outerShdw>
                </a:effectLst>
                <a:latin typeface="Arial" charset="0"/>
                <a:cs typeface="Arial" charset="0"/>
              </a:rPr>
              <a:t>IMPORTANT</a:t>
            </a:r>
          </a:p>
          <a:p>
            <a:pPr algn="ctr" fontAlgn="auto">
              <a:spcBef>
                <a:spcPts val="0"/>
              </a:spcBef>
              <a:spcAft>
                <a:spcPts val="0"/>
              </a:spcAft>
              <a:defRPr/>
            </a:pPr>
            <a:r>
              <a:rPr lang="fr-CA" sz="2400" b="1" dirty="0">
                <a:solidFill>
                  <a:srgbClr val="295CA3"/>
                </a:solidFill>
                <a:effectLst>
                  <a:outerShdw blurRad="38100" dist="38100" dir="2700000" algn="tl">
                    <a:srgbClr val="000000">
                      <a:alpha val="43137"/>
                    </a:srgbClr>
                  </a:outerShdw>
                </a:effectLst>
                <a:latin typeface="Arial" charset="0"/>
                <a:cs typeface="Arial" charset="0"/>
              </a:rPr>
              <a:t>Avis aux utilisateurs</a:t>
            </a:r>
          </a:p>
        </p:txBody>
      </p:sp>
      <p:pic>
        <p:nvPicPr>
          <p:cNvPr id="4" name="Picture 2" descr="Creative Commons License">
            <a:hlinkClick r:id="rId6"/>
            <a:extLst>
              <a:ext uri="{FF2B5EF4-FFF2-40B4-BE49-F238E27FC236}">
                <a16:creationId xmlns:a16="http://schemas.microsoft.com/office/drawing/2014/main" id="{66C50BC7-E954-5741-B542-5D14A7135829}"/>
              </a:ext>
            </a:extLst>
          </p:cNvPr>
          <p:cNvPicPr>
            <a:picLocks noChangeAspect="1" noChangeArrowheads="1"/>
          </p:cNvPicPr>
          <p:nvPr>
            <p:custDataLst>
              <p:tags r:id="rId3"/>
            </p:custDataLst>
          </p:nvPr>
        </p:nvPicPr>
        <p:blipFill>
          <a:blip r:embed="rId7">
            <a:extLst>
              <a:ext uri="{28A0092B-C50C-407E-A947-70E740481C1C}">
                <a14:useLocalDpi xmlns:a14="http://schemas.microsoft.com/office/drawing/2010/main" val="0"/>
              </a:ext>
            </a:extLst>
          </a:blip>
          <a:srcRect/>
          <a:stretch>
            <a:fillRect/>
          </a:stretch>
        </p:blipFill>
        <p:spPr bwMode="auto">
          <a:xfrm flipV="1">
            <a:off x="6948264" y="2996952"/>
            <a:ext cx="838200" cy="3527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606572133"/>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custDataLst>
              <p:tags r:id="rId1"/>
            </p:custDataLst>
          </p:nvPr>
        </p:nvSpPr>
        <p:spPr>
          <a:xfrm>
            <a:off x="1763688" y="476250"/>
            <a:ext cx="7200800" cy="866527"/>
          </a:xfrm>
          <a:solidFill>
            <a:srgbClr val="E2EAF6"/>
          </a:solidFill>
        </p:spPr>
        <p:txBody>
          <a:bodyPr>
            <a:noAutofit/>
          </a:bodyPr>
          <a:lstStyle/>
          <a:p>
            <a:r>
              <a:rPr lang="fr-CA" sz="2800"/>
              <a:t>Niveau de revenu du ménage et </a:t>
            </a:r>
            <a:br>
              <a:rPr lang="fr-CA" sz="2800"/>
            </a:br>
            <a:r>
              <a:rPr lang="fr-CA" sz="2800"/>
              <a:t>les 1000 premiers jours de vie</a:t>
            </a:r>
          </a:p>
        </p:txBody>
      </p:sp>
      <p:sp>
        <p:nvSpPr>
          <p:cNvPr id="3" name="Espace réservé du contenu 2"/>
          <p:cNvSpPr>
            <a:spLocks noGrp="1"/>
          </p:cNvSpPr>
          <p:nvPr>
            <p:ph idx="1"/>
            <p:custDataLst>
              <p:tags r:id="rId2"/>
            </p:custDataLst>
          </p:nvPr>
        </p:nvSpPr>
        <p:spPr>
          <a:xfrm>
            <a:off x="884109" y="1556792"/>
            <a:ext cx="8244408" cy="4997182"/>
          </a:xfrm>
        </p:spPr>
        <p:txBody>
          <a:bodyPr>
            <a:normAutofit fontScale="70000" lnSpcReduction="20000"/>
          </a:bodyPr>
          <a:lstStyle/>
          <a:p>
            <a:pPr marL="0" indent="0">
              <a:buNone/>
            </a:pPr>
            <a:r>
              <a:rPr lang="fr-CA" dirty="0"/>
              <a:t>L’association entre la pauvreté et la malnutrition a été bien démontrée (68-70). </a:t>
            </a:r>
          </a:p>
          <a:p>
            <a:pPr marL="0" indent="0">
              <a:buNone/>
            </a:pPr>
            <a:endParaRPr lang="fr-CA" sz="1400" dirty="0"/>
          </a:p>
          <a:p>
            <a:pPr marL="0" indent="0">
              <a:buNone/>
            </a:pPr>
            <a:r>
              <a:rPr lang="fr-CA" dirty="0"/>
              <a:t>La pauvreté est la raison principale qui explique que la faim et les déficiences nutritionnelles persistent encore aujourd’hui (27).</a:t>
            </a:r>
            <a:endParaRPr lang="fr-CA" sz="1400" dirty="0"/>
          </a:p>
          <a:p>
            <a:pPr marL="0" indent="0">
              <a:buNone/>
            </a:pPr>
            <a:endParaRPr lang="fr-CA" sz="1400" dirty="0"/>
          </a:p>
          <a:p>
            <a:pPr marL="0" indent="0">
              <a:buNone/>
            </a:pPr>
            <a:r>
              <a:rPr lang="fr-CA" dirty="0"/>
              <a:t>Elle peut aussi bien conduire à la dénutrition qu’au surpoids (embonpoint et obésité) (71). </a:t>
            </a:r>
          </a:p>
          <a:p>
            <a:pPr marL="0" indent="0">
              <a:buNone/>
            </a:pPr>
            <a:endParaRPr lang="fr-CA" sz="1400" dirty="0"/>
          </a:p>
          <a:p>
            <a:pPr marL="0" indent="0">
              <a:buNone/>
            </a:pPr>
            <a:r>
              <a:rPr lang="fr-CA" dirty="0"/>
              <a:t>Les enfants de 5 ans et moins qui vivent en situation de pauvreté sont plus à risque (68-70) :</a:t>
            </a:r>
          </a:p>
          <a:p>
            <a:pPr marL="0" indent="0">
              <a:buNone/>
            </a:pPr>
            <a:endParaRPr lang="fr-CA" sz="700" dirty="0"/>
          </a:p>
          <a:p>
            <a:r>
              <a:rPr lang="fr-CA" dirty="0"/>
              <a:t>De retard de croissance, d’émaciation, de surpoids, de déficiences en micronutriments </a:t>
            </a:r>
          </a:p>
          <a:p>
            <a:r>
              <a:rPr lang="fr-CA" dirty="0"/>
              <a:t>D’avoir des difficultés de langage </a:t>
            </a:r>
          </a:p>
          <a:p>
            <a:r>
              <a:rPr lang="fr-CA" dirty="0"/>
              <a:t>De développer des difficultés scolaires dès leur entrée à l’école </a:t>
            </a:r>
          </a:p>
          <a:p>
            <a:r>
              <a:rPr lang="fr-CA" dirty="0"/>
              <a:t>De développer des problèmes de comportement et de santé</a:t>
            </a:r>
          </a:p>
          <a:p>
            <a:pPr marL="0" indent="0">
              <a:buNone/>
            </a:pPr>
            <a:r>
              <a:rPr lang="fr-CA" dirty="0"/>
              <a:t>     tels que des maladies infectieuses et MNT</a:t>
            </a:r>
          </a:p>
          <a:p>
            <a:endParaRPr lang="fr-CA" dirty="0"/>
          </a:p>
          <a:p>
            <a:endParaRPr lang="fr-CA" dirty="0"/>
          </a:p>
        </p:txBody>
      </p:sp>
    </p:spTree>
    <p:extLst>
      <p:ext uri="{BB962C8B-B14F-4D97-AF65-F5344CB8AC3E}">
        <p14:creationId xmlns:p14="http://schemas.microsoft.com/office/powerpoint/2010/main" val="334656106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8" name="Groupe 57"/>
          <p:cNvGrpSpPr/>
          <p:nvPr/>
        </p:nvGrpSpPr>
        <p:grpSpPr>
          <a:xfrm>
            <a:off x="0" y="206244"/>
            <a:ext cx="9011654" cy="6595387"/>
            <a:chOff x="0" y="206244"/>
            <a:chExt cx="9011654" cy="6595387"/>
          </a:xfrm>
        </p:grpSpPr>
        <p:sp>
          <p:nvSpPr>
            <p:cNvPr id="3" name="ZoneTexte 2">
              <a:extLst>
                <a:ext uri="{FF2B5EF4-FFF2-40B4-BE49-F238E27FC236}">
                  <a16:creationId xmlns:a16="http://schemas.microsoft.com/office/drawing/2014/main" id="{ABD198B4-DEDA-4F2E-B7B9-629423CD2C8A}"/>
                </a:ext>
              </a:extLst>
            </p:cNvPr>
            <p:cNvSpPr txBox="1"/>
            <p:nvPr>
              <p:custDataLst>
                <p:tags r:id="rId1"/>
              </p:custDataLst>
            </p:nvPr>
          </p:nvSpPr>
          <p:spPr>
            <a:xfrm flipH="1">
              <a:off x="0" y="6370744"/>
              <a:ext cx="3517634" cy="430887"/>
            </a:xfrm>
            <a:prstGeom prst="rect">
              <a:avLst/>
            </a:prstGeom>
            <a:noFill/>
          </p:spPr>
          <p:txBody>
            <a:bodyPr wrap="square" rtlCol="0">
              <a:spAutoFit/>
            </a:bodyPr>
            <a:lstStyle/>
            <a:p>
              <a:r>
                <a:rPr lang="fr-FR" sz="1100" kern="1200" dirty="0">
                  <a:solidFill>
                    <a:schemeClr val="tx1"/>
                  </a:solidFill>
                </a:rPr>
                <a:t>Delisle 2008, </a:t>
              </a:r>
              <a:r>
                <a:rPr lang="fr-FR" sz="1100" dirty="0"/>
                <a:t>A</a:t>
              </a:r>
              <a:r>
                <a:rPr lang="fr-FR" sz="1100" kern="1200" dirty="0">
                  <a:solidFill>
                    <a:schemeClr val="tx1"/>
                  </a:solidFill>
                </a:rPr>
                <a:t>daptée de </a:t>
              </a:r>
              <a:r>
                <a:rPr lang="fr-FR" sz="1100" kern="1200" dirty="0" err="1">
                  <a:solidFill>
                    <a:schemeClr val="tx1"/>
                  </a:solidFill>
                </a:rPr>
                <a:t>Asmani</a:t>
              </a:r>
              <a:r>
                <a:rPr lang="fr-FR" sz="1100" kern="1200" dirty="0">
                  <a:solidFill>
                    <a:schemeClr val="tx1"/>
                  </a:solidFill>
                </a:rPr>
                <a:t> et Sen, </a:t>
              </a:r>
              <a:r>
                <a:rPr lang="fr-CA" sz="1100" dirty="0"/>
                <a:t>Figure 1. (27)</a:t>
              </a:r>
            </a:p>
            <a:p>
              <a:r>
                <a:rPr lang="fr-CA" sz="1100" dirty="0"/>
                <a:t>Cette figure a été traduite pour les besoins du module</a:t>
              </a:r>
            </a:p>
          </p:txBody>
        </p:sp>
        <p:sp>
          <p:nvSpPr>
            <p:cNvPr id="5" name="ZoneTexte 4"/>
            <p:cNvSpPr txBox="1"/>
            <p:nvPr>
              <p:custDataLst>
                <p:tags r:id="rId2"/>
              </p:custDataLst>
            </p:nvPr>
          </p:nvSpPr>
          <p:spPr>
            <a:xfrm>
              <a:off x="6189622" y="3828394"/>
              <a:ext cx="2817246" cy="954107"/>
            </a:xfrm>
            <a:prstGeom prst="rect">
              <a:avLst/>
            </a:prstGeom>
            <a:noFill/>
            <a:ln w="19050">
              <a:solidFill>
                <a:srgbClr val="295CA3"/>
              </a:solidFill>
            </a:ln>
          </p:spPr>
          <p:txBody>
            <a:bodyPr wrap="none" rtlCol="0">
              <a:spAutoFit/>
            </a:bodyPr>
            <a:lstStyle/>
            <a:p>
              <a:r>
                <a:rPr lang="fr-CA" sz="1400" dirty="0"/>
                <a:t>Et cette ↑ de la malnutrition chez </a:t>
              </a:r>
            </a:p>
            <a:p>
              <a:r>
                <a:rPr lang="fr-CA" sz="1400" dirty="0"/>
                <a:t>les enfants se présente ainsi sous </a:t>
              </a:r>
            </a:p>
            <a:p>
              <a:r>
                <a:rPr lang="fr-CA" sz="1400" dirty="0"/>
                <a:t>forme de dénutrition et d’obésité </a:t>
              </a:r>
            </a:p>
            <a:p>
              <a:r>
                <a:rPr lang="fr-CA" sz="1400" dirty="0"/>
                <a:t>(Double fardeau de la malnutrition).</a:t>
              </a:r>
            </a:p>
          </p:txBody>
        </p:sp>
        <p:sp>
          <p:nvSpPr>
            <p:cNvPr id="9" name="Rectangle 8"/>
            <p:cNvSpPr/>
            <p:nvPr>
              <p:custDataLst>
                <p:tags r:id="rId3"/>
              </p:custDataLst>
            </p:nvPr>
          </p:nvSpPr>
          <p:spPr>
            <a:xfrm>
              <a:off x="46254" y="5157192"/>
              <a:ext cx="1421620" cy="26161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sp>
          <p:nvSpPr>
            <p:cNvPr id="10" name="ZoneTexte 9"/>
            <p:cNvSpPr txBox="1"/>
            <p:nvPr>
              <p:custDataLst>
                <p:tags r:id="rId4"/>
              </p:custDataLst>
            </p:nvPr>
          </p:nvSpPr>
          <p:spPr>
            <a:xfrm>
              <a:off x="5163870" y="791209"/>
              <a:ext cx="3847784" cy="738664"/>
            </a:xfrm>
            <a:prstGeom prst="rect">
              <a:avLst/>
            </a:prstGeom>
            <a:noFill/>
            <a:ln w="19050">
              <a:solidFill>
                <a:srgbClr val="295CA3"/>
              </a:solidFill>
            </a:ln>
          </p:spPr>
          <p:txBody>
            <a:bodyPr wrap="square" rtlCol="0">
              <a:spAutoFit/>
            </a:bodyPr>
            <a:lstStyle/>
            <a:p>
              <a:r>
                <a:rPr lang="fr-CA" sz="1400" dirty="0"/>
                <a:t>L’iniquité de revenu selon le sexe en </a:t>
              </a:r>
            </a:p>
            <a:p>
              <a:r>
                <a:rPr lang="fr-CA" sz="1400" dirty="0"/>
                <a:t>défaveur de la femme mène à une </a:t>
              </a:r>
            </a:p>
            <a:p>
              <a:r>
                <a:rPr lang="fr-CA" sz="1400" dirty="0"/>
                <a:t>↑ de malnutrition chez la mère et chez l’enfant</a:t>
              </a:r>
              <a:r>
                <a:rPr lang="fr-CA" sz="1100" dirty="0"/>
                <a:t>.</a:t>
              </a:r>
            </a:p>
          </p:txBody>
        </p:sp>
        <p:sp>
          <p:nvSpPr>
            <p:cNvPr id="7" name="ZoneTexte 6"/>
            <p:cNvSpPr txBox="1"/>
            <p:nvPr>
              <p:custDataLst>
                <p:tags r:id="rId5"/>
              </p:custDataLst>
            </p:nvPr>
          </p:nvSpPr>
          <p:spPr>
            <a:xfrm>
              <a:off x="2282861" y="1201882"/>
              <a:ext cx="1932004" cy="307777"/>
            </a:xfrm>
            <a:prstGeom prst="rect">
              <a:avLst/>
            </a:prstGeom>
            <a:noFill/>
            <a:ln>
              <a:solidFill>
                <a:schemeClr val="tx1"/>
              </a:solidFill>
            </a:ln>
          </p:spPr>
          <p:txBody>
            <a:bodyPr wrap="none" rtlCol="0">
              <a:spAutoFit/>
            </a:bodyPr>
            <a:lstStyle/>
            <a:p>
              <a:r>
                <a:rPr lang="fr-CA" sz="1400" dirty="0"/>
                <a:t>Sexe, iniquité de revenu</a:t>
              </a:r>
            </a:p>
          </p:txBody>
        </p:sp>
        <p:sp>
          <p:nvSpPr>
            <p:cNvPr id="13" name="ZoneTexte 12"/>
            <p:cNvSpPr txBox="1"/>
            <p:nvPr>
              <p:custDataLst>
                <p:tags r:id="rId6"/>
              </p:custDataLst>
            </p:nvPr>
          </p:nvSpPr>
          <p:spPr>
            <a:xfrm>
              <a:off x="2105507" y="1907870"/>
              <a:ext cx="2262864" cy="307777"/>
            </a:xfrm>
            <a:prstGeom prst="rect">
              <a:avLst/>
            </a:prstGeom>
            <a:noFill/>
            <a:ln>
              <a:solidFill>
                <a:schemeClr val="tx1"/>
              </a:solidFill>
            </a:ln>
          </p:spPr>
          <p:txBody>
            <a:bodyPr wrap="none" rtlCol="0">
              <a:spAutoFit/>
            </a:bodyPr>
            <a:lstStyle/>
            <a:p>
              <a:r>
                <a:rPr lang="fr-CA" sz="1400" dirty="0"/>
                <a:t>↑ malnutrition chez la mère</a:t>
              </a:r>
            </a:p>
          </p:txBody>
        </p:sp>
        <p:sp>
          <p:nvSpPr>
            <p:cNvPr id="14" name="ZoneTexte 13"/>
            <p:cNvSpPr txBox="1"/>
            <p:nvPr>
              <p:custDataLst>
                <p:tags r:id="rId7"/>
              </p:custDataLst>
            </p:nvPr>
          </p:nvSpPr>
          <p:spPr>
            <a:xfrm>
              <a:off x="2103971" y="2641684"/>
              <a:ext cx="2264400" cy="307777"/>
            </a:xfrm>
            <a:prstGeom prst="rect">
              <a:avLst/>
            </a:prstGeom>
            <a:noFill/>
            <a:ln>
              <a:solidFill>
                <a:schemeClr val="tx1"/>
              </a:solidFill>
            </a:ln>
          </p:spPr>
          <p:txBody>
            <a:bodyPr wrap="none" rtlCol="0">
              <a:spAutoFit/>
            </a:bodyPr>
            <a:lstStyle/>
            <a:p>
              <a:r>
                <a:rPr lang="fr-CA" sz="1400" dirty="0"/>
                <a:t>↑ malnutrition chez le fœtus</a:t>
              </a:r>
            </a:p>
          </p:txBody>
        </p:sp>
        <p:sp>
          <p:nvSpPr>
            <p:cNvPr id="15" name="ZoneTexte 14"/>
            <p:cNvSpPr txBox="1"/>
            <p:nvPr>
              <p:custDataLst>
                <p:tags r:id="rId8"/>
              </p:custDataLst>
            </p:nvPr>
          </p:nvSpPr>
          <p:spPr>
            <a:xfrm>
              <a:off x="747635" y="3612202"/>
              <a:ext cx="1703608" cy="307777"/>
            </a:xfrm>
            <a:prstGeom prst="rect">
              <a:avLst/>
            </a:prstGeom>
            <a:noFill/>
            <a:ln>
              <a:solidFill>
                <a:schemeClr val="tx1"/>
              </a:solidFill>
            </a:ln>
          </p:spPr>
          <p:txBody>
            <a:bodyPr wrap="none" rtlCol="0">
              <a:spAutoFit/>
            </a:bodyPr>
            <a:lstStyle/>
            <a:p>
              <a:r>
                <a:rPr lang="fr-CA" sz="1400" dirty="0"/>
                <a:t>↑ mortalité infantile</a:t>
              </a:r>
            </a:p>
          </p:txBody>
        </p:sp>
        <p:sp>
          <p:nvSpPr>
            <p:cNvPr id="16" name="ZoneTexte 15"/>
            <p:cNvSpPr txBox="1"/>
            <p:nvPr>
              <p:custDataLst>
                <p:tags r:id="rId9"/>
              </p:custDataLst>
            </p:nvPr>
          </p:nvSpPr>
          <p:spPr>
            <a:xfrm>
              <a:off x="3740363" y="3612202"/>
              <a:ext cx="2023118" cy="307777"/>
            </a:xfrm>
            <a:prstGeom prst="rect">
              <a:avLst/>
            </a:prstGeom>
            <a:noFill/>
            <a:ln>
              <a:solidFill>
                <a:schemeClr val="tx1"/>
              </a:solidFill>
            </a:ln>
          </p:spPr>
          <p:txBody>
            <a:bodyPr wrap="none" rtlCol="0">
              <a:spAutoFit/>
            </a:bodyPr>
            <a:lstStyle/>
            <a:p>
              <a:r>
                <a:rPr lang="fr-CA" sz="1400" dirty="0"/>
                <a:t>↑ mortalité chez la mère</a:t>
              </a:r>
            </a:p>
          </p:txBody>
        </p:sp>
        <p:sp>
          <p:nvSpPr>
            <p:cNvPr id="17" name="ZoneTexte 16"/>
            <p:cNvSpPr txBox="1"/>
            <p:nvPr>
              <p:custDataLst>
                <p:tags r:id="rId10"/>
              </p:custDataLst>
            </p:nvPr>
          </p:nvSpPr>
          <p:spPr>
            <a:xfrm>
              <a:off x="436854" y="4420552"/>
              <a:ext cx="1074461" cy="307777"/>
            </a:xfrm>
            <a:prstGeom prst="rect">
              <a:avLst/>
            </a:prstGeom>
            <a:noFill/>
            <a:ln>
              <a:solidFill>
                <a:schemeClr val="tx1"/>
              </a:solidFill>
            </a:ln>
          </p:spPr>
          <p:txBody>
            <a:bodyPr wrap="none" rtlCol="0">
              <a:spAutoFit/>
            </a:bodyPr>
            <a:lstStyle/>
            <a:p>
              <a:r>
                <a:rPr lang="fr-CA" sz="1400" dirty="0"/>
                <a:t>↑ fécondité</a:t>
              </a:r>
            </a:p>
          </p:txBody>
        </p:sp>
        <p:sp>
          <p:nvSpPr>
            <p:cNvPr id="18" name="ZoneTexte 17"/>
            <p:cNvSpPr txBox="1"/>
            <p:nvPr>
              <p:custDataLst>
                <p:tags r:id="rId11"/>
              </p:custDataLst>
            </p:nvPr>
          </p:nvSpPr>
          <p:spPr>
            <a:xfrm>
              <a:off x="2332844" y="4336433"/>
              <a:ext cx="1827744" cy="307777"/>
            </a:xfrm>
            <a:prstGeom prst="rect">
              <a:avLst/>
            </a:prstGeom>
            <a:noFill/>
            <a:ln>
              <a:solidFill>
                <a:schemeClr val="tx1"/>
              </a:solidFill>
            </a:ln>
          </p:spPr>
          <p:txBody>
            <a:bodyPr wrap="none" rtlCol="0">
              <a:spAutoFit/>
            </a:bodyPr>
            <a:lstStyle/>
            <a:p>
              <a:r>
                <a:rPr lang="fr-CA" sz="1400" dirty="0"/>
                <a:t>↓ poids à la naissance</a:t>
              </a:r>
            </a:p>
          </p:txBody>
        </p:sp>
        <p:sp>
          <p:nvSpPr>
            <p:cNvPr id="19" name="ZoneTexte 18"/>
            <p:cNvSpPr txBox="1"/>
            <p:nvPr>
              <p:custDataLst>
                <p:tags r:id="rId12"/>
              </p:custDataLst>
            </p:nvPr>
          </p:nvSpPr>
          <p:spPr>
            <a:xfrm>
              <a:off x="547555" y="5457376"/>
              <a:ext cx="2260747" cy="307777"/>
            </a:xfrm>
            <a:prstGeom prst="rect">
              <a:avLst/>
            </a:prstGeom>
            <a:noFill/>
            <a:ln>
              <a:solidFill>
                <a:schemeClr val="tx1"/>
              </a:solidFill>
            </a:ln>
          </p:spPr>
          <p:txBody>
            <a:bodyPr wrap="none" rtlCol="0">
              <a:spAutoFit/>
            </a:bodyPr>
            <a:lstStyle/>
            <a:p>
              <a:r>
                <a:rPr lang="fr-CA" sz="1400" dirty="0"/>
                <a:t>↑ malnutrition chez l’enfant</a:t>
              </a:r>
            </a:p>
          </p:txBody>
        </p:sp>
        <p:sp>
          <p:nvSpPr>
            <p:cNvPr id="20" name="ZoneTexte 19"/>
            <p:cNvSpPr txBox="1"/>
            <p:nvPr>
              <p:custDataLst>
                <p:tags r:id="rId13"/>
              </p:custDataLst>
            </p:nvPr>
          </p:nvSpPr>
          <p:spPr>
            <a:xfrm>
              <a:off x="3702640" y="5457376"/>
              <a:ext cx="2815725" cy="738664"/>
            </a:xfrm>
            <a:prstGeom prst="rect">
              <a:avLst/>
            </a:prstGeom>
            <a:noFill/>
            <a:ln>
              <a:solidFill>
                <a:schemeClr val="tx1"/>
              </a:solidFill>
            </a:ln>
          </p:spPr>
          <p:txBody>
            <a:bodyPr wrap="square" rtlCol="0">
              <a:spAutoFit/>
            </a:bodyPr>
            <a:lstStyle/>
            <a:p>
              <a:r>
                <a:rPr lang="fr-CA" sz="1400" dirty="0"/>
                <a:t>Double fardeau de la malnutrition:</a:t>
              </a:r>
            </a:p>
            <a:p>
              <a:r>
                <a:rPr lang="fr-CA" sz="1400" dirty="0"/>
                <a:t>↓Taille ↓ IMC </a:t>
              </a:r>
            </a:p>
            <a:p>
              <a:r>
                <a:rPr lang="fr-CA" sz="1400" dirty="0"/>
                <a:t>↑ Obésité ↑ Diabète ↑MCV</a:t>
              </a:r>
            </a:p>
          </p:txBody>
        </p:sp>
        <p:sp>
          <p:nvSpPr>
            <p:cNvPr id="22" name="ZoneTexte 21"/>
            <p:cNvSpPr txBox="1"/>
            <p:nvPr>
              <p:custDataLst>
                <p:tags r:id="rId14"/>
              </p:custDataLst>
            </p:nvPr>
          </p:nvSpPr>
          <p:spPr>
            <a:xfrm>
              <a:off x="378810" y="206244"/>
              <a:ext cx="8386379" cy="369332"/>
            </a:xfrm>
            <a:prstGeom prst="rect">
              <a:avLst/>
            </a:prstGeom>
            <a:noFill/>
          </p:spPr>
          <p:txBody>
            <a:bodyPr wrap="square" rtlCol="0">
              <a:spAutoFit/>
            </a:bodyPr>
            <a:lstStyle/>
            <a:p>
              <a:r>
                <a:rPr lang="fr-CA" b="1" dirty="0">
                  <a:solidFill>
                    <a:srgbClr val="295CA3"/>
                  </a:solidFill>
                </a:rPr>
                <a:t>L’iniquité des sexes en lien avec la nutrition et son impact sur la santé des populations </a:t>
              </a:r>
            </a:p>
          </p:txBody>
        </p:sp>
        <p:cxnSp>
          <p:nvCxnSpPr>
            <p:cNvPr id="31" name="Connecteur droit avec flèche 30"/>
            <p:cNvCxnSpPr/>
            <p:nvPr/>
          </p:nvCxnSpPr>
          <p:spPr>
            <a:xfrm flipH="1">
              <a:off x="3236939" y="1550678"/>
              <a:ext cx="9777" cy="319092"/>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3" name="Connecteur droit avec flèche 32"/>
            <p:cNvCxnSpPr/>
            <p:nvPr/>
          </p:nvCxnSpPr>
          <p:spPr>
            <a:xfrm>
              <a:off x="3246716" y="2267981"/>
              <a:ext cx="0" cy="335603"/>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4" name="Connecteur droit avec flèche 33"/>
            <p:cNvCxnSpPr/>
            <p:nvPr/>
          </p:nvCxnSpPr>
          <p:spPr>
            <a:xfrm>
              <a:off x="3246716" y="3111725"/>
              <a:ext cx="0" cy="1024061"/>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6" name="Connecteur droit avec flèche 35"/>
            <p:cNvCxnSpPr/>
            <p:nvPr/>
          </p:nvCxnSpPr>
          <p:spPr>
            <a:xfrm flipH="1">
              <a:off x="1043608" y="3979748"/>
              <a:ext cx="4294" cy="398211"/>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7" name="Connecteur droit avec flèche 36"/>
            <p:cNvCxnSpPr/>
            <p:nvPr/>
          </p:nvCxnSpPr>
          <p:spPr>
            <a:xfrm flipH="1">
              <a:off x="946354" y="4802334"/>
              <a:ext cx="2147" cy="551023"/>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47" name="Parenthèse fermante 46"/>
            <p:cNvSpPr/>
            <p:nvPr/>
          </p:nvSpPr>
          <p:spPr>
            <a:xfrm rot="16200000">
              <a:off x="3054444" y="2296584"/>
              <a:ext cx="288032" cy="2188977"/>
            </a:xfrm>
            <a:prstGeom prst="rightBracket">
              <a:avLst>
                <a:gd name="adj" fmla="val 0"/>
              </a:avLst>
            </a:prstGeom>
            <a:ln>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CA"/>
            </a:p>
          </p:txBody>
        </p:sp>
        <p:sp>
          <p:nvSpPr>
            <p:cNvPr id="49" name="Parenthèse fermante 48"/>
            <p:cNvSpPr/>
            <p:nvPr/>
          </p:nvSpPr>
          <p:spPr>
            <a:xfrm rot="16200000">
              <a:off x="2992543" y="4125005"/>
              <a:ext cx="288032" cy="2188977"/>
            </a:xfrm>
            <a:prstGeom prst="rightBracket">
              <a:avLst>
                <a:gd name="adj" fmla="val 0"/>
              </a:avLst>
            </a:prstGeom>
            <a:ln>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CA"/>
            </a:p>
          </p:txBody>
        </p:sp>
        <p:cxnSp>
          <p:nvCxnSpPr>
            <p:cNvPr id="51" name="Connecteur droit 50"/>
            <p:cNvCxnSpPr/>
            <p:nvPr/>
          </p:nvCxnSpPr>
          <p:spPr>
            <a:xfrm>
              <a:off x="3246715" y="4844857"/>
              <a:ext cx="1" cy="23062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4" name="Connecteur droit avec flèche 53"/>
            <p:cNvCxnSpPr>
              <a:stCxn id="19" idx="3"/>
            </p:cNvCxnSpPr>
            <p:nvPr/>
          </p:nvCxnSpPr>
          <p:spPr>
            <a:xfrm flipV="1">
              <a:off x="2808302" y="5611264"/>
              <a:ext cx="894338" cy="1"/>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55" name="Ellipse 54"/>
            <p:cNvSpPr/>
            <p:nvPr>
              <p:custDataLst>
                <p:tags r:id="rId15"/>
              </p:custDataLst>
            </p:nvPr>
          </p:nvSpPr>
          <p:spPr>
            <a:xfrm>
              <a:off x="309639" y="5340253"/>
              <a:ext cx="2736577" cy="684140"/>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cxnSp>
          <p:nvCxnSpPr>
            <p:cNvPr id="56" name="Connecteur droit avec flèche 55"/>
            <p:cNvCxnSpPr/>
            <p:nvPr>
              <p:custDataLst>
                <p:tags r:id="rId16"/>
              </p:custDataLst>
            </p:nvPr>
          </p:nvCxnSpPr>
          <p:spPr>
            <a:xfrm flipV="1">
              <a:off x="2808302" y="4552240"/>
              <a:ext cx="3381320" cy="924835"/>
            </a:xfrm>
            <a:prstGeom prst="straightConnector1">
              <a:avLst/>
            </a:prstGeom>
            <a:ln w="28575">
              <a:solidFill>
                <a:srgbClr val="C00000"/>
              </a:solidFill>
              <a:tailEnd type="arrow"/>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4140749874"/>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custDataLst>
              <p:tags r:id="rId1"/>
            </p:custDataLst>
          </p:nvPr>
        </p:nvSpPr>
        <p:spPr>
          <a:xfrm>
            <a:off x="1835696" y="207625"/>
            <a:ext cx="6768752" cy="696341"/>
          </a:xfrm>
        </p:spPr>
        <p:txBody>
          <a:bodyPr>
            <a:normAutofit fontScale="90000"/>
          </a:bodyPr>
          <a:lstStyle/>
          <a:p>
            <a:r>
              <a:rPr lang="fr-CA" sz="3000"/>
              <a:t>Insécurité alimentaire et </a:t>
            </a:r>
            <a:br>
              <a:rPr lang="fr-CA" sz="3000"/>
            </a:br>
            <a:r>
              <a:rPr lang="fr-CA" sz="3000"/>
              <a:t>les </a:t>
            </a:r>
            <a:r>
              <a:rPr lang="fr-CA" sz="2800"/>
              <a:t>1000 premiers jours de vie</a:t>
            </a:r>
            <a:endParaRPr lang="fr-CA" sz="3000"/>
          </a:p>
        </p:txBody>
      </p:sp>
      <p:sp>
        <p:nvSpPr>
          <p:cNvPr id="3" name="Espace réservé du contenu 2"/>
          <p:cNvSpPr>
            <a:spLocks noGrp="1"/>
          </p:cNvSpPr>
          <p:nvPr>
            <p:ph idx="1"/>
            <p:custDataLst>
              <p:tags r:id="rId2"/>
            </p:custDataLst>
          </p:nvPr>
        </p:nvSpPr>
        <p:spPr>
          <a:xfrm>
            <a:off x="971600" y="1412776"/>
            <a:ext cx="7920880" cy="5400600"/>
          </a:xfrm>
        </p:spPr>
        <p:txBody>
          <a:bodyPr>
            <a:normAutofit fontScale="92500" lnSpcReduction="20000"/>
          </a:bodyPr>
          <a:lstStyle/>
          <a:p>
            <a:r>
              <a:rPr lang="fr-CA" sz="2200" dirty="0"/>
              <a:t>La guerre, les conflits et la pauvreté sont étroitement liés à l’insécurité alimentaire (30).</a:t>
            </a:r>
          </a:p>
          <a:p>
            <a:r>
              <a:rPr lang="fr-CA" sz="2200" dirty="0"/>
              <a:t>Le revenu consacré au logement a aussi un impact direct sur la sécurité alimentaire des ménages surtout chez les familles à faible revenu (72,73).</a:t>
            </a:r>
          </a:p>
          <a:p>
            <a:r>
              <a:rPr lang="fr-CA" sz="2200" dirty="0"/>
              <a:t>La proportion importante de leur revenu dépensé pour leur logement entraînerait une réduction de leur capacité à répondre à d’autres besoins essentiels tels que se nourrir (72, 74).</a:t>
            </a:r>
          </a:p>
          <a:p>
            <a:endParaRPr lang="fr-CA" sz="1800" dirty="0"/>
          </a:p>
          <a:p>
            <a:pPr marL="0" indent="0">
              <a:buNone/>
            </a:pPr>
            <a:r>
              <a:rPr lang="fr-CA" sz="2200" dirty="0"/>
              <a:t>Il y a insécurité alimentaire lorsque la disponibilité d’aliments sains et nutritionnellement adéquats ou la capacité d’acquérir ces aliments par des moyens socialement acceptables sont limitées ou incertaines (75). </a:t>
            </a:r>
          </a:p>
          <a:p>
            <a:endParaRPr lang="fr-CA" sz="1800" dirty="0"/>
          </a:p>
          <a:p>
            <a:r>
              <a:rPr lang="en-US" sz="2200" dirty="0" err="1"/>
              <a:t>Dans</a:t>
            </a:r>
            <a:r>
              <a:rPr lang="en-US" sz="2200" dirty="0"/>
              <a:t> le monde, 2 milliards de </a:t>
            </a:r>
            <a:r>
              <a:rPr lang="en-US" sz="2200" dirty="0" err="1"/>
              <a:t>personnes</a:t>
            </a:r>
            <a:r>
              <a:rPr lang="en-US" sz="2200" dirty="0"/>
              <a:t> (26,4 %) </a:t>
            </a:r>
            <a:r>
              <a:rPr lang="en-US" sz="2200" dirty="0" err="1"/>
              <a:t>vivent</a:t>
            </a:r>
            <a:r>
              <a:rPr lang="en-US" sz="2200" dirty="0"/>
              <a:t> </a:t>
            </a:r>
            <a:r>
              <a:rPr lang="fr-CA" sz="2200" dirty="0"/>
              <a:t>une situation d’insécurité alimentaire (modérée ou sévère) (30).</a:t>
            </a:r>
          </a:p>
          <a:p>
            <a:r>
              <a:rPr lang="fr-CA" sz="2200" dirty="0"/>
              <a:t>Les plus hauts taux d’insécurité alimentaire</a:t>
            </a:r>
            <a:r>
              <a:rPr lang="fr-CA" sz="2200" dirty="0">
                <a:solidFill>
                  <a:srgbClr val="FF0000"/>
                </a:solidFill>
              </a:rPr>
              <a:t> </a:t>
            </a:r>
            <a:r>
              <a:rPr lang="fr-CA" sz="2200" dirty="0"/>
              <a:t>sont en Afrique et en Amérique latine (30).</a:t>
            </a:r>
          </a:p>
          <a:p>
            <a:r>
              <a:rPr lang="fr-CA" sz="2200" dirty="0"/>
              <a:t>Les femmes sont plus touchées par l’insécurité alimentaire que les hommes (30).</a:t>
            </a:r>
          </a:p>
          <a:p>
            <a:endParaRPr lang="en-US" sz="1600" dirty="0"/>
          </a:p>
          <a:p>
            <a:endParaRPr lang="fr-CA" sz="1600" dirty="0"/>
          </a:p>
          <a:p>
            <a:endParaRPr lang="fr-CA" sz="1800" dirty="0"/>
          </a:p>
        </p:txBody>
      </p:sp>
    </p:spTree>
    <p:extLst>
      <p:ext uri="{BB962C8B-B14F-4D97-AF65-F5344CB8AC3E}">
        <p14:creationId xmlns:p14="http://schemas.microsoft.com/office/powerpoint/2010/main" val="314431805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p:cNvPicPr/>
          <p:nvPr>
            <p:custDataLst>
              <p:tags r:id="rId1"/>
            </p:custDataLst>
          </p:nvPr>
        </p:nvPicPr>
        <p:blipFill>
          <a:blip r:embed="rId6"/>
          <a:stretch>
            <a:fillRect/>
          </a:stretch>
        </p:blipFill>
        <p:spPr>
          <a:xfrm>
            <a:off x="2211012" y="12895"/>
            <a:ext cx="4897090" cy="3108256"/>
          </a:xfrm>
          <a:prstGeom prst="rect">
            <a:avLst/>
          </a:prstGeom>
        </p:spPr>
      </p:pic>
      <p:pic>
        <p:nvPicPr>
          <p:cNvPr id="3" name="Image 2"/>
          <p:cNvPicPr/>
          <p:nvPr>
            <p:custDataLst>
              <p:tags r:id="rId2"/>
            </p:custDataLst>
          </p:nvPr>
        </p:nvPicPr>
        <p:blipFill>
          <a:blip r:embed="rId7"/>
          <a:stretch>
            <a:fillRect/>
          </a:stretch>
        </p:blipFill>
        <p:spPr>
          <a:xfrm>
            <a:off x="2211012" y="3319953"/>
            <a:ext cx="4897090" cy="3533536"/>
          </a:xfrm>
          <a:prstGeom prst="rect">
            <a:avLst/>
          </a:prstGeom>
        </p:spPr>
      </p:pic>
      <p:sp>
        <p:nvSpPr>
          <p:cNvPr id="4" name="ZoneTexte 3"/>
          <p:cNvSpPr txBox="1"/>
          <p:nvPr>
            <p:custDataLst>
              <p:tags r:id="rId3"/>
            </p:custDataLst>
          </p:nvPr>
        </p:nvSpPr>
        <p:spPr>
          <a:xfrm>
            <a:off x="7748499" y="6389288"/>
            <a:ext cx="559769" cy="369332"/>
          </a:xfrm>
          <a:prstGeom prst="rect">
            <a:avLst/>
          </a:prstGeom>
          <a:noFill/>
        </p:spPr>
        <p:txBody>
          <a:bodyPr wrap="none" rtlCol="0">
            <a:spAutoFit/>
          </a:bodyPr>
          <a:lstStyle/>
          <a:p>
            <a:r>
              <a:rPr lang="fr-CA" dirty="0"/>
              <a:t>(30)</a:t>
            </a:r>
          </a:p>
        </p:txBody>
      </p:sp>
    </p:spTree>
    <p:extLst>
      <p:ext uri="{BB962C8B-B14F-4D97-AF65-F5344CB8AC3E}">
        <p14:creationId xmlns:p14="http://schemas.microsoft.com/office/powerpoint/2010/main" val="3804195865"/>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custDataLst>
              <p:tags r:id="rId1"/>
            </p:custDataLst>
          </p:nvPr>
        </p:nvSpPr>
        <p:spPr>
          <a:xfrm>
            <a:off x="1835696" y="284014"/>
            <a:ext cx="6984776" cy="866527"/>
          </a:xfrm>
          <a:solidFill>
            <a:srgbClr val="D0DDF0"/>
          </a:solidFill>
        </p:spPr>
        <p:txBody>
          <a:bodyPr>
            <a:noAutofit/>
          </a:bodyPr>
          <a:lstStyle/>
          <a:p>
            <a:r>
              <a:rPr lang="fr-CA" sz="2800" dirty="0"/>
              <a:t>L’insécurité alimentaire et </a:t>
            </a:r>
            <a:br>
              <a:rPr lang="fr-CA" sz="2800" dirty="0"/>
            </a:br>
            <a:r>
              <a:rPr lang="fr-CA" sz="2800" dirty="0"/>
              <a:t>les 1000 premiers jours de vie (30,70,76-79)</a:t>
            </a:r>
          </a:p>
        </p:txBody>
      </p:sp>
      <p:sp>
        <p:nvSpPr>
          <p:cNvPr id="3" name="Espace réservé du contenu 2"/>
          <p:cNvSpPr>
            <a:spLocks noGrp="1"/>
          </p:cNvSpPr>
          <p:nvPr>
            <p:ph idx="1"/>
            <p:custDataLst>
              <p:tags r:id="rId2"/>
            </p:custDataLst>
          </p:nvPr>
        </p:nvSpPr>
        <p:spPr>
          <a:xfrm>
            <a:off x="827584" y="1772816"/>
            <a:ext cx="8058746" cy="5976664"/>
          </a:xfrm>
        </p:spPr>
        <p:txBody>
          <a:bodyPr>
            <a:noAutofit/>
          </a:bodyPr>
          <a:lstStyle/>
          <a:p>
            <a:r>
              <a:rPr lang="fr-CA" sz="1800" dirty="0"/>
              <a:t>Les difficultés d’accès à la nourriture ↑ le risque de donner naissance à un bébé de petit poids.</a:t>
            </a:r>
          </a:p>
          <a:p>
            <a:r>
              <a:rPr lang="fr-CA" sz="1800" dirty="0"/>
              <a:t>Le stress causé par l’insécurité alimentaire ainsi que le coût élevé des aliments nutritifs augmentent les risques de surpoids.</a:t>
            </a:r>
          </a:p>
          <a:p>
            <a:r>
              <a:rPr lang="fr-CA" sz="1800" dirty="0"/>
              <a:t>L’insécurité alimentaire contribue à la fois au surpoids chez la mère et à la dénutrition chez l’enfant (27).</a:t>
            </a:r>
            <a:endParaRPr lang="fr-CA" sz="500" dirty="0"/>
          </a:p>
          <a:p>
            <a:pPr marL="0" indent="0">
              <a:buNone/>
            </a:pPr>
            <a:endParaRPr lang="fr-CA" sz="1000" dirty="0"/>
          </a:p>
          <a:p>
            <a:pPr marL="0" indent="0">
              <a:buNone/>
            </a:pPr>
            <a:r>
              <a:rPr lang="fr-CA" sz="1800" dirty="0"/>
              <a:t>Les enfants en situation d’insécurité alimentaire seraient plus à risque de présenter</a:t>
            </a:r>
            <a:r>
              <a:rPr lang="fr-CA" sz="1800" dirty="0">
                <a:solidFill>
                  <a:srgbClr val="FF0000"/>
                </a:solidFill>
              </a:rPr>
              <a:t> </a:t>
            </a:r>
            <a:r>
              <a:rPr lang="fr-CA" sz="1800" dirty="0"/>
              <a:t>:</a:t>
            </a:r>
            <a:endParaRPr lang="fr-CA" sz="1000" dirty="0"/>
          </a:p>
          <a:p>
            <a:pPr lvl="1"/>
            <a:r>
              <a:rPr lang="fr-CA" sz="1600" dirty="0"/>
              <a:t>Des problèmes d’anxiété </a:t>
            </a:r>
          </a:p>
          <a:p>
            <a:pPr lvl="1"/>
            <a:r>
              <a:rPr lang="fr-CA" sz="1600" dirty="0"/>
              <a:t>Une dépression </a:t>
            </a:r>
          </a:p>
          <a:p>
            <a:pPr lvl="1"/>
            <a:r>
              <a:rPr lang="fr-CA" sz="1600" dirty="0"/>
              <a:t>Des problèmes d’agressivité</a:t>
            </a:r>
          </a:p>
          <a:p>
            <a:pPr lvl="1"/>
            <a:r>
              <a:rPr lang="fr-CA" sz="1600" dirty="0"/>
              <a:t>Des problèmes d’hyperactivité</a:t>
            </a:r>
          </a:p>
          <a:p>
            <a:pPr lvl="1"/>
            <a:r>
              <a:rPr lang="fr-CA" sz="1600" dirty="0"/>
              <a:t>Une capacité d’attention et de concentration plus faible. </a:t>
            </a:r>
          </a:p>
          <a:p>
            <a:pPr lvl="1"/>
            <a:r>
              <a:rPr lang="fr-CA" sz="1600" dirty="0"/>
              <a:t>Des retards en ce qui a trait à leur développement cognitif, moteur et neurophysiologique. </a:t>
            </a:r>
          </a:p>
          <a:p>
            <a:pPr lvl="1"/>
            <a:r>
              <a:rPr lang="fr-CA" sz="1600" dirty="0"/>
              <a:t>Des maladies chroniques durant la petite enfance</a:t>
            </a:r>
          </a:p>
          <a:p>
            <a:endParaRPr lang="fr-CA" sz="1000" dirty="0"/>
          </a:p>
        </p:txBody>
      </p:sp>
    </p:spTree>
    <p:extLst>
      <p:ext uri="{BB962C8B-B14F-4D97-AF65-F5344CB8AC3E}">
        <p14:creationId xmlns:p14="http://schemas.microsoft.com/office/powerpoint/2010/main" val="837449507"/>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CD1433CF-95C4-448F-AB0A-450E14590D83}"/>
              </a:ext>
            </a:extLst>
          </p:cNvPr>
          <p:cNvSpPr>
            <a:spLocks noGrp="1"/>
          </p:cNvSpPr>
          <p:nvPr>
            <p:ph type="ctrTitle"/>
            <p:custDataLst>
              <p:tags r:id="rId1"/>
            </p:custDataLst>
          </p:nvPr>
        </p:nvSpPr>
        <p:spPr>
          <a:xfrm>
            <a:off x="1763688" y="259011"/>
            <a:ext cx="7272808" cy="866527"/>
          </a:xfrm>
        </p:spPr>
        <p:txBody>
          <a:bodyPr>
            <a:noAutofit/>
          </a:bodyPr>
          <a:lstStyle/>
          <a:p>
            <a:r>
              <a:rPr lang="en-CA" sz="2800" err="1"/>
              <a:t>Niveau</a:t>
            </a:r>
            <a:r>
              <a:rPr lang="en-CA" sz="2800"/>
              <a:t> de </a:t>
            </a:r>
            <a:r>
              <a:rPr lang="en-CA" sz="2800" err="1"/>
              <a:t>scolarité</a:t>
            </a:r>
            <a:r>
              <a:rPr lang="en-CA" sz="2800"/>
              <a:t> de la </a:t>
            </a:r>
            <a:r>
              <a:rPr lang="en-CA" sz="2800" err="1"/>
              <a:t>mère</a:t>
            </a:r>
            <a:r>
              <a:rPr lang="en-CA" sz="2800"/>
              <a:t> </a:t>
            </a:r>
            <a:r>
              <a:rPr lang="fr-CA" sz="2800"/>
              <a:t>et </a:t>
            </a:r>
            <a:br>
              <a:rPr lang="fr-CA" sz="2800"/>
            </a:br>
            <a:r>
              <a:rPr lang="fr-CA" sz="2800"/>
              <a:t>les 1000 premiers jours de vie</a:t>
            </a:r>
            <a:endParaRPr lang="en-CA" sz="2800"/>
          </a:p>
        </p:txBody>
      </p:sp>
      <p:sp>
        <p:nvSpPr>
          <p:cNvPr id="3" name="Espace réservé du contenu 2">
            <a:extLst>
              <a:ext uri="{FF2B5EF4-FFF2-40B4-BE49-F238E27FC236}">
                <a16:creationId xmlns:a16="http://schemas.microsoft.com/office/drawing/2014/main" id="{040E545C-3813-403E-B64B-576FADD5620D}"/>
              </a:ext>
            </a:extLst>
          </p:cNvPr>
          <p:cNvSpPr>
            <a:spLocks noGrp="1"/>
          </p:cNvSpPr>
          <p:nvPr>
            <p:ph idx="1"/>
            <p:custDataLst>
              <p:tags r:id="rId2"/>
            </p:custDataLst>
          </p:nvPr>
        </p:nvSpPr>
        <p:spPr>
          <a:xfrm>
            <a:off x="498191" y="1628800"/>
            <a:ext cx="8712894" cy="5472608"/>
          </a:xfrm>
        </p:spPr>
        <p:txBody>
          <a:bodyPr>
            <a:normAutofit/>
          </a:bodyPr>
          <a:lstStyle/>
          <a:p>
            <a:r>
              <a:rPr lang="fr-CA" sz="1850" dirty="0"/>
              <a:t>Il y a </a:t>
            </a:r>
            <a:r>
              <a:rPr lang="fr-CA" sz="1850" b="1" dirty="0"/>
              <a:t>774 millions </a:t>
            </a:r>
            <a:r>
              <a:rPr lang="fr-CA" sz="1850" dirty="0"/>
              <a:t>d’analphabètes à travers le monde et les </a:t>
            </a:r>
            <a:r>
              <a:rPr lang="fr-CA" sz="1850" b="1" dirty="0"/>
              <a:t>2/3</a:t>
            </a:r>
            <a:r>
              <a:rPr lang="fr-CA" sz="1850" dirty="0"/>
              <a:t> sont des femmes (80). </a:t>
            </a:r>
          </a:p>
          <a:p>
            <a:r>
              <a:rPr lang="fr-CA" sz="1850" dirty="0"/>
              <a:t>Un faible niveau d’éducation chez la mère triplerait les risques de faire face au double fardeau de la malnutrition (81). </a:t>
            </a:r>
          </a:p>
          <a:p>
            <a:r>
              <a:rPr lang="fr-CA" sz="1850" dirty="0"/>
              <a:t>L’accès restreint des femmes à l’éducation et à l’emploi est associé à des taux plus élevés de malnutrition chez les enfants et d’insuffisance pondérale à la naissance (82).</a:t>
            </a:r>
          </a:p>
          <a:p>
            <a:r>
              <a:rPr lang="fr-CA" sz="1850" dirty="0"/>
              <a:t>Permettre à toutes les filles de terminer leurs études primaires pourrait réduire chez </a:t>
            </a:r>
            <a:r>
              <a:rPr lang="fr-CA" sz="1850" b="1" dirty="0"/>
              <a:t>1,7 million d’enfants </a:t>
            </a:r>
            <a:r>
              <a:rPr lang="fr-CA" sz="1850" dirty="0"/>
              <a:t>les retards de croissance, imputables à la malnutrition (83). </a:t>
            </a:r>
          </a:p>
          <a:p>
            <a:r>
              <a:rPr lang="fr-CA" sz="1850" dirty="0"/>
              <a:t>Permettre à toutes les adolescentes de terminer leurs études secondaires pourrait réduire chez </a:t>
            </a:r>
            <a:r>
              <a:rPr lang="fr-CA" sz="1850" b="1" dirty="0"/>
              <a:t>12 millions d’enfants </a:t>
            </a:r>
            <a:r>
              <a:rPr lang="fr-CA" sz="1850" dirty="0"/>
              <a:t>les retards de croissances, imputables à la malnutrition (83).</a:t>
            </a:r>
          </a:p>
          <a:p>
            <a:r>
              <a:rPr lang="fr-CA" sz="1850" dirty="0"/>
              <a:t>Augmenter le niveau d’éducation de la mère augmenterait les chances que leurs enfants reçoivent une meilleure nutrition, de prévenir la malnutrition, d’avoir une meilleure connaissance sur les pratiques de santé et d’hygiène adéquates ainsi que d’acquérir plus de pouvoir au sein du ménage afin de s’assurer notamment que les besoins nutritionnels de leurs enfants soient plus satisfaits (83). </a:t>
            </a:r>
          </a:p>
        </p:txBody>
      </p:sp>
    </p:spTree>
    <p:extLst>
      <p:ext uri="{BB962C8B-B14F-4D97-AF65-F5344CB8AC3E}">
        <p14:creationId xmlns:p14="http://schemas.microsoft.com/office/powerpoint/2010/main" val="106211911"/>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custDataLst>
              <p:tags r:id="rId1"/>
            </p:custDataLst>
          </p:nvPr>
        </p:nvSpPr>
        <p:spPr>
          <a:xfrm>
            <a:off x="1693106" y="168251"/>
            <a:ext cx="7416826" cy="646331"/>
          </a:xfrm>
          <a:prstGeom prst="rect">
            <a:avLst/>
          </a:prstGeom>
          <a:noFill/>
        </p:spPr>
        <p:txBody>
          <a:bodyPr wrap="square" rtlCol="0">
            <a:spAutoFit/>
          </a:bodyPr>
          <a:lstStyle/>
          <a:p>
            <a:r>
              <a:rPr lang="fr-CA" dirty="0"/>
              <a:t>Indices en matière d’éducation des filles; taux d’achèvement des filles les plus pauvres, par niveau d’enseignement et par région 2010-2015 (83)</a:t>
            </a:r>
          </a:p>
        </p:txBody>
      </p:sp>
      <p:grpSp>
        <p:nvGrpSpPr>
          <p:cNvPr id="12" name="Groupe 11"/>
          <p:cNvGrpSpPr/>
          <p:nvPr/>
        </p:nvGrpSpPr>
        <p:grpSpPr>
          <a:xfrm>
            <a:off x="1865478" y="814582"/>
            <a:ext cx="6803430" cy="5757898"/>
            <a:chOff x="1865478" y="814582"/>
            <a:chExt cx="6803430" cy="5757898"/>
          </a:xfrm>
        </p:grpSpPr>
        <p:pic>
          <p:nvPicPr>
            <p:cNvPr id="1026" name="Picture 2"/>
            <p:cNvPicPr>
              <a:picLocks noChangeAspect="1" noChangeArrowheads="1"/>
            </p:cNvPicPr>
            <p:nvPr>
              <p:custDataLst>
                <p:tags r:id="rId2"/>
              </p:custDataLst>
            </p:nvPr>
          </p:nvPicPr>
          <p:blipFill>
            <a:blip r:embed="rId12">
              <a:extLst>
                <a:ext uri="{28A0092B-C50C-407E-A947-70E740481C1C}">
                  <a14:useLocalDpi xmlns:a14="http://schemas.microsoft.com/office/drawing/2010/main" val="0"/>
                </a:ext>
              </a:extLst>
            </a:blip>
            <a:srcRect/>
            <a:stretch>
              <a:fillRect/>
            </a:stretch>
          </p:blipFill>
          <p:spPr bwMode="auto">
            <a:xfrm>
              <a:off x="1865478" y="814582"/>
              <a:ext cx="6803430" cy="575789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ZoneTexte 2"/>
            <p:cNvSpPr txBox="1"/>
            <p:nvPr>
              <p:custDataLst>
                <p:tags r:id="rId3"/>
              </p:custDataLst>
            </p:nvPr>
          </p:nvSpPr>
          <p:spPr>
            <a:xfrm>
              <a:off x="2059644" y="1050639"/>
              <a:ext cx="2964273" cy="400110"/>
            </a:xfrm>
            <a:prstGeom prst="rect">
              <a:avLst/>
            </a:prstGeom>
            <a:solidFill>
              <a:schemeClr val="bg1"/>
            </a:solidFill>
            <a:ln>
              <a:noFill/>
            </a:ln>
          </p:spPr>
          <p:txBody>
            <a:bodyPr wrap="none" rtlCol="0">
              <a:spAutoFit/>
            </a:bodyPr>
            <a:lstStyle/>
            <a:p>
              <a:r>
                <a:rPr lang="fr-CA" sz="1000" b="1" dirty="0"/>
                <a:t>Pourcentage (%) des femmes les plus pauvres âgées </a:t>
              </a:r>
            </a:p>
            <a:p>
              <a:r>
                <a:rPr lang="fr-CA" sz="1000" b="1" dirty="0"/>
                <a:t>entre 7-16 ans qui n’ont jamais fréquenté l’école</a:t>
              </a:r>
            </a:p>
          </p:txBody>
        </p:sp>
        <p:sp>
          <p:nvSpPr>
            <p:cNvPr id="5" name="ZoneTexte 4"/>
            <p:cNvSpPr txBox="1"/>
            <p:nvPr>
              <p:custDataLst>
                <p:tags r:id="rId4"/>
              </p:custDataLst>
            </p:nvPr>
          </p:nvSpPr>
          <p:spPr>
            <a:xfrm>
              <a:off x="5039904" y="1050639"/>
              <a:ext cx="3097323" cy="400110"/>
            </a:xfrm>
            <a:prstGeom prst="rect">
              <a:avLst/>
            </a:prstGeom>
            <a:solidFill>
              <a:schemeClr val="bg1"/>
            </a:solidFill>
            <a:ln>
              <a:noFill/>
            </a:ln>
          </p:spPr>
          <p:txBody>
            <a:bodyPr wrap="none" rtlCol="0">
              <a:spAutoFit/>
            </a:bodyPr>
            <a:lstStyle/>
            <a:p>
              <a:r>
                <a:rPr lang="fr-CA" sz="1000" b="1" dirty="0"/>
                <a:t>Nombre moyen d'années de scolarité chez les femmes </a:t>
              </a:r>
            </a:p>
            <a:p>
              <a:r>
                <a:rPr lang="fr-CA" sz="1000" b="1" dirty="0"/>
                <a:t>les plus pauvres âgées entre 17-22 ans</a:t>
              </a:r>
            </a:p>
          </p:txBody>
        </p:sp>
        <p:sp>
          <p:nvSpPr>
            <p:cNvPr id="4" name="ZoneTexte 3"/>
            <p:cNvSpPr txBox="1"/>
            <p:nvPr>
              <p:custDataLst>
                <p:tags r:id="rId5"/>
              </p:custDataLst>
            </p:nvPr>
          </p:nvSpPr>
          <p:spPr>
            <a:xfrm>
              <a:off x="2195736" y="1734574"/>
              <a:ext cx="548548" cy="307777"/>
            </a:xfrm>
            <a:prstGeom prst="rect">
              <a:avLst/>
            </a:prstGeom>
            <a:solidFill>
              <a:schemeClr val="bg1"/>
            </a:solidFill>
          </p:spPr>
          <p:txBody>
            <a:bodyPr wrap="none" rtlCol="0">
              <a:spAutoFit/>
            </a:bodyPr>
            <a:lstStyle/>
            <a:p>
              <a:r>
                <a:rPr lang="fr-CA" sz="1400" dirty="0"/>
                <a:t>Rang</a:t>
              </a:r>
            </a:p>
          </p:txBody>
        </p:sp>
        <p:sp>
          <p:nvSpPr>
            <p:cNvPr id="7" name="ZoneTexte 6"/>
            <p:cNvSpPr txBox="1"/>
            <p:nvPr>
              <p:custDataLst>
                <p:tags r:id="rId6"/>
              </p:custDataLst>
            </p:nvPr>
          </p:nvSpPr>
          <p:spPr>
            <a:xfrm>
              <a:off x="2990167" y="1734574"/>
              <a:ext cx="1073665" cy="307777"/>
            </a:xfrm>
            <a:prstGeom prst="rect">
              <a:avLst/>
            </a:prstGeom>
            <a:solidFill>
              <a:schemeClr val="bg1"/>
            </a:solidFill>
          </p:spPr>
          <p:txBody>
            <a:bodyPr wrap="square" rtlCol="0">
              <a:spAutoFit/>
            </a:bodyPr>
            <a:lstStyle/>
            <a:p>
              <a:r>
                <a:rPr lang="fr-CA" sz="1400" dirty="0"/>
                <a:t>Pays</a:t>
              </a:r>
            </a:p>
          </p:txBody>
        </p:sp>
        <p:sp>
          <p:nvSpPr>
            <p:cNvPr id="8" name="ZoneTexte 7"/>
            <p:cNvSpPr txBox="1"/>
            <p:nvPr>
              <p:custDataLst>
                <p:tags r:id="rId7"/>
              </p:custDataLst>
            </p:nvPr>
          </p:nvSpPr>
          <p:spPr>
            <a:xfrm>
              <a:off x="7313366" y="1734574"/>
              <a:ext cx="728084" cy="307777"/>
            </a:xfrm>
            <a:prstGeom prst="rect">
              <a:avLst/>
            </a:prstGeom>
            <a:solidFill>
              <a:schemeClr val="bg1"/>
            </a:solidFill>
          </p:spPr>
          <p:txBody>
            <a:bodyPr wrap="none" rtlCol="0">
              <a:spAutoFit/>
            </a:bodyPr>
            <a:lstStyle/>
            <a:p>
              <a:r>
                <a:rPr lang="fr-CA" sz="1400" dirty="0"/>
                <a:t>Années</a:t>
              </a:r>
            </a:p>
          </p:txBody>
        </p:sp>
        <p:sp>
          <p:nvSpPr>
            <p:cNvPr id="9" name="ZoneTexte 8"/>
            <p:cNvSpPr txBox="1"/>
            <p:nvPr>
              <p:custDataLst>
                <p:tags r:id="rId8"/>
              </p:custDataLst>
            </p:nvPr>
          </p:nvSpPr>
          <p:spPr>
            <a:xfrm>
              <a:off x="5324787" y="1734574"/>
              <a:ext cx="548548" cy="307777"/>
            </a:xfrm>
            <a:prstGeom prst="rect">
              <a:avLst/>
            </a:prstGeom>
            <a:solidFill>
              <a:schemeClr val="bg1"/>
            </a:solidFill>
          </p:spPr>
          <p:txBody>
            <a:bodyPr wrap="none" rtlCol="0">
              <a:spAutoFit/>
            </a:bodyPr>
            <a:lstStyle/>
            <a:p>
              <a:r>
                <a:rPr lang="fr-CA" sz="1400" dirty="0"/>
                <a:t>Rang</a:t>
              </a:r>
            </a:p>
          </p:txBody>
        </p:sp>
        <p:sp>
          <p:nvSpPr>
            <p:cNvPr id="6" name="ZoneTexte 5"/>
            <p:cNvSpPr txBox="1"/>
            <p:nvPr/>
          </p:nvSpPr>
          <p:spPr>
            <a:xfrm>
              <a:off x="4642771" y="1734574"/>
              <a:ext cx="312906" cy="307777"/>
            </a:xfrm>
            <a:prstGeom prst="rect">
              <a:avLst/>
            </a:prstGeom>
            <a:solidFill>
              <a:schemeClr val="bg1"/>
            </a:solidFill>
          </p:spPr>
          <p:txBody>
            <a:bodyPr wrap="none" rtlCol="0">
              <a:spAutoFit/>
            </a:bodyPr>
            <a:lstStyle/>
            <a:p>
              <a:r>
                <a:rPr lang="fr-CA" sz="1400" dirty="0"/>
                <a:t>%</a:t>
              </a:r>
            </a:p>
          </p:txBody>
        </p:sp>
        <p:sp>
          <p:nvSpPr>
            <p:cNvPr id="13" name="ZoneTexte 12"/>
            <p:cNvSpPr txBox="1"/>
            <p:nvPr>
              <p:custDataLst>
                <p:tags r:id="rId9"/>
              </p:custDataLst>
            </p:nvPr>
          </p:nvSpPr>
          <p:spPr>
            <a:xfrm>
              <a:off x="6026243" y="1734574"/>
              <a:ext cx="1073665" cy="307777"/>
            </a:xfrm>
            <a:prstGeom prst="rect">
              <a:avLst/>
            </a:prstGeom>
            <a:solidFill>
              <a:schemeClr val="bg1"/>
            </a:solidFill>
          </p:spPr>
          <p:txBody>
            <a:bodyPr wrap="square" rtlCol="0">
              <a:spAutoFit/>
            </a:bodyPr>
            <a:lstStyle/>
            <a:p>
              <a:r>
                <a:rPr lang="fr-CA" sz="1400" dirty="0"/>
                <a:t>Pays</a:t>
              </a:r>
            </a:p>
          </p:txBody>
        </p:sp>
      </p:grpSp>
    </p:spTree>
    <p:extLst>
      <p:ext uri="{BB962C8B-B14F-4D97-AF65-F5344CB8AC3E}">
        <p14:creationId xmlns:p14="http://schemas.microsoft.com/office/powerpoint/2010/main" val="1193812045"/>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57B1E7B6-9567-4A62-823E-75799E8B6E0D}"/>
              </a:ext>
            </a:extLst>
          </p:cNvPr>
          <p:cNvSpPr>
            <a:spLocks noGrp="1"/>
          </p:cNvSpPr>
          <p:nvPr>
            <p:ph type="ctrTitle"/>
            <p:custDataLst>
              <p:tags r:id="rId1"/>
            </p:custDataLst>
          </p:nvPr>
        </p:nvSpPr>
        <p:spPr>
          <a:xfrm>
            <a:off x="1864067" y="414008"/>
            <a:ext cx="6783483" cy="866527"/>
          </a:xfrm>
        </p:spPr>
        <p:txBody>
          <a:bodyPr>
            <a:noAutofit/>
          </a:bodyPr>
          <a:lstStyle/>
          <a:p>
            <a:br>
              <a:rPr lang="fr-CA" sz="2200" dirty="0"/>
            </a:br>
            <a:r>
              <a:rPr lang="fr-CA" sz="2300" dirty="0"/>
              <a:t>Âge de la mère lors de la grossesse et les 1000 premiers jours de vie (Adolescente vs Adulte) (84,85)</a:t>
            </a:r>
            <a:br>
              <a:rPr lang="fr-CA" sz="2800" dirty="0"/>
            </a:br>
            <a:endParaRPr lang="fr-CA" sz="2800" dirty="0"/>
          </a:p>
        </p:txBody>
      </p:sp>
      <p:sp>
        <p:nvSpPr>
          <p:cNvPr id="3" name="Espace réservé du contenu 2">
            <a:extLst>
              <a:ext uri="{FF2B5EF4-FFF2-40B4-BE49-F238E27FC236}">
                <a16:creationId xmlns:a16="http://schemas.microsoft.com/office/drawing/2014/main" id="{C5ABA650-E8DA-4A08-8861-31ABF48D4373}"/>
              </a:ext>
            </a:extLst>
          </p:cNvPr>
          <p:cNvSpPr>
            <a:spLocks noGrp="1"/>
          </p:cNvSpPr>
          <p:nvPr>
            <p:ph idx="1"/>
            <p:custDataLst>
              <p:tags r:id="rId2"/>
            </p:custDataLst>
          </p:nvPr>
        </p:nvSpPr>
        <p:spPr>
          <a:xfrm>
            <a:off x="755650" y="1640520"/>
            <a:ext cx="8252342" cy="4880550"/>
          </a:xfrm>
        </p:spPr>
        <p:txBody>
          <a:bodyPr>
            <a:normAutofit fontScale="62500" lnSpcReduction="20000"/>
          </a:bodyPr>
          <a:lstStyle/>
          <a:p>
            <a:pPr>
              <a:spcAft>
                <a:spcPts val="300"/>
              </a:spcAft>
            </a:pPr>
            <a:r>
              <a:rPr lang="fr-CA" dirty="0"/>
              <a:t>Chaque année</a:t>
            </a:r>
            <a:r>
              <a:rPr lang="fr-CA" b="1" dirty="0"/>
              <a:t>, ~ 16 millions d’adolescentes </a:t>
            </a:r>
            <a:r>
              <a:rPr lang="fr-CA" dirty="0"/>
              <a:t>entre 15 à 19 ans donnent naissance à un enfant. Pour plusieurs d’entre elles, leur grossesse n’est pas planifiée et non désirée.  </a:t>
            </a:r>
          </a:p>
          <a:p>
            <a:pPr>
              <a:spcAft>
                <a:spcPts val="300"/>
              </a:spcAft>
            </a:pPr>
            <a:r>
              <a:rPr lang="fr-CA" b="1" dirty="0"/>
              <a:t>95 % </a:t>
            </a:r>
            <a:r>
              <a:rPr lang="fr-CA" dirty="0"/>
              <a:t>de ces naissances sont dans les pays en développement et totalisent </a:t>
            </a:r>
            <a:r>
              <a:rPr lang="fr-CA" b="1" dirty="0"/>
              <a:t>11 %</a:t>
            </a:r>
            <a:r>
              <a:rPr lang="fr-CA" dirty="0"/>
              <a:t> des naissances à l’échelle mondiale. </a:t>
            </a:r>
          </a:p>
          <a:p>
            <a:pPr>
              <a:spcAft>
                <a:spcPts val="300"/>
              </a:spcAft>
            </a:pPr>
            <a:r>
              <a:rPr lang="fr-CA" dirty="0"/>
              <a:t>Les complications liées à la grossesse et à l’accouchement chez ces jeunes femmes sont la principale cause de décès dans les </a:t>
            </a:r>
            <a:r>
              <a:rPr lang="en-US" dirty="0"/>
              <a:t>pays </a:t>
            </a:r>
            <a:r>
              <a:rPr lang="en-US" dirty="0" err="1"/>
              <a:t>à</a:t>
            </a:r>
            <a:r>
              <a:rPr lang="en-US" dirty="0"/>
              <a:t> </a:t>
            </a:r>
            <a:r>
              <a:rPr lang="en-US" dirty="0" err="1"/>
              <a:t>faible</a:t>
            </a:r>
            <a:r>
              <a:rPr lang="en-US" dirty="0"/>
              <a:t> et </a:t>
            </a:r>
            <a:r>
              <a:rPr lang="en-US" dirty="0" err="1"/>
              <a:t>moyen</a:t>
            </a:r>
            <a:r>
              <a:rPr lang="en-US" dirty="0"/>
              <a:t> </a:t>
            </a:r>
            <a:r>
              <a:rPr lang="en-US" dirty="0" err="1"/>
              <a:t>revenu</a:t>
            </a:r>
            <a:r>
              <a:rPr lang="en-US" dirty="0"/>
              <a:t>. </a:t>
            </a:r>
          </a:p>
          <a:p>
            <a:pPr>
              <a:spcAft>
                <a:spcPts val="300"/>
              </a:spcAft>
            </a:pPr>
            <a:r>
              <a:rPr lang="en-US" dirty="0"/>
              <a:t>Les </a:t>
            </a:r>
            <a:r>
              <a:rPr lang="en-US" dirty="0" err="1"/>
              <a:t>mères</a:t>
            </a:r>
            <a:r>
              <a:rPr lang="en-US" dirty="0"/>
              <a:t> de ˂ 20 </a:t>
            </a:r>
            <a:r>
              <a:rPr lang="en-US" dirty="0" err="1"/>
              <a:t>ans</a:t>
            </a:r>
            <a:r>
              <a:rPr lang="en-US" dirty="0"/>
              <a:t> </a:t>
            </a:r>
            <a:r>
              <a:rPr lang="en-US" dirty="0" err="1"/>
              <a:t>sont</a:t>
            </a:r>
            <a:r>
              <a:rPr lang="en-US" dirty="0"/>
              <a:t> </a:t>
            </a:r>
            <a:r>
              <a:rPr lang="en-US" b="1" dirty="0"/>
              <a:t>50 % plus</a:t>
            </a:r>
            <a:r>
              <a:rPr lang="en-US" dirty="0"/>
              <a:t> </a:t>
            </a:r>
            <a:r>
              <a:rPr lang="en-US" dirty="0" err="1"/>
              <a:t>à</a:t>
            </a:r>
            <a:r>
              <a:rPr lang="en-US" dirty="0"/>
              <a:t> </a:t>
            </a:r>
            <a:r>
              <a:rPr lang="en-US" dirty="0" err="1"/>
              <a:t>risque</a:t>
            </a:r>
            <a:r>
              <a:rPr lang="en-US" dirty="0"/>
              <a:t> de </a:t>
            </a:r>
            <a:r>
              <a:rPr lang="en-US" dirty="0" err="1"/>
              <a:t>mortalité</a:t>
            </a:r>
            <a:r>
              <a:rPr lang="en-US" dirty="0"/>
              <a:t> </a:t>
            </a:r>
            <a:r>
              <a:rPr lang="en-US" dirty="0" err="1"/>
              <a:t>périnatale</a:t>
            </a:r>
            <a:r>
              <a:rPr lang="en-US" dirty="0"/>
              <a:t> que les </a:t>
            </a:r>
            <a:r>
              <a:rPr lang="en-US" dirty="0" err="1"/>
              <a:t>mères</a:t>
            </a:r>
            <a:r>
              <a:rPr lang="en-US" dirty="0"/>
              <a:t> </a:t>
            </a:r>
            <a:r>
              <a:rPr lang="en-US" dirty="0" err="1"/>
              <a:t>âgées</a:t>
            </a:r>
            <a:r>
              <a:rPr lang="en-US" dirty="0"/>
              <a:t> de 20 </a:t>
            </a:r>
            <a:r>
              <a:rPr lang="en-US" dirty="0" err="1"/>
              <a:t>à</a:t>
            </a:r>
            <a:r>
              <a:rPr lang="en-US" dirty="0"/>
              <a:t> 29 ans. </a:t>
            </a:r>
          </a:p>
          <a:p>
            <a:pPr>
              <a:spcAft>
                <a:spcPts val="300"/>
              </a:spcAft>
            </a:pPr>
            <a:r>
              <a:rPr lang="fr-CA" dirty="0"/>
              <a:t>Les mères adolescentes ont plus de risque de donner naissance à un bébé de petit poids qui aura plus de risques de problèmes de santé à court et à long terme.  </a:t>
            </a:r>
          </a:p>
          <a:p>
            <a:pPr>
              <a:spcAft>
                <a:spcPts val="300"/>
              </a:spcAft>
            </a:pPr>
            <a:r>
              <a:rPr lang="fr-CA" dirty="0"/>
              <a:t>La grossesse chez les adolescentes augmente leurs risques de dénutrition, car leur organisme, n’ayant pas terminé son développement, a des besoins nutritionnels particulièrement élevés (ex. fer) et augmente aussi les risques de dénutrition chez l’enfant. </a:t>
            </a:r>
          </a:p>
          <a:p>
            <a:endParaRPr lang="fr-CA" dirty="0"/>
          </a:p>
        </p:txBody>
      </p:sp>
    </p:spTree>
    <p:extLst>
      <p:ext uri="{BB962C8B-B14F-4D97-AF65-F5344CB8AC3E}">
        <p14:creationId xmlns:p14="http://schemas.microsoft.com/office/powerpoint/2010/main" val="3619915093"/>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a:extLst>
              <a:ext uri="{FF2B5EF4-FFF2-40B4-BE49-F238E27FC236}">
                <a16:creationId xmlns:a16="http://schemas.microsoft.com/office/drawing/2014/main" id="{89390907-F24C-42AF-ABD3-C2589C28B42E}"/>
              </a:ext>
            </a:extLst>
          </p:cNvPr>
          <p:cNvSpPr>
            <a:spLocks noGrp="1"/>
          </p:cNvSpPr>
          <p:nvPr>
            <p:ph idx="1"/>
            <p:custDataLst>
              <p:tags r:id="rId1"/>
            </p:custDataLst>
          </p:nvPr>
        </p:nvSpPr>
        <p:spPr>
          <a:xfrm>
            <a:off x="1403648" y="1412776"/>
            <a:ext cx="7211144" cy="4525963"/>
          </a:xfrm>
        </p:spPr>
        <p:txBody>
          <a:bodyPr/>
          <a:lstStyle/>
          <a:p>
            <a:pPr marL="0" indent="0">
              <a:buNone/>
            </a:pPr>
            <a:r>
              <a:rPr lang="fr-CA" sz="3000" dirty="0"/>
              <a:t>Voici:</a:t>
            </a:r>
          </a:p>
          <a:p>
            <a:r>
              <a:rPr lang="fr-CA" sz="3000" dirty="0"/>
              <a:t>Un modèle pour structurer les actions.</a:t>
            </a:r>
          </a:p>
          <a:p>
            <a:r>
              <a:rPr lang="fr-CA" sz="3000" dirty="0">
                <a:hlinkClick r:id="rId6" action="ppaction://hlinksldjump"/>
              </a:rPr>
              <a:t>Des exemples d’interventions prometteuses</a:t>
            </a:r>
            <a:r>
              <a:rPr lang="fr-CA" sz="3000" dirty="0"/>
              <a:t>. </a:t>
            </a:r>
          </a:p>
          <a:p>
            <a:endParaRPr lang="fr-CA" dirty="0"/>
          </a:p>
          <a:p>
            <a:endParaRPr lang="fr-CA" dirty="0"/>
          </a:p>
        </p:txBody>
      </p:sp>
      <p:sp>
        <p:nvSpPr>
          <p:cNvPr id="3" name="Titre 2">
            <a:extLst>
              <a:ext uri="{FF2B5EF4-FFF2-40B4-BE49-F238E27FC236}">
                <a16:creationId xmlns:a16="http://schemas.microsoft.com/office/drawing/2014/main" id="{8902FE9B-E512-4CEA-9553-B138A55B0FCA}"/>
              </a:ext>
            </a:extLst>
          </p:cNvPr>
          <p:cNvSpPr>
            <a:spLocks noGrp="1"/>
          </p:cNvSpPr>
          <p:nvPr>
            <p:ph type="title"/>
            <p:custDataLst>
              <p:tags r:id="rId2"/>
            </p:custDataLst>
          </p:nvPr>
        </p:nvSpPr>
        <p:spPr>
          <a:ln w="19050">
            <a:solidFill>
              <a:srgbClr val="295CA3"/>
            </a:solidFill>
          </a:ln>
        </p:spPr>
        <p:txBody>
          <a:bodyPr>
            <a:noAutofit/>
          </a:bodyPr>
          <a:lstStyle/>
          <a:p>
            <a:r>
              <a:rPr lang="fr-CA" sz="3000" dirty="0"/>
              <a:t>Qu’est-ce qu’on peut faire ? </a:t>
            </a:r>
          </a:p>
        </p:txBody>
      </p:sp>
      <p:pic>
        <p:nvPicPr>
          <p:cNvPr id="6" name="Picture 2" descr="Résultats de recherche d'images pour « femme et bébé »"/>
          <p:cNvPicPr>
            <a:picLocks noChangeAspect="1" noChangeArrowheads="1"/>
          </p:cNvPicPr>
          <p:nvPr>
            <p:custDataLst>
              <p:tags r:id="rId3"/>
            </p:custDataLst>
          </p:nvPr>
        </p:nvPicPr>
        <p:blipFill>
          <a:blip r:embed="rId7">
            <a:extLst>
              <a:ext uri="{28A0092B-C50C-407E-A947-70E740481C1C}">
                <a14:useLocalDpi xmlns:a14="http://schemas.microsoft.com/office/drawing/2010/main" val="0"/>
              </a:ext>
            </a:extLst>
          </a:blip>
          <a:srcRect/>
          <a:stretch>
            <a:fillRect/>
          </a:stretch>
        </p:blipFill>
        <p:spPr bwMode="auto">
          <a:xfrm>
            <a:off x="5320538" y="3290044"/>
            <a:ext cx="2203790" cy="323162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92911691"/>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C571960-C958-4937-BDA7-E58F1E6C2BBE}"/>
              </a:ext>
            </a:extLst>
          </p:cNvPr>
          <p:cNvSpPr>
            <a:spLocks noGrp="1"/>
          </p:cNvSpPr>
          <p:nvPr>
            <p:ph type="ctrTitle"/>
            <p:custDataLst>
              <p:tags r:id="rId1"/>
            </p:custDataLst>
          </p:nvPr>
        </p:nvSpPr>
        <p:spPr>
          <a:noFill/>
          <a:ln w="19050">
            <a:solidFill>
              <a:srgbClr val="295CA3"/>
            </a:solidFill>
          </a:ln>
        </p:spPr>
        <p:txBody>
          <a:bodyPr>
            <a:normAutofit fontScale="90000"/>
          </a:bodyPr>
          <a:lstStyle/>
          <a:p>
            <a:r>
              <a:rPr lang="fr-CA" sz="2800"/>
              <a:t>La théorie: Les 1000 premiers jours de vie </a:t>
            </a:r>
            <a:br>
              <a:rPr lang="fr-CA" sz="2800"/>
            </a:br>
            <a:r>
              <a:rPr lang="fr-CA" sz="2800"/>
              <a:t>et la promotion de la santé </a:t>
            </a:r>
          </a:p>
        </p:txBody>
      </p:sp>
      <p:sp>
        <p:nvSpPr>
          <p:cNvPr id="3" name="Espace réservé du contenu 2">
            <a:extLst>
              <a:ext uri="{FF2B5EF4-FFF2-40B4-BE49-F238E27FC236}">
                <a16:creationId xmlns:a16="http://schemas.microsoft.com/office/drawing/2014/main" id="{8215AE74-B7A7-4C97-966B-576F35637DF8}"/>
              </a:ext>
            </a:extLst>
          </p:cNvPr>
          <p:cNvSpPr>
            <a:spLocks noGrp="1"/>
          </p:cNvSpPr>
          <p:nvPr>
            <p:ph idx="1"/>
            <p:custDataLst>
              <p:tags r:id="rId2"/>
            </p:custDataLst>
          </p:nvPr>
        </p:nvSpPr>
        <p:spPr/>
        <p:txBody>
          <a:bodyPr>
            <a:normAutofit fontScale="70000" lnSpcReduction="20000"/>
          </a:bodyPr>
          <a:lstStyle/>
          <a:p>
            <a:pPr marL="0" indent="0">
              <a:buNone/>
            </a:pPr>
            <a:r>
              <a:rPr lang="fr-CA" dirty="0"/>
              <a:t>Tout d’abord, il est important de se rappeler que la promotion de la santé (86,87) :</a:t>
            </a:r>
          </a:p>
          <a:p>
            <a:pPr marL="0" indent="0">
              <a:buNone/>
            </a:pPr>
            <a:endParaRPr lang="fr-CA" sz="1400" dirty="0"/>
          </a:p>
          <a:p>
            <a:r>
              <a:rPr lang="fr-CA" dirty="0"/>
              <a:t>Est un processus qui confère aux populations les moyens d’assurer un plus grand contrôle sur leur propre santé (dans le cas présent : les mères et leurs familles) et d’améliorer celle-ci.</a:t>
            </a:r>
          </a:p>
          <a:p>
            <a:endParaRPr lang="fr-CA" sz="1400" dirty="0"/>
          </a:p>
          <a:p>
            <a:r>
              <a:rPr lang="fr-CA" dirty="0"/>
              <a:t>Cherche à amener toutes les personnes et les milieux à participer à l’amélioration de la santé (ex. individus, familles, communautés, professionnels, organismes, gouvernements).</a:t>
            </a:r>
          </a:p>
          <a:p>
            <a:endParaRPr lang="fr-CA" sz="1400" dirty="0"/>
          </a:p>
          <a:p>
            <a:r>
              <a:rPr lang="fr-CA" dirty="0"/>
              <a:t>Vise à réduire les écarts dans l’état de santé chez certains groupes de personnes plus vulnérables, tels que ceux chez les femmes et les enfants, afin qu’ils aient tous les ressources et les moyens de se réaliser pleinement.</a:t>
            </a:r>
          </a:p>
          <a:p>
            <a:endParaRPr lang="fr-CA" dirty="0"/>
          </a:p>
        </p:txBody>
      </p:sp>
    </p:spTree>
    <p:extLst>
      <p:ext uri="{BB962C8B-B14F-4D97-AF65-F5344CB8AC3E}">
        <p14:creationId xmlns:p14="http://schemas.microsoft.com/office/powerpoint/2010/main" val="281678886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a:extLst>
              <a:ext uri="{FF2B5EF4-FFF2-40B4-BE49-F238E27FC236}">
                <a16:creationId xmlns:a16="http://schemas.microsoft.com/office/drawing/2014/main" id="{D54AAAAA-09E5-1D44-B773-B80F35E7B0D0}"/>
              </a:ext>
            </a:extLst>
          </p:cNvPr>
          <p:cNvSpPr txBox="1"/>
          <p:nvPr>
            <p:custDataLst>
              <p:tags r:id="rId1"/>
            </p:custDataLst>
          </p:nvPr>
        </p:nvSpPr>
        <p:spPr>
          <a:xfrm>
            <a:off x="1176908" y="1700808"/>
            <a:ext cx="7632848" cy="4893647"/>
          </a:xfrm>
          <a:prstGeom prst="rect">
            <a:avLst/>
          </a:prstGeom>
          <a:noFill/>
        </p:spPr>
        <p:txBody>
          <a:bodyPr wrap="square">
            <a:spAutoFit/>
          </a:bodyPr>
          <a:lstStyle>
            <a:lvl1pPr marL="357188" indent="-357188">
              <a:defRPr>
                <a:solidFill>
                  <a:schemeClr val="tx1"/>
                </a:solidFill>
                <a:latin typeface="Arial" pitchFamily="34" charset="0"/>
                <a:cs typeface="Arial" pitchFamily="34" charset="0"/>
              </a:defRPr>
            </a:lvl1pPr>
            <a:lvl2pPr marL="742950" indent="-285750">
              <a:defRPr>
                <a:solidFill>
                  <a:schemeClr val="tx1"/>
                </a:solidFill>
                <a:latin typeface="Arial" pitchFamily="34" charset="0"/>
                <a:cs typeface="Arial" pitchFamily="34" charset="0"/>
              </a:defRPr>
            </a:lvl2pPr>
            <a:lvl3pPr marL="1143000" indent="-228600">
              <a:defRPr>
                <a:solidFill>
                  <a:schemeClr val="tx1"/>
                </a:solidFill>
                <a:latin typeface="Arial" pitchFamily="34" charset="0"/>
                <a:cs typeface="Arial" pitchFamily="34" charset="0"/>
              </a:defRPr>
            </a:lvl3pPr>
            <a:lvl4pPr marL="1600200" indent="-228600">
              <a:defRPr>
                <a:solidFill>
                  <a:schemeClr val="tx1"/>
                </a:solidFill>
                <a:latin typeface="Arial" pitchFamily="34" charset="0"/>
                <a:cs typeface="Arial" pitchFamily="34" charset="0"/>
              </a:defRPr>
            </a:lvl4pPr>
            <a:lvl5pPr marL="2057400" indent="-228600">
              <a:defRPr>
                <a:solidFill>
                  <a:schemeClr val="tx1"/>
                </a:solidFill>
                <a:latin typeface="Arial" pitchFamily="34" charset="0"/>
                <a:cs typeface="Arial" pitchFamily="34" charset="0"/>
              </a:defRPr>
            </a:lvl5pPr>
            <a:lvl6pPr marL="2514600" indent="-228600" fontAlgn="base">
              <a:spcBef>
                <a:spcPct val="0"/>
              </a:spcBef>
              <a:spcAft>
                <a:spcPct val="0"/>
              </a:spcAft>
              <a:defRPr>
                <a:solidFill>
                  <a:schemeClr val="tx1"/>
                </a:solidFill>
                <a:latin typeface="Arial" pitchFamily="34" charset="0"/>
                <a:cs typeface="Arial" pitchFamily="34" charset="0"/>
              </a:defRPr>
            </a:lvl6pPr>
            <a:lvl7pPr marL="2971800" indent="-228600" fontAlgn="base">
              <a:spcBef>
                <a:spcPct val="0"/>
              </a:spcBef>
              <a:spcAft>
                <a:spcPct val="0"/>
              </a:spcAft>
              <a:defRPr>
                <a:solidFill>
                  <a:schemeClr val="tx1"/>
                </a:solidFill>
                <a:latin typeface="Arial" pitchFamily="34" charset="0"/>
                <a:cs typeface="Arial" pitchFamily="34" charset="0"/>
              </a:defRPr>
            </a:lvl7pPr>
            <a:lvl8pPr marL="3429000" indent="-228600" fontAlgn="base">
              <a:spcBef>
                <a:spcPct val="0"/>
              </a:spcBef>
              <a:spcAft>
                <a:spcPct val="0"/>
              </a:spcAft>
              <a:defRPr>
                <a:solidFill>
                  <a:schemeClr val="tx1"/>
                </a:solidFill>
                <a:latin typeface="Arial" pitchFamily="34" charset="0"/>
                <a:cs typeface="Arial" pitchFamily="34" charset="0"/>
              </a:defRPr>
            </a:lvl8pPr>
            <a:lvl9pPr marL="3886200" indent="-228600" fontAlgn="base">
              <a:spcBef>
                <a:spcPct val="0"/>
              </a:spcBef>
              <a:spcAft>
                <a:spcPct val="0"/>
              </a:spcAft>
              <a:defRPr>
                <a:solidFill>
                  <a:schemeClr val="tx1"/>
                </a:solidFill>
                <a:latin typeface="Arial" pitchFamily="34" charset="0"/>
                <a:cs typeface="Arial" pitchFamily="34" charset="0"/>
              </a:defRPr>
            </a:lvl9pPr>
          </a:lstStyle>
          <a:p>
            <a:pPr>
              <a:lnSpc>
                <a:spcPct val="150000"/>
              </a:lnSpc>
            </a:pPr>
            <a:r>
              <a:rPr lang="fr-CA" dirty="0">
                <a:latin typeface="Calibri" panose="020F0502020204030204" pitchFamily="34" charset="0"/>
                <a:cs typeface="Calibri" panose="020F0502020204030204" pitchFamily="34" charset="0"/>
              </a:rPr>
              <a:t>FAO : 	Organisation des Nations Unies pour l’alimentation et l’agriculture</a:t>
            </a:r>
          </a:p>
          <a:p>
            <a:pPr>
              <a:lnSpc>
                <a:spcPct val="150000"/>
              </a:lnSpc>
            </a:pPr>
            <a:r>
              <a:rPr lang="fr-CA" dirty="0">
                <a:latin typeface="Calibri" panose="020F0502020204030204" pitchFamily="34" charset="0"/>
                <a:cs typeface="Calibri" panose="020F0502020204030204" pitchFamily="34" charset="0"/>
              </a:rPr>
              <a:t>IMC : 	Indice de masse corporelle</a:t>
            </a:r>
          </a:p>
          <a:p>
            <a:pPr>
              <a:lnSpc>
                <a:spcPct val="150000"/>
              </a:lnSpc>
            </a:pPr>
            <a:r>
              <a:rPr lang="fr-CA" dirty="0">
                <a:latin typeface="Calibri" panose="020F0502020204030204" pitchFamily="34" charset="0"/>
                <a:cs typeface="Calibri" panose="020F0502020204030204" pitchFamily="34" charset="0"/>
              </a:rPr>
              <a:t>ISS : 	Inégalités sociales en santé </a:t>
            </a:r>
          </a:p>
          <a:p>
            <a:pPr>
              <a:lnSpc>
                <a:spcPct val="150000"/>
              </a:lnSpc>
            </a:pPr>
            <a:r>
              <a:rPr lang="fr-CA" dirty="0">
                <a:latin typeface="Calibri" panose="020F0502020204030204" pitchFamily="34" charset="0"/>
                <a:cs typeface="Calibri" panose="020F0502020204030204" pitchFamily="34" charset="0"/>
              </a:rPr>
              <a:t>MCV : 	Maladies cardiovasculaires</a:t>
            </a:r>
          </a:p>
          <a:p>
            <a:pPr>
              <a:lnSpc>
                <a:spcPct val="150000"/>
              </a:lnSpc>
            </a:pPr>
            <a:r>
              <a:rPr lang="fr-CA" dirty="0">
                <a:latin typeface="Calibri" panose="020F0502020204030204" pitchFamily="34" charset="0"/>
                <a:cs typeface="Calibri" panose="020F0502020204030204" pitchFamily="34" charset="0"/>
              </a:rPr>
              <a:t>MNT : 	Maladies non transmissibles</a:t>
            </a:r>
          </a:p>
          <a:p>
            <a:pPr>
              <a:lnSpc>
                <a:spcPct val="150000"/>
              </a:lnSpc>
            </a:pPr>
            <a:r>
              <a:rPr lang="fr-CA" dirty="0">
                <a:latin typeface="Calibri" panose="020F0502020204030204" pitchFamily="34" charset="0"/>
                <a:cs typeface="Calibri" panose="020F0502020204030204" pitchFamily="34" charset="0"/>
              </a:rPr>
              <a:t>ODD : 	Objectifs de développement durable</a:t>
            </a:r>
          </a:p>
          <a:p>
            <a:pPr>
              <a:lnSpc>
                <a:spcPct val="150000"/>
              </a:lnSpc>
            </a:pPr>
            <a:r>
              <a:rPr lang="fr-CA" dirty="0">
                <a:latin typeface="Calibri" panose="020F0502020204030204" pitchFamily="34" charset="0"/>
                <a:cs typeface="Calibri" panose="020F0502020204030204" pitchFamily="34" charset="0"/>
              </a:rPr>
              <a:t>OMS : 	Organisation mondiale de la santé</a:t>
            </a:r>
          </a:p>
          <a:p>
            <a:pPr>
              <a:lnSpc>
                <a:spcPct val="150000"/>
              </a:lnSpc>
            </a:pPr>
            <a:r>
              <a:rPr lang="fr-CA" dirty="0">
                <a:latin typeface="Calibri" panose="020F0502020204030204" pitchFamily="34" charset="0"/>
                <a:cs typeface="Calibri" panose="020F0502020204030204" pitchFamily="34" charset="0"/>
              </a:rPr>
              <a:t>PIB : 	Produit intérieur brut</a:t>
            </a:r>
          </a:p>
          <a:p>
            <a:pPr>
              <a:lnSpc>
                <a:spcPct val="150000"/>
              </a:lnSpc>
            </a:pPr>
            <a:r>
              <a:rPr lang="fr-CA" dirty="0">
                <a:latin typeface="Calibri" panose="020F0502020204030204" pitchFamily="34" charset="0"/>
                <a:cs typeface="Calibri" panose="020F0502020204030204" pitchFamily="34" charset="0"/>
              </a:rPr>
              <a:t>QI : 	Quotient intellectuel</a:t>
            </a:r>
          </a:p>
          <a:p>
            <a:pPr>
              <a:lnSpc>
                <a:spcPct val="150000"/>
              </a:lnSpc>
            </a:pPr>
            <a:r>
              <a:rPr lang="fr-CA" dirty="0">
                <a:latin typeface="Calibri" panose="020F0502020204030204" pitchFamily="34" charset="0"/>
                <a:cs typeface="Calibri" panose="020F0502020204030204" pitchFamily="34" charset="0"/>
              </a:rPr>
              <a:t>SHV : 	Saines habitudes de vie</a:t>
            </a:r>
          </a:p>
          <a:p>
            <a:endParaRPr lang="fr-CA" dirty="0">
              <a:latin typeface="Calibri" panose="020F0502020204030204" pitchFamily="34" charset="0"/>
              <a:cs typeface="Calibri" panose="020F0502020204030204" pitchFamily="34" charset="0"/>
            </a:endParaRPr>
          </a:p>
          <a:p>
            <a:endParaRPr lang="fr-CA" sz="1000" dirty="0">
              <a:latin typeface="Calibri" panose="020F0502020204030204" pitchFamily="34" charset="0"/>
              <a:cs typeface="Calibri" panose="020F0502020204030204" pitchFamily="34" charset="0"/>
            </a:endParaRPr>
          </a:p>
          <a:p>
            <a:pPr marL="85725" indent="0" fontAlgn="auto">
              <a:spcBef>
                <a:spcPts val="0"/>
              </a:spcBef>
              <a:spcAft>
                <a:spcPts val="0"/>
              </a:spcAft>
              <a:defRPr/>
            </a:pPr>
            <a:endParaRPr lang="fr-CA" sz="1400" dirty="0">
              <a:solidFill>
                <a:srgbClr val="654951"/>
              </a:solidFill>
              <a:latin typeface="Calibri" panose="020F0502020204030204" pitchFamily="34" charset="0"/>
              <a:cs typeface="Calibri" panose="020F0502020204030204" pitchFamily="34" charset="0"/>
            </a:endParaRPr>
          </a:p>
        </p:txBody>
      </p:sp>
      <p:sp>
        <p:nvSpPr>
          <p:cNvPr id="3" name="ZoneTexte 7">
            <a:extLst>
              <a:ext uri="{FF2B5EF4-FFF2-40B4-BE49-F238E27FC236}">
                <a16:creationId xmlns:a16="http://schemas.microsoft.com/office/drawing/2014/main" id="{E12484FA-C462-4A48-8A67-CFAB740C8AF6}"/>
              </a:ext>
            </a:extLst>
          </p:cNvPr>
          <p:cNvSpPr txBox="1">
            <a:spLocks noChangeArrowheads="1"/>
          </p:cNvSpPr>
          <p:nvPr>
            <p:custDataLst>
              <p:tags r:id="rId2"/>
            </p:custDataLst>
          </p:nvPr>
        </p:nvSpPr>
        <p:spPr bwMode="auto">
          <a:xfrm>
            <a:off x="1176908" y="679537"/>
            <a:ext cx="6934200" cy="461665"/>
          </a:xfrm>
          <a:prstGeom prst="rect">
            <a:avLst/>
          </a:prstGeom>
          <a:noFill/>
          <a:ln w="9525">
            <a:noFill/>
            <a:miter lim="800000"/>
            <a:headEnd/>
            <a:tailEnd/>
          </a:ln>
        </p:spPr>
        <p:txBody>
          <a:bodyPr>
            <a:spAutoFit/>
          </a:bodyPr>
          <a:lstStyle/>
          <a:p>
            <a:pPr algn="ctr" fontAlgn="auto">
              <a:spcBef>
                <a:spcPts val="0"/>
              </a:spcBef>
              <a:spcAft>
                <a:spcPts val="0"/>
              </a:spcAft>
              <a:defRPr/>
            </a:pPr>
            <a:r>
              <a:rPr lang="fr-CA" sz="2400" dirty="0">
                <a:solidFill>
                  <a:srgbClr val="002060"/>
                </a:solidFill>
              </a:rPr>
              <a:t>Liste des acronymes</a:t>
            </a:r>
            <a:endParaRPr lang="fr-CA" sz="2400" b="1" dirty="0">
              <a:solidFill>
                <a:srgbClr val="002060"/>
              </a:solidFill>
              <a:effectLst>
                <a:outerShdw blurRad="38100" dist="38100" dir="2700000" algn="tl">
                  <a:srgbClr val="000000">
                    <a:alpha val="43137"/>
                  </a:srgbClr>
                </a:outerShdw>
              </a:effectLst>
              <a:latin typeface="Arial" charset="0"/>
              <a:cs typeface="Arial" charset="0"/>
            </a:endParaRPr>
          </a:p>
        </p:txBody>
      </p:sp>
    </p:spTree>
    <p:extLst>
      <p:ext uri="{BB962C8B-B14F-4D97-AF65-F5344CB8AC3E}">
        <p14:creationId xmlns:p14="http://schemas.microsoft.com/office/powerpoint/2010/main" val="918313324"/>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custDataLst>
              <p:tags r:id="rId1"/>
            </p:custDataLst>
          </p:nvPr>
        </p:nvSpPr>
        <p:spPr>
          <a:xfrm>
            <a:off x="1115616" y="476250"/>
            <a:ext cx="7488832" cy="866527"/>
          </a:xfrm>
        </p:spPr>
        <p:txBody>
          <a:bodyPr>
            <a:noAutofit/>
          </a:bodyPr>
          <a:lstStyle/>
          <a:p>
            <a:r>
              <a:rPr lang="fr-CA" sz="2600" dirty="0">
                <a:solidFill>
                  <a:srgbClr val="002060"/>
                </a:solidFill>
              </a:rPr>
              <a:t>Le modèle pour structurer les actions</a:t>
            </a:r>
            <a:br>
              <a:rPr lang="fr-CA" sz="2600" dirty="0">
                <a:solidFill>
                  <a:srgbClr val="002060"/>
                </a:solidFill>
              </a:rPr>
            </a:br>
            <a:r>
              <a:rPr lang="fr-CA" sz="2600" dirty="0">
                <a:solidFill>
                  <a:srgbClr val="002060"/>
                </a:solidFill>
              </a:rPr>
              <a:t>« Double-</a:t>
            </a:r>
            <a:r>
              <a:rPr lang="fr-CA" sz="2600" dirty="0" err="1">
                <a:solidFill>
                  <a:srgbClr val="002060"/>
                </a:solidFill>
              </a:rPr>
              <a:t>duty</a:t>
            </a:r>
            <a:r>
              <a:rPr lang="fr-CA" sz="2600" dirty="0">
                <a:solidFill>
                  <a:srgbClr val="002060"/>
                </a:solidFill>
              </a:rPr>
              <a:t> actions for nutrition » (19)</a:t>
            </a:r>
            <a:endParaRPr lang="fr-CA" sz="2600" dirty="0">
              <a:solidFill>
                <a:srgbClr val="00B050"/>
              </a:solidFill>
            </a:endParaRPr>
          </a:p>
        </p:txBody>
      </p:sp>
      <p:sp>
        <p:nvSpPr>
          <p:cNvPr id="4" name="Titre 2">
            <a:extLst>
              <a:ext uri="{FF2B5EF4-FFF2-40B4-BE49-F238E27FC236}">
                <a16:creationId xmlns:a16="http://schemas.microsoft.com/office/drawing/2014/main" id="{D305D4DC-814C-423D-BEE8-381ACA35815F}"/>
              </a:ext>
            </a:extLst>
          </p:cNvPr>
          <p:cNvSpPr txBox="1">
            <a:spLocks/>
          </p:cNvSpPr>
          <p:nvPr>
            <p:custDataLst>
              <p:tags r:id="rId2"/>
            </p:custDataLst>
          </p:nvPr>
        </p:nvSpPr>
        <p:spPr>
          <a:xfrm>
            <a:off x="899592" y="1700808"/>
            <a:ext cx="7632774" cy="4536504"/>
          </a:xfrm>
          <a:prstGeom prst="rect">
            <a:avLst/>
          </a:prstGeom>
          <a:ln w="19050">
            <a:solidFill>
              <a:srgbClr val="FE7E21"/>
            </a:solidFill>
          </a:ln>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just"/>
            <a:r>
              <a:rPr lang="fr-CA" sz="1800" dirty="0">
                <a:solidFill>
                  <a:schemeClr val="tx2"/>
                </a:solidFill>
              </a:rPr>
              <a:t>Le modèle que nous avons choisi d’utiliser dans ce module est celui de l’OMS (2017). </a:t>
            </a:r>
          </a:p>
          <a:p>
            <a:pPr algn="just"/>
            <a:endParaRPr lang="fr-CA" sz="1000" dirty="0">
              <a:solidFill>
                <a:schemeClr val="tx2"/>
              </a:solidFill>
            </a:endParaRPr>
          </a:p>
          <a:p>
            <a:pPr algn="just"/>
            <a:r>
              <a:rPr lang="fr-CA" sz="1800" dirty="0">
                <a:solidFill>
                  <a:schemeClr val="tx2"/>
                </a:solidFill>
              </a:rPr>
              <a:t>De plus en plus, les évidences indiquent que la dénutrition, le surpoids (embonpoint et obésité) et les MNT partagent en fait des facteurs biologiques, environnementaux et socioéconomiques qui peuvent contribuer au développement d’un ou de plusieurs problèmes de santé reconnus comme prioritaires à un niveau mondial (19, 88-90) . Ceux-ci font partie des cibles des ODD (ex. mettre fin à tous les types de malnutrition [cible 2.2] et réduire les MNT [cible 3.4]). </a:t>
            </a:r>
          </a:p>
          <a:p>
            <a:pPr algn="just"/>
            <a:endParaRPr lang="fr-CA" sz="1000" dirty="0">
              <a:solidFill>
                <a:schemeClr val="tx2"/>
              </a:solidFill>
            </a:endParaRPr>
          </a:p>
          <a:p>
            <a:pPr algn="just"/>
            <a:r>
              <a:rPr lang="fr-CA" sz="1800" dirty="0">
                <a:solidFill>
                  <a:schemeClr val="tx2"/>
                </a:solidFill>
              </a:rPr>
              <a:t>Par ce modèle, on cherche à atteindre plusieurs objectifs à chaque intervention. On parle d’actions doubles qui peuvent être des interventions, des programmes ou des politiques publiques ayant un potentiel de réduire à la fois les problèmes de dénutrition et ceux du surpoids. On s’attaque alors au double fardeau à chaque action. De plus, en intervenant à la fois sur la sous-alimentation et la suralimentation, on a de meilleures chances de réduire les ISS. </a:t>
            </a:r>
          </a:p>
          <a:p>
            <a:pPr algn="just"/>
            <a:endParaRPr lang="fr-CA" sz="1400" dirty="0">
              <a:solidFill>
                <a:srgbClr val="002060"/>
              </a:solidFill>
            </a:endParaRPr>
          </a:p>
          <a:p>
            <a:pPr algn="just"/>
            <a:endParaRPr lang="fr-CA" sz="1400" dirty="0">
              <a:solidFill>
                <a:srgbClr val="002060"/>
              </a:solidFill>
            </a:endParaRPr>
          </a:p>
          <a:p>
            <a:pPr algn="just"/>
            <a:endParaRPr lang="fr-CA" sz="1800" dirty="0">
              <a:solidFill>
                <a:srgbClr val="002060"/>
              </a:solidFill>
            </a:endParaRPr>
          </a:p>
          <a:p>
            <a:pPr algn="l"/>
            <a:endParaRPr lang="fr-CA" sz="1800" dirty="0">
              <a:solidFill>
                <a:srgbClr val="3A6BB1"/>
              </a:solidFill>
            </a:endParaRPr>
          </a:p>
        </p:txBody>
      </p:sp>
    </p:spTree>
    <p:extLst>
      <p:ext uri="{BB962C8B-B14F-4D97-AF65-F5344CB8AC3E}">
        <p14:creationId xmlns:p14="http://schemas.microsoft.com/office/powerpoint/2010/main" val="3790866783"/>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Groupe 8"/>
          <p:cNvGrpSpPr/>
          <p:nvPr/>
        </p:nvGrpSpPr>
        <p:grpSpPr>
          <a:xfrm>
            <a:off x="2411760" y="427019"/>
            <a:ext cx="4694531" cy="6237312"/>
            <a:chOff x="2411760" y="427019"/>
            <a:chExt cx="4694531" cy="6237312"/>
          </a:xfrm>
        </p:grpSpPr>
        <p:pic>
          <p:nvPicPr>
            <p:cNvPr id="6" name="Image 5"/>
            <p:cNvPicPr>
              <a:picLocks noChangeAspect="1"/>
            </p:cNvPicPr>
            <p:nvPr>
              <p:custDataLst>
                <p:tags r:id="rId10"/>
              </p:custDataLst>
            </p:nvPr>
          </p:nvPicPr>
          <p:blipFill rotWithShape="1">
            <a:blip r:embed="rId32"/>
            <a:srcRect b="9051"/>
            <a:stretch/>
          </p:blipFill>
          <p:spPr>
            <a:xfrm>
              <a:off x="2411760" y="427019"/>
              <a:ext cx="4694531" cy="6237312"/>
            </a:xfrm>
            <a:prstGeom prst="rect">
              <a:avLst/>
            </a:prstGeom>
          </p:spPr>
        </p:pic>
        <p:sp>
          <p:nvSpPr>
            <p:cNvPr id="10" name="ZoneTexte 9"/>
            <p:cNvSpPr txBox="1"/>
            <p:nvPr>
              <p:custDataLst>
                <p:tags r:id="rId11"/>
              </p:custDataLst>
            </p:nvPr>
          </p:nvSpPr>
          <p:spPr>
            <a:xfrm>
              <a:off x="2634200" y="1810474"/>
              <a:ext cx="2085827" cy="238527"/>
            </a:xfrm>
            <a:prstGeom prst="rect">
              <a:avLst/>
            </a:prstGeom>
            <a:solidFill>
              <a:srgbClr val="F1F4F7"/>
            </a:solidFill>
          </p:spPr>
          <p:txBody>
            <a:bodyPr wrap="none" rtlCol="0">
              <a:spAutoFit/>
            </a:bodyPr>
            <a:lstStyle/>
            <a:p>
              <a:r>
                <a:rPr lang="fr-CA" sz="950" b="1" dirty="0">
                  <a:solidFill>
                    <a:srgbClr val="002060"/>
                  </a:solidFill>
                </a:rPr>
                <a:t> Les plateformes communes pour agir</a:t>
              </a:r>
            </a:p>
          </p:txBody>
        </p:sp>
        <p:sp>
          <p:nvSpPr>
            <p:cNvPr id="11" name="ZoneTexte 10"/>
            <p:cNvSpPr txBox="1"/>
            <p:nvPr>
              <p:custDataLst>
                <p:tags r:id="rId12"/>
              </p:custDataLst>
            </p:nvPr>
          </p:nvSpPr>
          <p:spPr>
            <a:xfrm>
              <a:off x="5394561" y="2535259"/>
              <a:ext cx="1422184" cy="323165"/>
            </a:xfrm>
            <a:prstGeom prst="rect">
              <a:avLst/>
            </a:prstGeom>
            <a:solidFill>
              <a:srgbClr val="F1F4F7"/>
            </a:solidFill>
          </p:spPr>
          <p:txBody>
            <a:bodyPr wrap="none" rtlCol="0">
              <a:spAutoFit/>
            </a:bodyPr>
            <a:lstStyle/>
            <a:p>
              <a:r>
                <a:rPr lang="fr-CA" sz="750" dirty="0"/>
                <a:t>Programmes visant la nutrition </a:t>
              </a:r>
            </a:p>
            <a:p>
              <a:r>
                <a:rPr lang="fr-CA" sz="750" dirty="0"/>
                <a:t>lors d’urgence ou conflits </a:t>
              </a:r>
            </a:p>
          </p:txBody>
        </p:sp>
        <p:sp>
          <p:nvSpPr>
            <p:cNvPr id="12" name="ZoneTexte 11"/>
            <p:cNvSpPr txBox="1"/>
            <p:nvPr>
              <p:custDataLst>
                <p:tags r:id="rId13"/>
              </p:custDataLst>
            </p:nvPr>
          </p:nvSpPr>
          <p:spPr>
            <a:xfrm>
              <a:off x="5731450" y="3298775"/>
              <a:ext cx="899605" cy="207749"/>
            </a:xfrm>
            <a:prstGeom prst="rect">
              <a:avLst/>
            </a:prstGeom>
            <a:solidFill>
              <a:srgbClr val="F1F4F7"/>
            </a:solidFill>
          </p:spPr>
          <p:txBody>
            <a:bodyPr wrap="none" rtlCol="0">
              <a:spAutoFit/>
            </a:bodyPr>
            <a:lstStyle/>
            <a:p>
              <a:r>
                <a:rPr lang="fr-CA" sz="750" dirty="0"/>
                <a:t>Politiques sociales</a:t>
              </a:r>
            </a:p>
          </p:txBody>
        </p:sp>
        <p:sp>
          <p:nvSpPr>
            <p:cNvPr id="13" name="ZoneTexte 12"/>
            <p:cNvSpPr txBox="1"/>
            <p:nvPr>
              <p:custDataLst>
                <p:tags r:id="rId14"/>
              </p:custDataLst>
            </p:nvPr>
          </p:nvSpPr>
          <p:spPr>
            <a:xfrm>
              <a:off x="4303828" y="2535259"/>
              <a:ext cx="873957" cy="207749"/>
            </a:xfrm>
            <a:prstGeom prst="rect">
              <a:avLst/>
            </a:prstGeom>
            <a:solidFill>
              <a:srgbClr val="F1F4F7"/>
            </a:solidFill>
          </p:spPr>
          <p:txBody>
            <a:bodyPr wrap="none" rtlCol="0">
              <a:spAutoFit/>
            </a:bodyPr>
            <a:lstStyle/>
            <a:p>
              <a:r>
                <a:rPr lang="fr-CA" sz="750" dirty="0"/>
                <a:t>Système de santé</a:t>
              </a:r>
            </a:p>
          </p:txBody>
        </p:sp>
        <p:sp>
          <p:nvSpPr>
            <p:cNvPr id="14" name="ZoneTexte 13"/>
            <p:cNvSpPr txBox="1"/>
            <p:nvPr>
              <p:custDataLst>
                <p:tags r:id="rId15"/>
              </p:custDataLst>
            </p:nvPr>
          </p:nvSpPr>
          <p:spPr>
            <a:xfrm>
              <a:off x="4219215" y="3298775"/>
              <a:ext cx="1258678" cy="207749"/>
            </a:xfrm>
            <a:prstGeom prst="rect">
              <a:avLst/>
            </a:prstGeom>
            <a:solidFill>
              <a:srgbClr val="F1F4F7"/>
            </a:solidFill>
          </p:spPr>
          <p:txBody>
            <a:bodyPr wrap="none" rtlCol="0">
              <a:spAutoFit/>
            </a:bodyPr>
            <a:lstStyle/>
            <a:p>
              <a:r>
                <a:rPr lang="fr-CA" sz="750" dirty="0"/>
                <a:t>Politiques agroalimentaires</a:t>
              </a:r>
            </a:p>
          </p:txBody>
        </p:sp>
        <p:sp>
          <p:nvSpPr>
            <p:cNvPr id="15" name="ZoneTexte 14"/>
            <p:cNvSpPr txBox="1"/>
            <p:nvPr>
              <p:custDataLst>
                <p:tags r:id="rId16"/>
              </p:custDataLst>
            </p:nvPr>
          </p:nvSpPr>
          <p:spPr>
            <a:xfrm>
              <a:off x="2686353" y="3298775"/>
              <a:ext cx="1491114" cy="323165"/>
            </a:xfrm>
            <a:prstGeom prst="rect">
              <a:avLst/>
            </a:prstGeom>
            <a:solidFill>
              <a:srgbClr val="F1F4F7"/>
            </a:solidFill>
          </p:spPr>
          <p:txBody>
            <a:bodyPr wrap="none" rtlCol="0">
              <a:spAutoFit/>
            </a:bodyPr>
            <a:lstStyle/>
            <a:p>
              <a:r>
                <a:rPr lang="fr-CA" sz="750" dirty="0"/>
                <a:t>Politiques nationales portant sur </a:t>
              </a:r>
            </a:p>
            <a:p>
              <a:r>
                <a:rPr lang="fr-CA" sz="750" dirty="0"/>
                <a:t>le surpoids, MNT et la nutrition </a:t>
              </a:r>
            </a:p>
          </p:txBody>
        </p:sp>
        <p:sp>
          <p:nvSpPr>
            <p:cNvPr id="17" name="ZoneTexte 16"/>
            <p:cNvSpPr txBox="1"/>
            <p:nvPr>
              <p:custDataLst>
                <p:tags r:id="rId17"/>
              </p:custDataLst>
            </p:nvPr>
          </p:nvSpPr>
          <p:spPr>
            <a:xfrm>
              <a:off x="2951568" y="2535259"/>
              <a:ext cx="1093569" cy="323165"/>
            </a:xfrm>
            <a:prstGeom prst="rect">
              <a:avLst/>
            </a:prstGeom>
            <a:solidFill>
              <a:srgbClr val="F1F4F7"/>
            </a:solidFill>
          </p:spPr>
          <p:txBody>
            <a:bodyPr wrap="none" rtlCol="0">
              <a:spAutoFit/>
            </a:bodyPr>
            <a:lstStyle/>
            <a:p>
              <a:r>
                <a:rPr lang="fr-CA" sz="750" dirty="0"/>
                <a:t>Lignes directrices en </a:t>
              </a:r>
            </a:p>
            <a:p>
              <a:r>
                <a:rPr lang="fr-CA" sz="750" dirty="0"/>
                <a:t>matière d’alimentation</a:t>
              </a:r>
            </a:p>
          </p:txBody>
        </p:sp>
        <p:sp>
          <p:nvSpPr>
            <p:cNvPr id="18" name="ZoneTexte 17"/>
            <p:cNvSpPr txBox="1"/>
            <p:nvPr>
              <p:custDataLst>
                <p:tags r:id="rId18"/>
              </p:custDataLst>
            </p:nvPr>
          </p:nvSpPr>
          <p:spPr>
            <a:xfrm>
              <a:off x="2643874" y="3721647"/>
              <a:ext cx="1576072" cy="384721"/>
            </a:xfrm>
            <a:prstGeom prst="rect">
              <a:avLst/>
            </a:prstGeom>
            <a:solidFill>
              <a:srgbClr val="F7F8F9"/>
            </a:solidFill>
          </p:spPr>
          <p:txBody>
            <a:bodyPr wrap="none" rtlCol="0">
              <a:spAutoFit/>
            </a:bodyPr>
            <a:lstStyle/>
            <a:p>
              <a:r>
                <a:rPr lang="fr-CA" sz="950" b="1" dirty="0">
                  <a:solidFill>
                    <a:srgbClr val="002060"/>
                  </a:solidFill>
                </a:rPr>
                <a:t>Pistes d’action qui agissent </a:t>
              </a:r>
            </a:p>
            <a:p>
              <a:r>
                <a:rPr lang="fr-CA" sz="950" b="1" dirty="0">
                  <a:solidFill>
                    <a:srgbClr val="002060"/>
                  </a:solidFill>
                </a:rPr>
                <a:t>sur le double fardeau </a:t>
              </a:r>
            </a:p>
          </p:txBody>
        </p:sp>
        <p:sp>
          <p:nvSpPr>
            <p:cNvPr id="19" name="ZoneTexte 18"/>
            <p:cNvSpPr txBox="1"/>
            <p:nvPr>
              <p:custDataLst>
                <p:tags r:id="rId19"/>
              </p:custDataLst>
            </p:nvPr>
          </p:nvSpPr>
          <p:spPr>
            <a:xfrm>
              <a:off x="3033868" y="6341430"/>
              <a:ext cx="1101584" cy="207749"/>
            </a:xfrm>
            <a:prstGeom prst="rect">
              <a:avLst/>
            </a:prstGeom>
            <a:solidFill>
              <a:srgbClr val="F1F4F7"/>
            </a:solidFill>
          </p:spPr>
          <p:txBody>
            <a:bodyPr wrap="none" rtlCol="0">
              <a:spAutoFit/>
            </a:bodyPr>
            <a:lstStyle/>
            <a:p>
              <a:r>
                <a:rPr lang="fr-CA" sz="750" dirty="0"/>
                <a:t>Surpoids, obésité, MNT</a:t>
              </a:r>
            </a:p>
          </p:txBody>
        </p:sp>
        <p:sp>
          <p:nvSpPr>
            <p:cNvPr id="20" name="ZoneTexte 19"/>
            <p:cNvSpPr txBox="1"/>
            <p:nvPr>
              <p:custDataLst>
                <p:tags r:id="rId20"/>
              </p:custDataLst>
            </p:nvPr>
          </p:nvSpPr>
          <p:spPr>
            <a:xfrm>
              <a:off x="3613721" y="4604452"/>
              <a:ext cx="938077" cy="438582"/>
            </a:xfrm>
            <a:prstGeom prst="rect">
              <a:avLst/>
            </a:prstGeom>
            <a:solidFill>
              <a:srgbClr val="F7F8F9"/>
            </a:solidFill>
          </p:spPr>
          <p:txBody>
            <a:bodyPr wrap="none" rtlCol="0">
              <a:spAutoFit/>
            </a:bodyPr>
            <a:lstStyle/>
            <a:p>
              <a:r>
                <a:rPr lang="fr-CA" sz="750" dirty="0"/>
                <a:t>Promotion d’une </a:t>
              </a:r>
            </a:p>
            <a:p>
              <a:r>
                <a:rPr lang="fr-CA" sz="750" dirty="0"/>
                <a:t>saine alimentation </a:t>
              </a:r>
            </a:p>
            <a:p>
              <a:r>
                <a:rPr lang="fr-CA" sz="750" dirty="0"/>
                <a:t>chez les enfants </a:t>
              </a:r>
            </a:p>
          </p:txBody>
        </p:sp>
        <p:sp>
          <p:nvSpPr>
            <p:cNvPr id="21" name="ZoneTexte 20"/>
            <p:cNvSpPr txBox="1"/>
            <p:nvPr>
              <p:custDataLst>
                <p:tags r:id="rId21"/>
              </p:custDataLst>
            </p:nvPr>
          </p:nvSpPr>
          <p:spPr>
            <a:xfrm>
              <a:off x="4471417" y="4604452"/>
              <a:ext cx="1098378" cy="438582"/>
            </a:xfrm>
            <a:prstGeom prst="rect">
              <a:avLst/>
            </a:prstGeom>
            <a:solidFill>
              <a:srgbClr val="F7F8F9"/>
            </a:solidFill>
          </p:spPr>
          <p:txBody>
            <a:bodyPr wrap="none" rtlCol="0">
              <a:spAutoFit/>
            </a:bodyPr>
            <a:lstStyle/>
            <a:p>
              <a:r>
                <a:rPr lang="fr-CA" sz="750" dirty="0"/>
                <a:t>Programmes pour </a:t>
              </a:r>
            </a:p>
            <a:p>
              <a:r>
                <a:rPr lang="fr-CA" sz="750" dirty="0"/>
                <a:t>la nutrition maternelle </a:t>
              </a:r>
            </a:p>
            <a:p>
              <a:r>
                <a:rPr lang="fr-CA" sz="750" dirty="0"/>
                <a:t>et les soins prénataux </a:t>
              </a:r>
            </a:p>
          </p:txBody>
        </p:sp>
        <p:sp>
          <p:nvSpPr>
            <p:cNvPr id="22" name="ZoneTexte 21"/>
            <p:cNvSpPr txBox="1"/>
            <p:nvPr>
              <p:custDataLst>
                <p:tags r:id="rId22"/>
              </p:custDataLst>
            </p:nvPr>
          </p:nvSpPr>
          <p:spPr>
            <a:xfrm>
              <a:off x="5518303" y="4604452"/>
              <a:ext cx="808235" cy="438582"/>
            </a:xfrm>
            <a:prstGeom prst="rect">
              <a:avLst/>
            </a:prstGeom>
            <a:solidFill>
              <a:srgbClr val="F7F8F9"/>
            </a:solidFill>
          </p:spPr>
          <p:txBody>
            <a:bodyPr wrap="none" rtlCol="0">
              <a:spAutoFit/>
            </a:bodyPr>
            <a:lstStyle/>
            <a:p>
              <a:r>
                <a:rPr lang="fr-CA" sz="750" dirty="0"/>
                <a:t>Programmes et </a:t>
              </a:r>
            </a:p>
            <a:p>
              <a:r>
                <a:rPr lang="fr-CA" sz="750" dirty="0"/>
                <a:t>politiques dans </a:t>
              </a:r>
            </a:p>
            <a:p>
              <a:r>
                <a:rPr lang="fr-CA" sz="750" dirty="0"/>
                <a:t>les écoles </a:t>
              </a:r>
            </a:p>
          </p:txBody>
        </p:sp>
        <p:sp>
          <p:nvSpPr>
            <p:cNvPr id="23" name="ZoneTexte 22"/>
            <p:cNvSpPr txBox="1"/>
            <p:nvPr>
              <p:custDataLst>
                <p:tags r:id="rId23"/>
              </p:custDataLst>
            </p:nvPr>
          </p:nvSpPr>
          <p:spPr>
            <a:xfrm>
              <a:off x="6241497" y="4604452"/>
              <a:ext cx="816355" cy="438582"/>
            </a:xfrm>
            <a:prstGeom prst="rect">
              <a:avLst/>
            </a:prstGeom>
            <a:solidFill>
              <a:srgbClr val="F7F8F9"/>
            </a:solidFill>
          </p:spPr>
          <p:txBody>
            <a:bodyPr wrap="square" rtlCol="0">
              <a:spAutoFit/>
            </a:bodyPr>
            <a:lstStyle/>
            <a:p>
              <a:r>
                <a:rPr lang="fr-CA" sz="750" dirty="0"/>
                <a:t>Réglementation </a:t>
              </a:r>
            </a:p>
            <a:p>
              <a:r>
                <a:rPr lang="fr-CA" sz="750" dirty="0"/>
                <a:t>et marketing </a:t>
              </a:r>
            </a:p>
            <a:p>
              <a:r>
                <a:rPr lang="fr-CA" sz="750" dirty="0"/>
                <a:t>alimentaire </a:t>
              </a:r>
            </a:p>
          </p:txBody>
        </p:sp>
        <p:sp>
          <p:nvSpPr>
            <p:cNvPr id="24" name="ZoneTexte 23"/>
            <p:cNvSpPr txBox="1"/>
            <p:nvPr>
              <p:custDataLst>
                <p:tags r:id="rId24"/>
              </p:custDataLst>
            </p:nvPr>
          </p:nvSpPr>
          <p:spPr>
            <a:xfrm>
              <a:off x="2476117" y="4604452"/>
              <a:ext cx="1217950" cy="438582"/>
            </a:xfrm>
            <a:prstGeom prst="rect">
              <a:avLst/>
            </a:prstGeom>
            <a:solidFill>
              <a:srgbClr val="F7F8F9"/>
            </a:solidFill>
          </p:spPr>
          <p:txBody>
            <a:bodyPr wrap="square" rtlCol="0">
              <a:spAutoFit/>
            </a:bodyPr>
            <a:lstStyle/>
            <a:p>
              <a:r>
                <a:rPr lang="fr-CA" sz="750" dirty="0"/>
                <a:t>Initiatives pour protéger,</a:t>
              </a:r>
            </a:p>
            <a:p>
              <a:r>
                <a:rPr lang="fr-CA" sz="750" dirty="0"/>
                <a:t>promouvoir et encourager </a:t>
              </a:r>
            </a:p>
            <a:p>
              <a:r>
                <a:rPr lang="fr-CA" sz="750" dirty="0"/>
                <a:t>l’allaitement exclusif </a:t>
              </a:r>
            </a:p>
          </p:txBody>
        </p:sp>
        <p:sp>
          <p:nvSpPr>
            <p:cNvPr id="25" name="ZoneTexte 24"/>
            <p:cNvSpPr txBox="1"/>
            <p:nvPr>
              <p:custDataLst>
                <p:tags r:id="rId25"/>
              </p:custDataLst>
            </p:nvPr>
          </p:nvSpPr>
          <p:spPr>
            <a:xfrm>
              <a:off x="4316001" y="6272053"/>
              <a:ext cx="845103" cy="323165"/>
            </a:xfrm>
            <a:prstGeom prst="rect">
              <a:avLst/>
            </a:prstGeom>
            <a:solidFill>
              <a:srgbClr val="F1F4F7"/>
            </a:solidFill>
          </p:spPr>
          <p:txBody>
            <a:bodyPr wrap="none" rtlCol="0">
              <a:spAutoFit/>
            </a:bodyPr>
            <a:lstStyle/>
            <a:p>
              <a:r>
                <a:rPr lang="fr-CA" sz="750" dirty="0"/>
                <a:t>Déficiences en </a:t>
              </a:r>
            </a:p>
            <a:p>
              <a:r>
                <a:rPr lang="fr-CA" sz="750" dirty="0"/>
                <a:t>micronutriments</a:t>
              </a:r>
            </a:p>
          </p:txBody>
        </p:sp>
        <p:sp>
          <p:nvSpPr>
            <p:cNvPr id="26" name="ZoneTexte 25"/>
            <p:cNvSpPr txBox="1"/>
            <p:nvPr>
              <p:custDataLst>
                <p:tags r:id="rId26"/>
              </p:custDataLst>
            </p:nvPr>
          </p:nvSpPr>
          <p:spPr>
            <a:xfrm>
              <a:off x="5359672" y="6272053"/>
              <a:ext cx="1619354" cy="323165"/>
            </a:xfrm>
            <a:prstGeom prst="rect">
              <a:avLst/>
            </a:prstGeom>
            <a:solidFill>
              <a:srgbClr val="F1F4F7"/>
            </a:solidFill>
          </p:spPr>
          <p:txBody>
            <a:bodyPr wrap="none" rtlCol="0">
              <a:spAutoFit/>
            </a:bodyPr>
            <a:lstStyle/>
            <a:p>
              <a:r>
                <a:rPr lang="fr-CA" sz="750" dirty="0"/>
                <a:t>Dénutrition incluant </a:t>
              </a:r>
            </a:p>
            <a:p>
              <a:r>
                <a:rPr lang="fr-CA" sz="750" dirty="0"/>
                <a:t>retard de croissance et d’émaciation</a:t>
              </a:r>
            </a:p>
          </p:txBody>
        </p:sp>
        <p:sp>
          <p:nvSpPr>
            <p:cNvPr id="28" name="ZoneTexte 27"/>
            <p:cNvSpPr txBox="1"/>
            <p:nvPr>
              <p:custDataLst>
                <p:tags r:id="rId27"/>
              </p:custDataLst>
            </p:nvPr>
          </p:nvSpPr>
          <p:spPr>
            <a:xfrm>
              <a:off x="4965268" y="669736"/>
              <a:ext cx="1914307" cy="238527"/>
            </a:xfrm>
            <a:prstGeom prst="rect">
              <a:avLst/>
            </a:prstGeom>
            <a:solidFill>
              <a:srgbClr val="F7FCFE"/>
            </a:solidFill>
          </p:spPr>
          <p:txBody>
            <a:bodyPr wrap="none" rtlCol="0">
              <a:spAutoFit/>
            </a:bodyPr>
            <a:lstStyle/>
            <a:p>
              <a:r>
                <a:rPr lang="fr-CA" sz="950" b="1" dirty="0">
                  <a:solidFill>
                    <a:srgbClr val="002060"/>
                  </a:solidFill>
                </a:rPr>
                <a:t>Double fardeau de la malnutrition</a:t>
              </a:r>
            </a:p>
          </p:txBody>
        </p:sp>
        <p:sp>
          <p:nvSpPr>
            <p:cNvPr id="29" name="ZoneTexte 28"/>
            <p:cNvSpPr txBox="1"/>
            <p:nvPr>
              <p:custDataLst>
                <p:tags r:id="rId28"/>
              </p:custDataLst>
            </p:nvPr>
          </p:nvSpPr>
          <p:spPr>
            <a:xfrm>
              <a:off x="2613728" y="664769"/>
              <a:ext cx="2124825" cy="238527"/>
            </a:xfrm>
            <a:prstGeom prst="rect">
              <a:avLst/>
            </a:prstGeom>
            <a:solidFill>
              <a:srgbClr val="ECEFF3"/>
            </a:solidFill>
          </p:spPr>
          <p:txBody>
            <a:bodyPr wrap="square" rtlCol="0">
              <a:spAutoFit/>
            </a:bodyPr>
            <a:lstStyle/>
            <a:p>
              <a:r>
                <a:rPr lang="fr-CA" sz="950" b="1" dirty="0">
                  <a:solidFill>
                    <a:srgbClr val="002060"/>
                  </a:solidFill>
                </a:rPr>
                <a:t>Facteurs communs de la malnutrition</a:t>
              </a:r>
            </a:p>
          </p:txBody>
        </p:sp>
        <p:sp>
          <p:nvSpPr>
            <p:cNvPr id="30" name="ZoneTexte 29"/>
            <p:cNvSpPr txBox="1"/>
            <p:nvPr>
              <p:custDataLst>
                <p:tags r:id="rId29"/>
              </p:custDataLst>
            </p:nvPr>
          </p:nvSpPr>
          <p:spPr>
            <a:xfrm>
              <a:off x="2491269" y="1434792"/>
              <a:ext cx="2260555" cy="207749"/>
            </a:xfrm>
            <a:prstGeom prst="rect">
              <a:avLst/>
            </a:prstGeom>
            <a:solidFill>
              <a:srgbClr val="ECEFF3"/>
            </a:solidFill>
          </p:spPr>
          <p:txBody>
            <a:bodyPr wrap="none" rtlCol="0">
              <a:spAutoFit/>
            </a:bodyPr>
            <a:lstStyle/>
            <a:p>
              <a:r>
                <a:rPr lang="fr-CA" sz="750" dirty="0"/>
                <a:t>Biologiques  Socioéconomiques   Environnementaux </a:t>
              </a:r>
            </a:p>
          </p:txBody>
        </p:sp>
      </p:grpSp>
      <p:sp>
        <p:nvSpPr>
          <p:cNvPr id="2" name="Rectangle 1"/>
          <p:cNvSpPr/>
          <p:nvPr>
            <p:custDataLst>
              <p:tags r:id="rId1"/>
            </p:custDataLst>
          </p:nvPr>
        </p:nvSpPr>
        <p:spPr>
          <a:xfrm>
            <a:off x="2243431" y="3665600"/>
            <a:ext cx="5040560" cy="1512168"/>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sp>
        <p:nvSpPr>
          <p:cNvPr id="4" name="Rectangle 3"/>
          <p:cNvSpPr/>
          <p:nvPr>
            <p:custDataLst>
              <p:tags r:id="rId2"/>
            </p:custDataLst>
          </p:nvPr>
        </p:nvSpPr>
        <p:spPr>
          <a:xfrm>
            <a:off x="1943463" y="1772816"/>
            <a:ext cx="5631124" cy="1855214"/>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sp>
        <p:nvSpPr>
          <p:cNvPr id="3" name="Flèche droite 2"/>
          <p:cNvSpPr/>
          <p:nvPr>
            <p:custDataLst>
              <p:tags r:id="rId3"/>
            </p:custDataLst>
          </p:nvPr>
        </p:nvSpPr>
        <p:spPr>
          <a:xfrm rot="19657671">
            <a:off x="1089157" y="3043600"/>
            <a:ext cx="867967" cy="541731"/>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sp>
        <p:nvSpPr>
          <p:cNvPr id="7" name="Flèche droite 6"/>
          <p:cNvSpPr/>
          <p:nvPr>
            <p:custDataLst>
              <p:tags r:id="rId4"/>
            </p:custDataLst>
          </p:nvPr>
        </p:nvSpPr>
        <p:spPr>
          <a:xfrm rot="1507512">
            <a:off x="1130091" y="3729930"/>
            <a:ext cx="1117841" cy="541731"/>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sp>
        <p:nvSpPr>
          <p:cNvPr id="5" name="ZoneTexte 4"/>
          <p:cNvSpPr txBox="1"/>
          <p:nvPr>
            <p:custDataLst>
              <p:tags r:id="rId5"/>
            </p:custDataLst>
          </p:nvPr>
        </p:nvSpPr>
        <p:spPr>
          <a:xfrm>
            <a:off x="435883" y="3331169"/>
            <a:ext cx="612668" cy="646331"/>
          </a:xfrm>
          <a:prstGeom prst="rect">
            <a:avLst/>
          </a:prstGeom>
          <a:noFill/>
          <a:ln w="19050">
            <a:solidFill>
              <a:srgbClr val="C00000"/>
            </a:solidFill>
          </a:ln>
        </p:spPr>
        <p:txBody>
          <a:bodyPr wrap="none" rtlCol="0">
            <a:spAutoFit/>
          </a:bodyPr>
          <a:lstStyle/>
          <a:p>
            <a:pPr algn="ctr"/>
            <a:r>
              <a:rPr lang="fr-CA"/>
              <a:t>Agir </a:t>
            </a:r>
          </a:p>
          <a:p>
            <a:pPr algn="ctr"/>
            <a:r>
              <a:rPr lang="fr-CA"/>
              <a:t>ici</a:t>
            </a:r>
          </a:p>
        </p:txBody>
      </p:sp>
      <p:sp>
        <p:nvSpPr>
          <p:cNvPr id="8" name="Titre 1"/>
          <p:cNvSpPr txBox="1">
            <a:spLocks/>
          </p:cNvSpPr>
          <p:nvPr>
            <p:custDataLst>
              <p:tags r:id="rId6"/>
            </p:custDataLst>
          </p:nvPr>
        </p:nvSpPr>
        <p:spPr>
          <a:xfrm>
            <a:off x="899592" y="-38100"/>
            <a:ext cx="7488832" cy="866527"/>
          </a:xfrm>
          <a:prstGeom prst="rect">
            <a:avLst/>
          </a:prstGeo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fr-CA" sz="1600" dirty="0">
                <a:solidFill>
                  <a:srgbClr val="002060"/>
                </a:solidFill>
              </a:rPr>
              <a:t>Modèle Double-</a:t>
            </a:r>
            <a:r>
              <a:rPr lang="fr-CA" sz="1600" dirty="0" err="1">
                <a:solidFill>
                  <a:srgbClr val="002060"/>
                </a:solidFill>
              </a:rPr>
              <a:t>duty</a:t>
            </a:r>
            <a:r>
              <a:rPr lang="fr-CA" sz="1600" dirty="0">
                <a:solidFill>
                  <a:srgbClr val="002060"/>
                </a:solidFill>
              </a:rPr>
              <a:t> actions for nutrition (19)</a:t>
            </a:r>
          </a:p>
        </p:txBody>
      </p:sp>
      <p:sp>
        <p:nvSpPr>
          <p:cNvPr id="27" name="ZoneTexte 26"/>
          <p:cNvSpPr txBox="1"/>
          <p:nvPr>
            <p:custDataLst>
              <p:tags r:id="rId7"/>
            </p:custDataLst>
          </p:nvPr>
        </p:nvSpPr>
        <p:spPr>
          <a:xfrm>
            <a:off x="2643874" y="5233815"/>
            <a:ext cx="1214449" cy="384721"/>
          </a:xfrm>
          <a:prstGeom prst="rect">
            <a:avLst/>
          </a:prstGeom>
          <a:solidFill>
            <a:srgbClr val="F1F4F7"/>
          </a:solidFill>
        </p:spPr>
        <p:txBody>
          <a:bodyPr wrap="square" rtlCol="0">
            <a:spAutoFit/>
          </a:bodyPr>
          <a:lstStyle/>
          <a:p>
            <a:r>
              <a:rPr lang="fr-CA" sz="950" b="1" dirty="0">
                <a:solidFill>
                  <a:srgbClr val="002060"/>
                </a:solidFill>
              </a:rPr>
              <a:t>Objectifs communs</a:t>
            </a:r>
          </a:p>
          <a:p>
            <a:r>
              <a:rPr lang="fr-CA" sz="950" b="1" dirty="0">
                <a:solidFill>
                  <a:srgbClr val="002060"/>
                </a:solidFill>
              </a:rPr>
              <a:t>Réduire les taux de </a:t>
            </a:r>
          </a:p>
        </p:txBody>
      </p:sp>
      <p:sp>
        <p:nvSpPr>
          <p:cNvPr id="31" name="ZoneTexte 30"/>
          <p:cNvSpPr txBox="1"/>
          <p:nvPr>
            <p:custDataLst>
              <p:tags r:id="rId8"/>
            </p:custDataLst>
          </p:nvPr>
        </p:nvSpPr>
        <p:spPr>
          <a:xfrm>
            <a:off x="1244986" y="286253"/>
            <a:ext cx="7028078" cy="307777"/>
          </a:xfrm>
          <a:prstGeom prst="rect">
            <a:avLst/>
          </a:prstGeom>
          <a:solidFill>
            <a:schemeClr val="bg1"/>
          </a:solidFill>
        </p:spPr>
        <p:txBody>
          <a:bodyPr wrap="none" rtlCol="0">
            <a:spAutoFit/>
          </a:bodyPr>
          <a:lstStyle/>
          <a:p>
            <a:r>
              <a:rPr lang="fr-CA" sz="1400" b="1" dirty="0">
                <a:solidFill>
                  <a:srgbClr val="00B0F0"/>
                </a:solidFill>
              </a:rPr>
              <a:t>Plateformes communes et pistes d’actions pour agir sur le double fardeau de la malnutrition</a:t>
            </a:r>
          </a:p>
        </p:txBody>
      </p:sp>
      <p:sp>
        <p:nvSpPr>
          <p:cNvPr id="32" name="ZoneTexte 31">
            <a:extLst>
              <a:ext uri="{FF2B5EF4-FFF2-40B4-BE49-F238E27FC236}">
                <a16:creationId xmlns:a16="http://schemas.microsoft.com/office/drawing/2014/main" id="{ABD198B4-DEDA-4F2E-B7B9-629423CD2C8A}"/>
              </a:ext>
            </a:extLst>
          </p:cNvPr>
          <p:cNvSpPr txBox="1"/>
          <p:nvPr>
            <p:custDataLst>
              <p:tags r:id="rId9"/>
            </p:custDataLst>
          </p:nvPr>
        </p:nvSpPr>
        <p:spPr>
          <a:xfrm flipH="1">
            <a:off x="-7286" y="6646680"/>
            <a:ext cx="3517634" cy="261610"/>
          </a:xfrm>
          <a:prstGeom prst="rect">
            <a:avLst/>
          </a:prstGeom>
          <a:noFill/>
        </p:spPr>
        <p:txBody>
          <a:bodyPr wrap="square" rtlCol="0">
            <a:spAutoFit/>
          </a:bodyPr>
          <a:lstStyle/>
          <a:p>
            <a:r>
              <a:rPr lang="fr-CA" sz="1100" dirty="0"/>
              <a:t>Cette figure a été traduite pour les besoins du module</a:t>
            </a:r>
          </a:p>
        </p:txBody>
      </p:sp>
    </p:spTree>
    <p:extLst>
      <p:ext uri="{BB962C8B-B14F-4D97-AF65-F5344CB8AC3E}">
        <p14:creationId xmlns:p14="http://schemas.microsoft.com/office/powerpoint/2010/main" val="1358401463"/>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custDataLst>
              <p:tags r:id="rId1"/>
            </p:custDataLst>
          </p:nvPr>
        </p:nvSpPr>
        <p:spPr>
          <a:xfrm>
            <a:off x="1342637" y="548680"/>
            <a:ext cx="7215531" cy="866527"/>
          </a:xfrm>
        </p:spPr>
        <p:txBody>
          <a:bodyPr>
            <a:noAutofit/>
          </a:bodyPr>
          <a:lstStyle/>
          <a:p>
            <a:r>
              <a:rPr lang="fr-CA" sz="3000" b="1" dirty="0">
                <a:solidFill>
                  <a:schemeClr val="tx2"/>
                </a:solidFill>
              </a:rPr>
              <a:t>Pistes d’action (19) </a:t>
            </a:r>
          </a:p>
        </p:txBody>
      </p:sp>
      <p:sp>
        <p:nvSpPr>
          <p:cNvPr id="4" name="Titre 2">
            <a:extLst>
              <a:ext uri="{FF2B5EF4-FFF2-40B4-BE49-F238E27FC236}">
                <a16:creationId xmlns:a16="http://schemas.microsoft.com/office/drawing/2014/main" id="{D305D4DC-814C-423D-BEE8-381ACA35815F}"/>
              </a:ext>
            </a:extLst>
          </p:cNvPr>
          <p:cNvSpPr txBox="1">
            <a:spLocks/>
          </p:cNvSpPr>
          <p:nvPr>
            <p:custDataLst>
              <p:tags r:id="rId2"/>
            </p:custDataLst>
          </p:nvPr>
        </p:nvSpPr>
        <p:spPr>
          <a:xfrm>
            <a:off x="971600" y="1725920"/>
            <a:ext cx="7488833" cy="4248472"/>
          </a:xfrm>
          <a:prstGeom prst="rect">
            <a:avLst/>
          </a:prstGeom>
          <a:ln w="19050">
            <a:solidFill>
              <a:srgbClr val="FE7E21"/>
            </a:solidFill>
          </a:ln>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just"/>
            <a:r>
              <a:rPr lang="fr-CA" sz="2100" dirty="0">
                <a:solidFill>
                  <a:srgbClr val="002060"/>
                </a:solidFill>
              </a:rPr>
              <a:t>Voici les pistes d’actions qui pourraient être ciblées afin de réduire le double fardeau, améliorer la santé des mères et des enfants et réduire les ISS. </a:t>
            </a:r>
          </a:p>
          <a:p>
            <a:pPr algn="just"/>
            <a:endParaRPr lang="fr-CA" sz="2100" dirty="0">
              <a:solidFill>
                <a:srgbClr val="002060"/>
              </a:solidFill>
            </a:endParaRPr>
          </a:p>
          <a:p>
            <a:pPr algn="just"/>
            <a:r>
              <a:rPr lang="fr-CA" sz="2100" b="1" dirty="0">
                <a:solidFill>
                  <a:srgbClr val="002060"/>
                </a:solidFill>
              </a:rPr>
              <a:t>Boîte 3 : Les plateformes communes pour agir</a:t>
            </a:r>
          </a:p>
          <a:p>
            <a:pPr algn="just"/>
            <a:endParaRPr lang="fr-CA" sz="2100" dirty="0">
              <a:solidFill>
                <a:srgbClr val="002060"/>
              </a:solidFill>
            </a:endParaRPr>
          </a:p>
          <a:p>
            <a:pPr marL="285750" indent="-285750" algn="just">
              <a:buFont typeface="Arial" panose="020B0604020202020204" pitchFamily="34" charset="0"/>
              <a:buChar char="•"/>
            </a:pPr>
            <a:r>
              <a:rPr lang="fr-CA" sz="2100" dirty="0">
                <a:solidFill>
                  <a:srgbClr val="002060"/>
                </a:solidFill>
                <a:hlinkClick r:id="rId5" action="ppaction://hlinksldjump"/>
              </a:rPr>
              <a:t>Programmes visant la nutrition lors d’urgence ou conflits </a:t>
            </a:r>
            <a:endParaRPr lang="fr-CA" sz="2100" dirty="0">
              <a:solidFill>
                <a:srgbClr val="002060"/>
              </a:solidFill>
            </a:endParaRPr>
          </a:p>
          <a:p>
            <a:pPr marL="285750" indent="-285750" algn="just">
              <a:buFont typeface="Arial" panose="020B0604020202020204" pitchFamily="34" charset="0"/>
              <a:buChar char="•"/>
            </a:pPr>
            <a:r>
              <a:rPr lang="fr-CA" sz="2100" dirty="0">
                <a:solidFill>
                  <a:srgbClr val="002060"/>
                </a:solidFill>
                <a:hlinkClick r:id="rId6" action="ppaction://hlinksldjump"/>
              </a:rPr>
              <a:t>Système de santé</a:t>
            </a:r>
            <a:endParaRPr lang="fr-CA" sz="2100" dirty="0">
              <a:solidFill>
                <a:srgbClr val="002060"/>
              </a:solidFill>
            </a:endParaRPr>
          </a:p>
          <a:p>
            <a:pPr marL="285750" indent="-285750" algn="just">
              <a:buFont typeface="Arial" panose="020B0604020202020204" pitchFamily="34" charset="0"/>
              <a:buChar char="•"/>
            </a:pPr>
            <a:r>
              <a:rPr lang="fr-CA" sz="2100" dirty="0">
                <a:solidFill>
                  <a:srgbClr val="002060"/>
                </a:solidFill>
                <a:hlinkClick r:id="rId7" action="ppaction://hlinksldjump"/>
              </a:rPr>
              <a:t>Politiques sociales</a:t>
            </a:r>
            <a:endParaRPr lang="fr-CA" sz="2100" dirty="0">
              <a:solidFill>
                <a:srgbClr val="002060"/>
              </a:solidFill>
            </a:endParaRPr>
          </a:p>
          <a:p>
            <a:pPr marL="285750" indent="-285750" algn="just">
              <a:buFont typeface="Arial" panose="020B0604020202020204" pitchFamily="34" charset="0"/>
              <a:buChar char="•"/>
            </a:pPr>
            <a:r>
              <a:rPr lang="fr-CA" sz="2100" dirty="0">
                <a:solidFill>
                  <a:srgbClr val="002060"/>
                </a:solidFill>
                <a:hlinkClick r:id="rId8" action="ppaction://hlinksldjump"/>
              </a:rPr>
              <a:t>Politiques agroalimentaires </a:t>
            </a:r>
            <a:endParaRPr lang="fr-CA" sz="2100" dirty="0">
              <a:solidFill>
                <a:srgbClr val="002060"/>
              </a:solidFill>
            </a:endParaRPr>
          </a:p>
          <a:p>
            <a:pPr marL="285750" indent="-285750" algn="just">
              <a:buFont typeface="Arial" panose="020B0604020202020204" pitchFamily="34" charset="0"/>
              <a:buChar char="•"/>
            </a:pPr>
            <a:r>
              <a:rPr lang="fr-CA" sz="2100" dirty="0">
                <a:solidFill>
                  <a:srgbClr val="002060"/>
                </a:solidFill>
                <a:hlinkClick r:id="rId9" action="ppaction://hlinksldjump"/>
              </a:rPr>
              <a:t>Politiques nationales portant sur le surpoids, MNT et la nutrition </a:t>
            </a:r>
            <a:endParaRPr lang="fr-CA" sz="2100" dirty="0">
              <a:solidFill>
                <a:srgbClr val="002060"/>
              </a:solidFill>
            </a:endParaRPr>
          </a:p>
          <a:p>
            <a:pPr marL="285750" indent="-285750" algn="just">
              <a:buFont typeface="Arial" panose="020B0604020202020204" pitchFamily="34" charset="0"/>
              <a:buChar char="•"/>
            </a:pPr>
            <a:r>
              <a:rPr lang="fr-CA" sz="2100" dirty="0">
                <a:solidFill>
                  <a:srgbClr val="002060"/>
                </a:solidFill>
                <a:hlinkClick r:id="rId9" action="ppaction://hlinksldjump"/>
              </a:rPr>
              <a:t>Lignes directrices en matière d’alimentation</a:t>
            </a:r>
            <a:endParaRPr lang="fr-CA" sz="2100" dirty="0">
              <a:solidFill>
                <a:srgbClr val="002060"/>
              </a:solidFill>
            </a:endParaRPr>
          </a:p>
          <a:p>
            <a:pPr algn="just"/>
            <a:endParaRPr lang="fr-CA" sz="1800" dirty="0">
              <a:solidFill>
                <a:srgbClr val="002060"/>
              </a:solidFill>
            </a:endParaRPr>
          </a:p>
          <a:p>
            <a:pPr algn="l"/>
            <a:endParaRPr lang="fr-CA" sz="1800" dirty="0">
              <a:solidFill>
                <a:srgbClr val="3A6BB1"/>
              </a:solidFill>
            </a:endParaRPr>
          </a:p>
        </p:txBody>
      </p:sp>
    </p:spTree>
    <p:extLst>
      <p:ext uri="{BB962C8B-B14F-4D97-AF65-F5344CB8AC3E}">
        <p14:creationId xmlns:p14="http://schemas.microsoft.com/office/powerpoint/2010/main" val="1356067886"/>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custDataLst>
              <p:tags r:id="rId1"/>
            </p:custDataLst>
          </p:nvPr>
        </p:nvSpPr>
        <p:spPr>
          <a:xfrm>
            <a:off x="502792" y="1556792"/>
            <a:ext cx="8461696" cy="5400600"/>
          </a:xfrm>
        </p:spPr>
        <p:txBody>
          <a:bodyPr>
            <a:normAutofit/>
          </a:bodyPr>
          <a:lstStyle/>
          <a:p>
            <a:pPr marL="0" indent="0">
              <a:buNone/>
            </a:pPr>
            <a:r>
              <a:rPr lang="fr-CA" sz="1700" dirty="0"/>
              <a:t>Ces programmes ciblent principalement l’approvisionnement d’aliments en termes de quantité suffisante et en termes de sécurité alimentaire. Ces programmes peuvent aussi servir pour faire la promotion de la saine alimentation (qualité des aliments) (19). </a:t>
            </a:r>
          </a:p>
          <a:p>
            <a:pPr marL="0" indent="0">
              <a:buNone/>
            </a:pPr>
            <a:endParaRPr lang="fr-CA" sz="500" dirty="0"/>
          </a:p>
          <a:p>
            <a:pPr marL="0" indent="0">
              <a:buNone/>
            </a:pPr>
            <a:r>
              <a:rPr lang="fr-CA" sz="1700" dirty="0"/>
              <a:t>Les femmes enceintes, allaitantes et les enfants sont particulièrement vulnérables dans les situations d’urgences ou de conflits. Des mesures doivent être mises en place afin d’éviter la dénutrition et garantir leur survie. L’UNICEF avec la collaboration de partenaires met en œuvre plusieurs interventions adaptées à ce type de contexte (91) :</a:t>
            </a:r>
          </a:p>
          <a:p>
            <a:pPr marL="0" indent="0">
              <a:buNone/>
            </a:pPr>
            <a:endParaRPr lang="fr-CA" sz="500" b="1" dirty="0"/>
          </a:p>
          <a:p>
            <a:r>
              <a:rPr lang="fr-CA" sz="1500" b="1" dirty="0"/>
              <a:t>Fourniture de traitements d’importance vitale</a:t>
            </a:r>
            <a:r>
              <a:rPr lang="fr-CA" sz="1500" dirty="0"/>
              <a:t> (ex. aliments thérapeutiques prêts à l’emploi,)</a:t>
            </a:r>
          </a:p>
          <a:p>
            <a:r>
              <a:rPr lang="fr-CA" sz="1500" b="1" dirty="0"/>
              <a:t>Apport de micronutriments clés</a:t>
            </a:r>
            <a:r>
              <a:rPr lang="fr-CA" sz="1500" dirty="0"/>
              <a:t> aux populations vulnérables (ex. favorise l’accès des suppléments nutritionnels et des aliments fortifiés aux femmes et enfants pour remédier aux carences en micronutriments)</a:t>
            </a:r>
          </a:p>
          <a:p>
            <a:r>
              <a:rPr lang="fr-CA" sz="1500" b="1" dirty="0"/>
              <a:t>Contribution à l’alimentation des nourrissons et des jeunes enfants</a:t>
            </a:r>
            <a:r>
              <a:rPr lang="fr-CA" sz="1500" dirty="0"/>
              <a:t> (ex. soutient les programmes qui fournissent des conseils aux mères et pour mettre en place des espaces sécurisés destinés à l’alimentation des nourrissons, contrôle de la distribution des substituts du lait maternel)</a:t>
            </a:r>
          </a:p>
          <a:p>
            <a:r>
              <a:rPr lang="fr-CA" sz="1500" b="1" dirty="0"/>
              <a:t>Actions d’évaluation et de surveillance</a:t>
            </a:r>
            <a:r>
              <a:rPr lang="fr-CA" sz="1500" dirty="0"/>
              <a:t> (ex. collabore aux actions d’évaluation nutritionnelle et de surveillance afin de suivre l’évolution des taux de malnutrition)</a:t>
            </a:r>
          </a:p>
          <a:p>
            <a:r>
              <a:rPr lang="fr-CA" sz="1500" b="1" dirty="0"/>
              <a:t>Renforcement des mesures de suivi</a:t>
            </a:r>
            <a:r>
              <a:rPr lang="fr-CA" sz="1500" dirty="0"/>
              <a:t> (ex. aide à renforcer les dispositifs de suivi de la sécurité alimentaire et nutritionnelle)</a:t>
            </a:r>
          </a:p>
        </p:txBody>
      </p:sp>
      <p:sp>
        <p:nvSpPr>
          <p:cNvPr id="4" name="Titre 1"/>
          <p:cNvSpPr txBox="1">
            <a:spLocks/>
          </p:cNvSpPr>
          <p:nvPr>
            <p:custDataLst>
              <p:tags r:id="rId2"/>
            </p:custDataLst>
          </p:nvPr>
        </p:nvSpPr>
        <p:spPr>
          <a:xfrm>
            <a:off x="1835696" y="290894"/>
            <a:ext cx="6711475" cy="866527"/>
          </a:xfrm>
          <a:prstGeom prst="rect">
            <a:avLst/>
          </a:prstGeom>
          <a:ln w="28575">
            <a:solidFill>
              <a:srgbClr val="FF9900"/>
            </a:solidFill>
          </a:ln>
        </p:spPr>
        <p:txBody>
          <a:bodyPr vert="horz" lIns="91440" tIns="45720" rIns="91440" bIns="45720" rtlCol="0" anchor="ctr">
            <a:noAutofit/>
          </a:bodyPr>
          <a:lstStyle>
            <a:lvl1pPr algn="ctr" defTabSz="914400" rtl="0" eaLnBrk="1" latinLnBrk="0" hangingPunct="1">
              <a:spcBef>
                <a:spcPct val="0"/>
              </a:spcBef>
              <a:buNone/>
              <a:defRPr sz="4400" kern="1200">
                <a:solidFill>
                  <a:srgbClr val="295CA3"/>
                </a:solidFill>
                <a:latin typeface="+mj-lt"/>
                <a:ea typeface="+mj-ea"/>
                <a:cs typeface="+mj-cs"/>
              </a:defRPr>
            </a:lvl1pPr>
          </a:lstStyle>
          <a:p>
            <a:r>
              <a:rPr lang="en-US" sz="3200" err="1"/>
              <a:t>Programmes</a:t>
            </a:r>
            <a:r>
              <a:rPr lang="en-US" sz="3200"/>
              <a:t> </a:t>
            </a:r>
            <a:r>
              <a:rPr lang="en-US" sz="3200" err="1"/>
              <a:t>visant</a:t>
            </a:r>
            <a:r>
              <a:rPr lang="en-US" sz="3200"/>
              <a:t> la nutrition </a:t>
            </a:r>
          </a:p>
          <a:p>
            <a:r>
              <a:rPr lang="en-US" sz="3200" err="1"/>
              <a:t>lors</a:t>
            </a:r>
            <a:r>
              <a:rPr lang="en-US" sz="3200"/>
              <a:t> </a:t>
            </a:r>
            <a:r>
              <a:rPr lang="en-US" sz="3200" err="1"/>
              <a:t>d’urgence</a:t>
            </a:r>
            <a:r>
              <a:rPr lang="en-US" sz="3200"/>
              <a:t> </a:t>
            </a:r>
            <a:r>
              <a:rPr lang="en-US" sz="3200" err="1"/>
              <a:t>ou</a:t>
            </a:r>
            <a:r>
              <a:rPr lang="en-US" sz="3200"/>
              <a:t> </a:t>
            </a:r>
            <a:r>
              <a:rPr lang="en-US" sz="3200" err="1"/>
              <a:t>conflits</a:t>
            </a:r>
            <a:endParaRPr lang="fr-CA" sz="3200">
              <a:solidFill>
                <a:schemeClr val="tx2"/>
              </a:solidFill>
            </a:endParaRPr>
          </a:p>
        </p:txBody>
      </p:sp>
    </p:spTree>
    <p:extLst>
      <p:ext uri="{BB962C8B-B14F-4D97-AF65-F5344CB8AC3E}">
        <p14:creationId xmlns:p14="http://schemas.microsoft.com/office/powerpoint/2010/main" val="1229525447"/>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custDataLst>
              <p:tags r:id="rId1"/>
            </p:custDataLst>
          </p:nvPr>
        </p:nvSpPr>
        <p:spPr>
          <a:xfrm>
            <a:off x="1979712" y="403933"/>
            <a:ext cx="6711475" cy="866527"/>
          </a:xfrm>
          <a:ln w="28575">
            <a:solidFill>
              <a:srgbClr val="FF9900"/>
            </a:solidFill>
          </a:ln>
        </p:spPr>
        <p:txBody>
          <a:bodyPr>
            <a:noAutofit/>
          </a:bodyPr>
          <a:lstStyle/>
          <a:p>
            <a:r>
              <a:rPr lang="fr-CA" sz="3200" dirty="0">
                <a:solidFill>
                  <a:schemeClr val="tx2"/>
                </a:solidFill>
              </a:rPr>
              <a:t>Système de santé (19,31,58,62)</a:t>
            </a:r>
          </a:p>
        </p:txBody>
      </p:sp>
      <p:sp>
        <p:nvSpPr>
          <p:cNvPr id="3" name="Espace réservé du contenu 2"/>
          <p:cNvSpPr>
            <a:spLocks noGrp="1"/>
          </p:cNvSpPr>
          <p:nvPr>
            <p:ph idx="1"/>
            <p:custDataLst>
              <p:tags r:id="rId2"/>
            </p:custDataLst>
          </p:nvPr>
        </p:nvSpPr>
        <p:spPr>
          <a:xfrm>
            <a:off x="713582" y="1556792"/>
            <a:ext cx="8430418" cy="4824536"/>
          </a:xfrm>
        </p:spPr>
        <p:txBody>
          <a:bodyPr>
            <a:noAutofit/>
          </a:bodyPr>
          <a:lstStyle/>
          <a:p>
            <a:pPr marL="0" indent="0">
              <a:buNone/>
            </a:pPr>
            <a:r>
              <a:rPr lang="en-US" sz="1400" dirty="0"/>
              <a:t>Pour </a:t>
            </a:r>
            <a:r>
              <a:rPr lang="en-US" sz="1400" dirty="0" err="1"/>
              <a:t>mener</a:t>
            </a:r>
            <a:r>
              <a:rPr lang="en-US" sz="1400" dirty="0"/>
              <a:t> à bien les actions, le </a:t>
            </a:r>
            <a:r>
              <a:rPr lang="en-US" sz="1400" dirty="0" err="1"/>
              <a:t>système</a:t>
            </a:r>
            <a:r>
              <a:rPr lang="en-US" sz="1400" dirty="0"/>
              <a:t> de santé </a:t>
            </a:r>
            <a:r>
              <a:rPr lang="en-US" sz="1400" dirty="0" err="1"/>
              <a:t>pourrait</a:t>
            </a:r>
            <a:r>
              <a:rPr lang="en-US" sz="1400" dirty="0"/>
              <a:t> </a:t>
            </a:r>
            <a:r>
              <a:rPr lang="en-US" sz="1400" dirty="0" err="1"/>
              <a:t>offrir</a:t>
            </a:r>
            <a:r>
              <a:rPr lang="en-US" sz="1400" dirty="0"/>
              <a:t> </a:t>
            </a:r>
            <a:r>
              <a:rPr lang="en-US" sz="1400" dirty="0" err="1"/>
              <a:t>ou</a:t>
            </a:r>
            <a:r>
              <a:rPr lang="en-US" sz="1400" dirty="0"/>
              <a:t> </a:t>
            </a:r>
            <a:r>
              <a:rPr lang="en-US" sz="1400" dirty="0" err="1"/>
              <a:t>fournir</a:t>
            </a:r>
            <a:r>
              <a:rPr lang="en-US" sz="1400" dirty="0"/>
              <a:t> :</a:t>
            </a:r>
          </a:p>
          <a:p>
            <a:pPr marL="0" indent="0">
              <a:buNone/>
            </a:pPr>
            <a:endParaRPr lang="en-US" sz="500" dirty="0"/>
          </a:p>
          <a:p>
            <a:r>
              <a:rPr lang="en-US" sz="1400" dirty="0"/>
              <a:t>Une bonne structure de </a:t>
            </a:r>
            <a:r>
              <a:rPr lang="en-US" sz="1400" dirty="0" err="1"/>
              <a:t>soins</a:t>
            </a:r>
            <a:r>
              <a:rPr lang="en-US" sz="1400" dirty="0"/>
              <a:t> de santé, des </a:t>
            </a:r>
            <a:r>
              <a:rPr lang="en-US" sz="1400" dirty="0" err="1"/>
              <a:t>ressources</a:t>
            </a:r>
            <a:r>
              <a:rPr lang="en-US" sz="1400" dirty="0"/>
              <a:t> suffisantes et de </a:t>
            </a:r>
            <a:r>
              <a:rPr lang="en-US" sz="1400" dirty="0" err="1"/>
              <a:t>qualité</a:t>
            </a:r>
            <a:r>
              <a:rPr lang="en-US" sz="1400" dirty="0"/>
              <a:t> (</a:t>
            </a:r>
            <a:r>
              <a:rPr lang="fr-CA" sz="1400" dirty="0"/>
              <a:t>ex. : Des interventions éducatives, réglementaires, financières pour recruter et retenir du personnel soignant qualifié dans les zones rurales et reculées, recruter et former un nombre suffisant de médecins, d’infirmiers (</a:t>
            </a:r>
            <a:r>
              <a:rPr lang="fr-CA" sz="1400" dirty="0" err="1"/>
              <a:t>ières</a:t>
            </a:r>
            <a:r>
              <a:rPr lang="fr-CA" sz="1400" dirty="0"/>
              <a:t>) et de sages-femmes spécialisés en soins maternels et néonatals,</a:t>
            </a:r>
            <a:r>
              <a:rPr lang="en-US" sz="1400" dirty="0"/>
              <a:t> </a:t>
            </a:r>
            <a:r>
              <a:rPr lang="fr-CA" sz="1400" dirty="0"/>
              <a:t>investir des ressources financières dans les systèmes de santé, en premier lieu à l’échelon de la communauté, s’assurer que les installations de soins sont propres, fonctionnelles et bien équipées [ex. eau, savon, électricité, etc. ], etc.).</a:t>
            </a:r>
            <a:endParaRPr lang="en-US" sz="1400" dirty="0"/>
          </a:p>
          <a:p>
            <a:pPr marL="0" indent="0">
              <a:buNone/>
            </a:pPr>
            <a:endParaRPr lang="en-US" sz="500" dirty="0"/>
          </a:p>
          <a:p>
            <a:r>
              <a:rPr lang="en-US" sz="1400" dirty="0"/>
              <a:t>Des </a:t>
            </a:r>
            <a:r>
              <a:rPr lang="en-US" sz="1400" dirty="0" err="1"/>
              <a:t>bons</a:t>
            </a:r>
            <a:r>
              <a:rPr lang="en-US" sz="1400" dirty="0"/>
              <a:t> </a:t>
            </a:r>
            <a:r>
              <a:rPr lang="en-US" sz="1400" dirty="0" err="1"/>
              <a:t>soins</a:t>
            </a:r>
            <a:r>
              <a:rPr lang="en-US" sz="1400" dirty="0"/>
              <a:t> de santé </a:t>
            </a:r>
            <a:r>
              <a:rPr lang="en-US" sz="1400" dirty="0" err="1"/>
              <a:t>primaire</a:t>
            </a:r>
            <a:r>
              <a:rPr lang="en-US" sz="1400" dirty="0"/>
              <a:t>, un </a:t>
            </a:r>
            <a:r>
              <a:rPr lang="en-US" sz="1400" dirty="0" err="1"/>
              <a:t>système</a:t>
            </a:r>
            <a:r>
              <a:rPr lang="en-US" sz="1400" dirty="0"/>
              <a:t> de santé </a:t>
            </a:r>
            <a:r>
              <a:rPr lang="en-US" sz="1400" dirty="0" err="1"/>
              <a:t>universel</a:t>
            </a:r>
            <a:r>
              <a:rPr lang="en-US" sz="1400" dirty="0"/>
              <a:t>, des services de </a:t>
            </a:r>
            <a:r>
              <a:rPr lang="en-US" sz="1400" dirty="0" err="1"/>
              <a:t>prévention</a:t>
            </a:r>
            <a:r>
              <a:rPr lang="en-US" sz="1400" dirty="0"/>
              <a:t> et de promotion </a:t>
            </a:r>
            <a:r>
              <a:rPr lang="en-US" sz="1400" dirty="0" err="1"/>
              <a:t>permettant</a:t>
            </a:r>
            <a:r>
              <a:rPr lang="en-US" sz="1400" dirty="0"/>
              <a:t> de </a:t>
            </a:r>
            <a:r>
              <a:rPr lang="en-US" sz="1400" dirty="0" err="1"/>
              <a:t>s’attaquer</a:t>
            </a:r>
            <a:r>
              <a:rPr lang="en-US" sz="1400" dirty="0"/>
              <a:t> </a:t>
            </a:r>
            <a:r>
              <a:rPr lang="en-US" sz="1400" dirty="0" err="1"/>
              <a:t>autant</a:t>
            </a:r>
            <a:r>
              <a:rPr lang="en-US" sz="1400" dirty="0"/>
              <a:t> à la </a:t>
            </a:r>
            <a:r>
              <a:rPr lang="en-US" sz="1400" dirty="0" err="1"/>
              <a:t>dénutrition</a:t>
            </a:r>
            <a:r>
              <a:rPr lang="en-US" sz="1400" dirty="0"/>
              <a:t> </a:t>
            </a:r>
            <a:r>
              <a:rPr lang="en-US" sz="1400" dirty="0" err="1"/>
              <a:t>qu’au</a:t>
            </a:r>
            <a:r>
              <a:rPr lang="en-US" sz="1400" dirty="0"/>
              <a:t> </a:t>
            </a:r>
            <a:r>
              <a:rPr lang="en-US" sz="1400" dirty="0" err="1"/>
              <a:t>surpoids</a:t>
            </a:r>
            <a:r>
              <a:rPr lang="en-US" sz="1400" dirty="0"/>
              <a:t>  (ex. : </a:t>
            </a:r>
            <a:r>
              <a:rPr lang="fr-CA" sz="1400" dirty="0"/>
              <a:t>Ateliers en milieu communautaire ou en milieu scolaire sur des thématiques de promotion de la santé (ex. : alimentation/tabac), Soutien aux partenaires de la santé (clinique médicale, pharmacie) afin d’intégrer dans leurs pratique la promotion de la santé</a:t>
            </a:r>
            <a:r>
              <a:rPr lang="en-US" sz="1400" dirty="0"/>
              <a:t>, etc.).</a:t>
            </a:r>
          </a:p>
          <a:p>
            <a:endParaRPr lang="en-US" sz="500" dirty="0"/>
          </a:p>
          <a:p>
            <a:r>
              <a:rPr lang="en-US" sz="1400" dirty="0"/>
              <a:t>Des </a:t>
            </a:r>
            <a:r>
              <a:rPr lang="en-US" sz="1400" dirty="0" err="1"/>
              <a:t>professionnels</a:t>
            </a:r>
            <a:r>
              <a:rPr lang="en-US" sz="1400" dirty="0"/>
              <a:t> </a:t>
            </a:r>
            <a:r>
              <a:rPr lang="en-US" sz="1400" dirty="0" err="1"/>
              <a:t>qualifiés</a:t>
            </a:r>
            <a:r>
              <a:rPr lang="en-US" sz="1400" dirty="0"/>
              <a:t>, </a:t>
            </a:r>
            <a:r>
              <a:rPr lang="en-US" sz="1400" dirty="0" err="1"/>
              <a:t>compétents</a:t>
            </a:r>
            <a:r>
              <a:rPr lang="en-US" sz="1400" dirty="0"/>
              <a:t> et </a:t>
            </a:r>
            <a:r>
              <a:rPr lang="en-US" sz="1400" dirty="0" err="1"/>
              <a:t>empathiques</a:t>
            </a:r>
            <a:r>
              <a:rPr lang="en-US" sz="1400" dirty="0"/>
              <a:t> qui </a:t>
            </a:r>
            <a:r>
              <a:rPr lang="fr-CA" sz="1400" dirty="0"/>
              <a:t>sont en mesure d’offrir un soutien social, culturel, psychologique et affectif.</a:t>
            </a:r>
          </a:p>
          <a:p>
            <a:endParaRPr lang="fr-CA" sz="500" dirty="0"/>
          </a:p>
          <a:p>
            <a:r>
              <a:rPr lang="fr-CA" sz="1400" dirty="0"/>
              <a:t>Des pratiques cliniques efficaces (ex. : suppléments nutritionnels), des informations pertinentes et fournies en temps utile (ex. : conseils nutritionnels) qui peuvent contribuer à optimiser la santé des mères et des nouveau-nés, et ce entre autres lors des soins prénataux</a:t>
            </a:r>
            <a:r>
              <a:rPr lang="fr-CA" sz="1400" dirty="0">
                <a:solidFill>
                  <a:srgbClr val="FF0000"/>
                </a:solidFill>
              </a:rPr>
              <a:t> </a:t>
            </a:r>
            <a:r>
              <a:rPr lang="fr-CA" sz="1400" dirty="0"/>
              <a:t>et post-partum, des consultations de routine et en cas de maladie, et des vaccinations.</a:t>
            </a:r>
            <a:endParaRPr lang="en-US" sz="1400" dirty="0"/>
          </a:p>
          <a:p>
            <a:pPr marL="0" indent="0">
              <a:buNone/>
            </a:pPr>
            <a:endParaRPr lang="fr-CA" sz="500" dirty="0"/>
          </a:p>
          <a:p>
            <a:r>
              <a:rPr lang="fr-CA" sz="1400" dirty="0"/>
              <a:t>Des activités offertes par des groupes d’entraide, par exemple des activités d’éducation sanitaire, de promotion de la santé se déroulant en milieu communautaire, des cuisines collectives.</a:t>
            </a:r>
          </a:p>
        </p:txBody>
      </p:sp>
    </p:spTree>
    <p:extLst>
      <p:ext uri="{BB962C8B-B14F-4D97-AF65-F5344CB8AC3E}">
        <p14:creationId xmlns:p14="http://schemas.microsoft.com/office/powerpoint/2010/main" val="562344151"/>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custDataLst>
              <p:tags r:id="rId1"/>
            </p:custDataLst>
          </p:nvPr>
        </p:nvSpPr>
        <p:spPr>
          <a:xfrm>
            <a:off x="1907704" y="403933"/>
            <a:ext cx="6783483" cy="866527"/>
          </a:xfrm>
          <a:ln w="28575">
            <a:solidFill>
              <a:srgbClr val="FF9900"/>
            </a:solidFill>
          </a:ln>
        </p:spPr>
        <p:txBody>
          <a:bodyPr>
            <a:normAutofit/>
          </a:bodyPr>
          <a:lstStyle/>
          <a:p>
            <a:r>
              <a:rPr lang="fr-CA" sz="3200" dirty="0"/>
              <a:t>Politiques sociales (19,62,92,93)</a:t>
            </a:r>
          </a:p>
        </p:txBody>
      </p:sp>
      <p:sp>
        <p:nvSpPr>
          <p:cNvPr id="3" name="Espace réservé du contenu 2"/>
          <p:cNvSpPr>
            <a:spLocks noGrp="1"/>
          </p:cNvSpPr>
          <p:nvPr>
            <p:ph idx="1"/>
            <p:custDataLst>
              <p:tags r:id="rId2"/>
            </p:custDataLst>
          </p:nvPr>
        </p:nvSpPr>
        <p:spPr>
          <a:xfrm>
            <a:off x="745914" y="1536320"/>
            <a:ext cx="8290136" cy="5139952"/>
          </a:xfrm>
        </p:spPr>
        <p:txBody>
          <a:bodyPr>
            <a:normAutofit/>
          </a:bodyPr>
          <a:lstStyle/>
          <a:p>
            <a:pPr marL="0" indent="0">
              <a:buNone/>
            </a:pPr>
            <a:r>
              <a:rPr lang="fr-CA" sz="2400" dirty="0"/>
              <a:t>Des politiques sociales telles que celles-ci pourraient être envisagées :</a:t>
            </a:r>
          </a:p>
          <a:p>
            <a:pPr marL="0" indent="0">
              <a:buNone/>
            </a:pPr>
            <a:endParaRPr lang="fr-CA" sz="1000" dirty="0"/>
          </a:p>
          <a:p>
            <a:pPr>
              <a:spcAft>
                <a:spcPts val="600"/>
              </a:spcAft>
            </a:pPr>
            <a:r>
              <a:rPr lang="fr-CA" sz="2400" dirty="0"/>
              <a:t>Politiques familiales qui incluent différentes mesures en faveur de la famille telles que des congés de maternité et de paternité payés</a:t>
            </a:r>
          </a:p>
          <a:p>
            <a:pPr>
              <a:spcAft>
                <a:spcPts val="600"/>
              </a:spcAft>
            </a:pPr>
            <a:r>
              <a:rPr lang="fr-CA" sz="2400" dirty="0"/>
              <a:t>Politiques visant à augmenter la quantité de logements sains et abordables</a:t>
            </a:r>
          </a:p>
          <a:p>
            <a:pPr>
              <a:spcAft>
                <a:spcPts val="600"/>
              </a:spcAft>
            </a:pPr>
            <a:r>
              <a:rPr lang="fr-CA" sz="2400" dirty="0"/>
              <a:t>Politiques qui ciblent la réduction de la pauvreté : allocation pour les enfants, allocation pour les travailleurs, loi pour la réduction de la pauvreté, loi sur la fréquentation scolaire obligatoire et politique visant un accès équitable à la scolarisation, etc.</a:t>
            </a:r>
          </a:p>
          <a:p>
            <a:endParaRPr lang="fr-CA" sz="700" b="1" dirty="0"/>
          </a:p>
          <a:p>
            <a:pPr marL="0" indent="0">
              <a:buNone/>
            </a:pPr>
            <a:endParaRPr lang="fr-CA" dirty="0"/>
          </a:p>
        </p:txBody>
      </p:sp>
    </p:spTree>
    <p:extLst>
      <p:ext uri="{BB962C8B-B14F-4D97-AF65-F5344CB8AC3E}">
        <p14:creationId xmlns:p14="http://schemas.microsoft.com/office/powerpoint/2010/main" val="3760040907"/>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custDataLst>
              <p:tags r:id="rId1"/>
            </p:custDataLst>
          </p:nvPr>
        </p:nvSpPr>
        <p:spPr>
          <a:xfrm>
            <a:off x="1907704" y="403933"/>
            <a:ext cx="6783483" cy="866527"/>
          </a:xfrm>
          <a:ln w="28575">
            <a:solidFill>
              <a:srgbClr val="FF9900"/>
            </a:solidFill>
          </a:ln>
        </p:spPr>
        <p:txBody>
          <a:bodyPr>
            <a:normAutofit/>
          </a:bodyPr>
          <a:lstStyle/>
          <a:p>
            <a:r>
              <a:rPr lang="en-US" sz="3200" dirty="0" err="1"/>
              <a:t>Politiques</a:t>
            </a:r>
            <a:r>
              <a:rPr lang="en-US" sz="3200" dirty="0"/>
              <a:t> </a:t>
            </a:r>
            <a:r>
              <a:rPr lang="en-US" sz="3200" dirty="0" err="1"/>
              <a:t>agroalimentaires</a:t>
            </a:r>
            <a:r>
              <a:rPr lang="en-US" sz="3200" dirty="0"/>
              <a:t> (19)</a:t>
            </a:r>
            <a:endParaRPr lang="fr-CA" sz="3200" dirty="0"/>
          </a:p>
        </p:txBody>
      </p:sp>
      <p:sp>
        <p:nvSpPr>
          <p:cNvPr id="3" name="Espace réservé du contenu 2"/>
          <p:cNvSpPr>
            <a:spLocks noGrp="1"/>
          </p:cNvSpPr>
          <p:nvPr>
            <p:ph idx="1"/>
            <p:custDataLst>
              <p:tags r:id="rId2"/>
            </p:custDataLst>
          </p:nvPr>
        </p:nvSpPr>
        <p:spPr>
          <a:xfrm>
            <a:off x="771145" y="1779520"/>
            <a:ext cx="8193343" cy="4752528"/>
          </a:xfrm>
        </p:spPr>
        <p:txBody>
          <a:bodyPr>
            <a:normAutofit fontScale="92500"/>
          </a:bodyPr>
          <a:lstStyle/>
          <a:p>
            <a:pPr marL="0" indent="0">
              <a:buNone/>
            </a:pPr>
            <a:r>
              <a:rPr lang="fr-CA" sz="2900" dirty="0"/>
              <a:t>Il pourrait être intéressant d’augmenter</a:t>
            </a:r>
            <a:r>
              <a:rPr lang="fr-CA" sz="2900" dirty="0">
                <a:solidFill>
                  <a:srgbClr val="FF0066"/>
                </a:solidFill>
              </a:rPr>
              <a:t> </a:t>
            </a:r>
            <a:r>
              <a:rPr lang="fr-CA" sz="2900" dirty="0"/>
              <a:t>le nombre de régions et de villes qui mettent en place des politiques agroalimentaires pouvant avoir des impacts positifs sur la santé, et ce, à l’échelle planétaire. Ces actions peuvent à la fois réduire les risques de dénutrition et de surpoids. </a:t>
            </a:r>
          </a:p>
          <a:p>
            <a:pPr marL="0" indent="0">
              <a:buNone/>
            </a:pPr>
            <a:endParaRPr lang="fr-CA" sz="1300" dirty="0"/>
          </a:p>
          <a:p>
            <a:pPr marL="0" indent="0">
              <a:buNone/>
            </a:pPr>
            <a:r>
              <a:rPr lang="fr-CA" sz="2900" dirty="0"/>
              <a:t>Les actions doivent viser à augmenter l’accès aux aliments sains et à prix abordables. Par exemple, </a:t>
            </a:r>
            <a:endParaRPr lang="fr-CA" sz="1100" dirty="0"/>
          </a:p>
          <a:p>
            <a:pPr lvl="1"/>
            <a:r>
              <a:rPr lang="fr-CA" sz="2500" dirty="0"/>
              <a:t>Politique alimentaire urbaine </a:t>
            </a:r>
          </a:p>
          <a:p>
            <a:pPr lvl="1"/>
            <a:r>
              <a:rPr lang="fr-CA" sz="2500" dirty="0"/>
              <a:t>Promotion de l’agriculture urbaine</a:t>
            </a:r>
          </a:p>
          <a:p>
            <a:pPr lvl="1"/>
            <a:r>
              <a:rPr lang="fr-CA" sz="2500" dirty="0"/>
              <a:t>Mise en place de marchés publics</a:t>
            </a:r>
            <a:endParaRPr lang="fr-CA" dirty="0"/>
          </a:p>
        </p:txBody>
      </p:sp>
    </p:spTree>
    <p:extLst>
      <p:ext uri="{BB962C8B-B14F-4D97-AF65-F5344CB8AC3E}">
        <p14:creationId xmlns:p14="http://schemas.microsoft.com/office/powerpoint/2010/main" val="114280309"/>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custDataLst>
              <p:tags r:id="rId1"/>
            </p:custDataLst>
          </p:nvPr>
        </p:nvSpPr>
        <p:spPr>
          <a:xfrm>
            <a:off x="1672905" y="792289"/>
            <a:ext cx="6480000" cy="866527"/>
          </a:xfrm>
          <a:ln w="28575">
            <a:solidFill>
              <a:srgbClr val="FF9900"/>
            </a:solidFill>
          </a:ln>
        </p:spPr>
        <p:txBody>
          <a:bodyPr>
            <a:noAutofit/>
          </a:bodyPr>
          <a:lstStyle/>
          <a:p>
            <a:r>
              <a:rPr lang="fr-CA" sz="3200" dirty="0"/>
              <a:t>Politiques nationales portant sur le surpoids, MNT et la nutrition </a:t>
            </a:r>
          </a:p>
        </p:txBody>
      </p:sp>
      <p:sp>
        <p:nvSpPr>
          <p:cNvPr id="3" name="Espace réservé du contenu 2"/>
          <p:cNvSpPr>
            <a:spLocks noGrp="1"/>
          </p:cNvSpPr>
          <p:nvPr>
            <p:ph idx="1"/>
            <p:custDataLst>
              <p:tags r:id="rId2"/>
            </p:custDataLst>
          </p:nvPr>
        </p:nvSpPr>
        <p:spPr>
          <a:xfrm>
            <a:off x="631719" y="1700808"/>
            <a:ext cx="8508693" cy="5568050"/>
          </a:xfrm>
        </p:spPr>
        <p:txBody>
          <a:bodyPr>
            <a:normAutofit fontScale="62500" lnSpcReduction="20000"/>
          </a:bodyPr>
          <a:lstStyle/>
          <a:p>
            <a:pPr marL="0" indent="0">
              <a:buNone/>
            </a:pPr>
            <a:r>
              <a:rPr lang="fr-CA" sz="2700" dirty="0"/>
              <a:t>Des analyses réalisées par l’OMS ont démontré que très souvent les politiques visant les problèmes de dénutrition ne ciblent pas le surpoids et que celles qui s’adressent au surpoids ou aux MNT ne tiennent pas compte des problèmes de dénutrition (19,94). Créer des politiques qui ciblent à la fois les problèmes de sous-alimentation et de suralimentation aurait une plus grande portée et permettrait de réduire le risque de plusieurs problématiques de santé (19). </a:t>
            </a:r>
          </a:p>
          <a:p>
            <a:pPr marL="0" indent="0">
              <a:buNone/>
            </a:pPr>
            <a:endParaRPr lang="fr-CA" sz="1900" dirty="0"/>
          </a:p>
          <a:p>
            <a:pPr marL="0" indent="0">
              <a:buNone/>
            </a:pPr>
            <a:endParaRPr lang="fr-CA" sz="2800" b="1" dirty="0"/>
          </a:p>
          <a:p>
            <a:pPr marL="0" indent="0">
              <a:buNone/>
            </a:pPr>
            <a:endParaRPr lang="fr-CA" sz="1800" dirty="0"/>
          </a:p>
          <a:p>
            <a:pPr marL="0" indent="0">
              <a:buNone/>
            </a:pPr>
            <a:endParaRPr lang="fr-CA" sz="1800" dirty="0"/>
          </a:p>
          <a:p>
            <a:pPr marL="0" indent="0">
              <a:buNone/>
            </a:pPr>
            <a:endParaRPr lang="fr-CA" sz="1800" dirty="0"/>
          </a:p>
          <a:p>
            <a:pPr marL="0" indent="0">
              <a:buNone/>
            </a:pPr>
            <a:endParaRPr lang="fr-CA" sz="1800" dirty="0"/>
          </a:p>
          <a:p>
            <a:pPr marL="0" indent="0">
              <a:buNone/>
            </a:pPr>
            <a:endParaRPr lang="fr-CA" sz="1600" dirty="0"/>
          </a:p>
          <a:p>
            <a:pPr marL="0" indent="0">
              <a:buNone/>
            </a:pPr>
            <a:r>
              <a:rPr lang="fr-CA" sz="2700" dirty="0"/>
              <a:t>Des recommandations alimentaires, basées sur des données probantes, sont essentielles afin de réduire les risques de dénutrition et de carences, mais aussi pour réduire les risques de surpoids et de problématiques de santé (ex. MNT) et ce pour l’ensemble de la population (19). </a:t>
            </a:r>
          </a:p>
          <a:p>
            <a:pPr marL="0" indent="0">
              <a:buNone/>
            </a:pPr>
            <a:endParaRPr lang="fr-CA" sz="1600" dirty="0"/>
          </a:p>
          <a:p>
            <a:pPr marL="0" indent="0">
              <a:buNone/>
            </a:pPr>
            <a:r>
              <a:rPr lang="fr-CA" sz="2700" dirty="0"/>
              <a:t>Ces lignes directrices peuvent servir comme références lors de l’élaboration de programmes ou de politiques afin de s’attaquer au double fardeau (19). </a:t>
            </a:r>
          </a:p>
          <a:p>
            <a:pPr marL="0" indent="0">
              <a:buNone/>
            </a:pPr>
            <a:endParaRPr lang="fr-CA" sz="1600" dirty="0"/>
          </a:p>
          <a:p>
            <a:pPr marL="0" indent="0">
              <a:buNone/>
            </a:pPr>
            <a:r>
              <a:rPr lang="fr-CA" sz="2700" dirty="0"/>
              <a:t>Elles permettent aussi de faire la promotion d’une saine alimentation et d’un bien-être nutritionnel général tout en soutenant l’amélioration de l’environnement alimentaire (95). </a:t>
            </a:r>
          </a:p>
          <a:p>
            <a:pPr marL="0" indent="0">
              <a:buNone/>
            </a:pPr>
            <a:r>
              <a:rPr lang="fr-CA" sz="2700" dirty="0"/>
              <a:t>Ex. Guide alimentaire national : </a:t>
            </a:r>
            <a:r>
              <a:rPr lang="fr-CA" sz="1900" dirty="0">
                <a:hlinkClick r:id="rId7"/>
              </a:rPr>
              <a:t>https://www.nal.usda.gov/fnic/dietary-guidelines-around-world</a:t>
            </a:r>
            <a:endParaRPr lang="fr-CA" sz="1900" dirty="0"/>
          </a:p>
          <a:p>
            <a:endParaRPr lang="fr-CA" sz="2800" dirty="0"/>
          </a:p>
          <a:p>
            <a:pPr marL="0" indent="0">
              <a:buNone/>
            </a:pPr>
            <a:endParaRPr lang="fr-CA" dirty="0"/>
          </a:p>
        </p:txBody>
      </p:sp>
      <p:sp>
        <p:nvSpPr>
          <p:cNvPr id="5" name="Titre 1"/>
          <p:cNvSpPr txBox="1">
            <a:spLocks/>
          </p:cNvSpPr>
          <p:nvPr>
            <p:custDataLst>
              <p:tags r:id="rId3"/>
            </p:custDataLst>
          </p:nvPr>
        </p:nvSpPr>
        <p:spPr>
          <a:xfrm>
            <a:off x="1646065" y="3212976"/>
            <a:ext cx="6480000" cy="866527"/>
          </a:xfrm>
          <a:prstGeom prst="rect">
            <a:avLst/>
          </a:prstGeom>
          <a:ln w="28575">
            <a:solidFill>
              <a:srgbClr val="FF9900"/>
            </a:solidFill>
          </a:ln>
        </p:spPr>
        <p:txBody>
          <a:bodyPr vert="horz" lIns="91440" tIns="45720" rIns="91440" bIns="45720" rtlCol="0" anchor="ctr">
            <a:noAutofit/>
          </a:bodyPr>
          <a:lstStyle>
            <a:lvl1pPr algn="ctr" defTabSz="914400" rtl="0" eaLnBrk="1" latinLnBrk="0" hangingPunct="1">
              <a:spcBef>
                <a:spcPct val="0"/>
              </a:spcBef>
              <a:buNone/>
              <a:defRPr sz="4400" kern="1200">
                <a:solidFill>
                  <a:srgbClr val="295CA3"/>
                </a:solidFill>
                <a:latin typeface="+mj-lt"/>
                <a:ea typeface="+mj-ea"/>
                <a:cs typeface="+mj-cs"/>
              </a:defRPr>
            </a:lvl1pPr>
          </a:lstStyle>
          <a:p>
            <a:r>
              <a:rPr lang="fr-CA" sz="3200" dirty="0"/>
              <a:t>Lignes directrices </a:t>
            </a:r>
          </a:p>
          <a:p>
            <a:r>
              <a:rPr lang="fr-CA" sz="3200" dirty="0"/>
              <a:t>en matière d’alimentation</a:t>
            </a:r>
          </a:p>
        </p:txBody>
      </p:sp>
      <p:sp>
        <p:nvSpPr>
          <p:cNvPr id="4" name="ZoneTexte 3"/>
          <p:cNvSpPr txBox="1"/>
          <p:nvPr>
            <p:custDataLst>
              <p:tags r:id="rId4"/>
            </p:custDataLst>
          </p:nvPr>
        </p:nvSpPr>
        <p:spPr>
          <a:xfrm>
            <a:off x="2726793" y="110663"/>
            <a:ext cx="4372223" cy="461665"/>
          </a:xfrm>
          <a:prstGeom prst="rect">
            <a:avLst/>
          </a:prstGeom>
          <a:noFill/>
        </p:spPr>
        <p:txBody>
          <a:bodyPr wrap="none" rtlCol="0">
            <a:spAutoFit/>
          </a:bodyPr>
          <a:lstStyle/>
          <a:p>
            <a:r>
              <a:rPr lang="fr-CA" sz="2400" b="1" dirty="0">
                <a:solidFill>
                  <a:srgbClr val="002060"/>
                </a:solidFill>
              </a:rPr>
              <a:t>Autres pistes d’actions possibles </a:t>
            </a:r>
          </a:p>
        </p:txBody>
      </p:sp>
    </p:spTree>
    <p:extLst>
      <p:ext uri="{BB962C8B-B14F-4D97-AF65-F5344CB8AC3E}">
        <p14:creationId xmlns:p14="http://schemas.microsoft.com/office/powerpoint/2010/main" val="1127271121"/>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custDataLst>
              <p:tags r:id="rId1"/>
            </p:custDataLst>
          </p:nvPr>
        </p:nvSpPr>
        <p:spPr>
          <a:xfrm>
            <a:off x="1342637" y="548680"/>
            <a:ext cx="7215531" cy="866527"/>
          </a:xfrm>
        </p:spPr>
        <p:txBody>
          <a:bodyPr>
            <a:noAutofit/>
          </a:bodyPr>
          <a:lstStyle/>
          <a:p>
            <a:r>
              <a:rPr lang="fr-CA" sz="3000" b="1" dirty="0">
                <a:solidFill>
                  <a:schemeClr val="tx2"/>
                </a:solidFill>
              </a:rPr>
              <a:t>Pistes d’action (19) </a:t>
            </a:r>
          </a:p>
        </p:txBody>
      </p:sp>
      <p:sp>
        <p:nvSpPr>
          <p:cNvPr id="4" name="Titre 2">
            <a:extLst>
              <a:ext uri="{FF2B5EF4-FFF2-40B4-BE49-F238E27FC236}">
                <a16:creationId xmlns:a16="http://schemas.microsoft.com/office/drawing/2014/main" id="{D305D4DC-814C-423D-BEE8-381ACA35815F}"/>
              </a:ext>
            </a:extLst>
          </p:cNvPr>
          <p:cNvSpPr txBox="1">
            <a:spLocks/>
          </p:cNvSpPr>
          <p:nvPr>
            <p:custDataLst>
              <p:tags r:id="rId2"/>
            </p:custDataLst>
          </p:nvPr>
        </p:nvSpPr>
        <p:spPr>
          <a:xfrm>
            <a:off x="827584" y="1916832"/>
            <a:ext cx="7776863" cy="3744416"/>
          </a:xfrm>
          <a:prstGeom prst="rect">
            <a:avLst/>
          </a:prstGeom>
          <a:ln w="19050">
            <a:solidFill>
              <a:srgbClr val="FE7E21"/>
            </a:solidFill>
          </a:ln>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fr-CA" sz="2200" b="1" dirty="0">
                <a:solidFill>
                  <a:srgbClr val="002060"/>
                </a:solidFill>
              </a:rPr>
              <a:t>Boîte 4 : Pistes d’action qui agissent sur le double fardeau </a:t>
            </a:r>
          </a:p>
          <a:p>
            <a:pPr algn="l"/>
            <a:endParaRPr lang="en-US" sz="2200" dirty="0">
              <a:solidFill>
                <a:srgbClr val="002060"/>
              </a:solidFill>
            </a:endParaRPr>
          </a:p>
          <a:p>
            <a:pPr marL="285750" indent="-285750" algn="l">
              <a:buFont typeface="Arial" panose="020B0604020202020204" pitchFamily="34" charset="0"/>
              <a:buChar char="•"/>
            </a:pPr>
            <a:r>
              <a:rPr lang="fr-CA" sz="2200" dirty="0">
                <a:solidFill>
                  <a:srgbClr val="002060"/>
                </a:solidFill>
                <a:hlinkClick r:id="rId5" action="ppaction://hlinksldjump"/>
              </a:rPr>
              <a:t>Programmes pour la nutrition maternelle et les soins prénataux </a:t>
            </a:r>
            <a:endParaRPr lang="fr-CA" sz="2200" dirty="0">
              <a:solidFill>
                <a:srgbClr val="002060"/>
              </a:solidFill>
            </a:endParaRPr>
          </a:p>
          <a:p>
            <a:pPr marL="285750" indent="-285750" algn="l">
              <a:buFont typeface="Arial" panose="020B0604020202020204" pitchFamily="34" charset="0"/>
              <a:buChar char="•"/>
            </a:pPr>
            <a:r>
              <a:rPr lang="fr-CA" sz="2200" dirty="0">
                <a:solidFill>
                  <a:srgbClr val="002060"/>
                </a:solidFill>
                <a:hlinkClick r:id="rId6" action="ppaction://hlinksldjump"/>
              </a:rPr>
              <a:t>Initiatives pour protéger, promouvoir et encourager l’allaitement exclusif pendant les 6 premiers mois et plus </a:t>
            </a:r>
            <a:endParaRPr lang="fr-CA" sz="2200" dirty="0">
              <a:solidFill>
                <a:srgbClr val="002060"/>
              </a:solidFill>
            </a:endParaRPr>
          </a:p>
          <a:p>
            <a:pPr marL="285750" indent="-285750" algn="l">
              <a:buFont typeface="Arial" panose="020B0604020202020204" pitchFamily="34" charset="0"/>
              <a:buChar char="•"/>
            </a:pPr>
            <a:r>
              <a:rPr lang="fr-CA" sz="2200" dirty="0">
                <a:solidFill>
                  <a:srgbClr val="002060"/>
                </a:solidFill>
                <a:hlinkClick r:id="rId7" action="ppaction://hlinksldjump"/>
              </a:rPr>
              <a:t>Promotion d’une saine alimentation complémentaire chez les enfants </a:t>
            </a:r>
            <a:endParaRPr lang="fr-CA" sz="2200" dirty="0">
              <a:solidFill>
                <a:srgbClr val="002060"/>
              </a:solidFill>
            </a:endParaRPr>
          </a:p>
          <a:p>
            <a:pPr marL="285750" indent="-285750" algn="l">
              <a:buFont typeface="Arial" panose="020B0604020202020204" pitchFamily="34" charset="0"/>
              <a:buChar char="•"/>
            </a:pPr>
            <a:r>
              <a:rPr lang="fr-CA" sz="2200" dirty="0">
                <a:solidFill>
                  <a:srgbClr val="002060"/>
                </a:solidFill>
                <a:hlinkClick r:id="rId8" action="ppaction://hlinksldjump"/>
              </a:rPr>
              <a:t>Programmes et politiques dans les écoles </a:t>
            </a:r>
            <a:endParaRPr lang="fr-CA" sz="2200" dirty="0">
              <a:solidFill>
                <a:srgbClr val="002060"/>
              </a:solidFill>
            </a:endParaRPr>
          </a:p>
          <a:p>
            <a:pPr marL="285750" indent="-285750" algn="l">
              <a:buFont typeface="Arial" panose="020B0604020202020204" pitchFamily="34" charset="0"/>
              <a:buChar char="•"/>
            </a:pPr>
            <a:r>
              <a:rPr lang="fr-CA" sz="2200" dirty="0">
                <a:solidFill>
                  <a:srgbClr val="002060"/>
                </a:solidFill>
                <a:hlinkClick r:id="rId9" action="ppaction://hlinksldjump"/>
              </a:rPr>
              <a:t>Réglementation et marketing alimentaire </a:t>
            </a:r>
            <a:endParaRPr lang="fr-CA" sz="2200" dirty="0">
              <a:solidFill>
                <a:srgbClr val="002060"/>
              </a:solidFill>
            </a:endParaRPr>
          </a:p>
          <a:p>
            <a:pPr algn="l"/>
            <a:endParaRPr lang="en-US" sz="1600" dirty="0">
              <a:solidFill>
                <a:srgbClr val="002060"/>
              </a:solidFill>
            </a:endParaRPr>
          </a:p>
          <a:p>
            <a:pPr algn="just"/>
            <a:endParaRPr lang="fr-CA" sz="1400" dirty="0">
              <a:solidFill>
                <a:srgbClr val="002060"/>
              </a:solidFill>
            </a:endParaRPr>
          </a:p>
          <a:p>
            <a:pPr algn="just"/>
            <a:endParaRPr lang="fr-CA" sz="1800" dirty="0">
              <a:solidFill>
                <a:srgbClr val="002060"/>
              </a:solidFill>
            </a:endParaRPr>
          </a:p>
          <a:p>
            <a:pPr algn="l"/>
            <a:endParaRPr lang="fr-CA" sz="1800" dirty="0">
              <a:solidFill>
                <a:srgbClr val="3A6BB1"/>
              </a:solidFill>
            </a:endParaRPr>
          </a:p>
        </p:txBody>
      </p:sp>
    </p:spTree>
    <p:extLst>
      <p:ext uri="{BB962C8B-B14F-4D97-AF65-F5344CB8AC3E}">
        <p14:creationId xmlns:p14="http://schemas.microsoft.com/office/powerpoint/2010/main" val="3222612539"/>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custDataLst>
              <p:tags r:id="rId1"/>
            </p:custDataLst>
          </p:nvPr>
        </p:nvSpPr>
        <p:spPr>
          <a:xfrm>
            <a:off x="741087" y="1700808"/>
            <a:ext cx="8280920" cy="4986736"/>
          </a:xfrm>
        </p:spPr>
        <p:txBody>
          <a:bodyPr>
            <a:normAutofit fontScale="40000" lnSpcReduction="20000"/>
          </a:bodyPr>
          <a:lstStyle/>
          <a:p>
            <a:pPr marL="0" indent="0">
              <a:buNone/>
            </a:pPr>
            <a:r>
              <a:rPr lang="fr-CA" sz="4000" dirty="0"/>
              <a:t>L’OMS recommande pour les femmes enceintes :</a:t>
            </a:r>
          </a:p>
          <a:p>
            <a:pPr marL="0" indent="0">
              <a:buNone/>
            </a:pPr>
            <a:endParaRPr lang="fr-CA" sz="2000" dirty="0"/>
          </a:p>
          <a:p>
            <a:r>
              <a:rPr lang="fr-CA" sz="4000" dirty="0"/>
              <a:t>une supplémentation orale quotidienne en fer et en acide folique avec 30 à 60 mg de fer élémentaire et 400 g (0,4 mg) d’acide folique pour prévenir l’anémie maternelle, la septicémie puerpérale, le faible poids à la naissance et les naissances avant terme. Dans certains contextes, il pourrait être nécessaire de donner des doses plus élevées de ces suppléments. </a:t>
            </a:r>
          </a:p>
          <a:p>
            <a:r>
              <a:rPr lang="fr-CA" sz="4000" dirty="0"/>
              <a:t>d’autres types de suppléments peuvent être nécessaires selon le contexte (calcium afin de réduire les risques de </a:t>
            </a:r>
            <a:r>
              <a:rPr lang="fr-CA" sz="4000" dirty="0" err="1"/>
              <a:t>prééclampsie</a:t>
            </a:r>
            <a:r>
              <a:rPr lang="fr-CA" sz="4000" dirty="0"/>
              <a:t>, vitamine A afin de prévenir la cécité nocturne). 	</a:t>
            </a:r>
          </a:p>
          <a:p>
            <a:r>
              <a:rPr lang="fr-CA" sz="4000" dirty="0"/>
              <a:t>des conseils sur la saine alimentation et sur les saines habitudes de vie afin qu’elles restent en bonne santé, ne soient pas carencées et n’enregistrent pas un gain de poids excessif. 	</a:t>
            </a:r>
          </a:p>
          <a:p>
            <a:pPr marL="0" indent="0">
              <a:buNone/>
            </a:pPr>
            <a:endParaRPr lang="fr-CA" sz="4000" dirty="0"/>
          </a:p>
          <a:p>
            <a:pPr marL="0" indent="0">
              <a:buNone/>
            </a:pPr>
            <a:r>
              <a:rPr lang="fr-CA" sz="4000" dirty="0"/>
              <a:t>Les suivis pré et postnataux sont essentiels afin de répondre aux bons moments aux différents besoins de la mère et de l’enfant, par une équipe formée adéquatement.</a:t>
            </a:r>
          </a:p>
          <a:p>
            <a:pPr marL="0" indent="0">
              <a:buNone/>
            </a:pPr>
            <a:endParaRPr lang="fr-CA" sz="4000" dirty="0"/>
          </a:p>
          <a:p>
            <a:pPr marL="0" indent="0">
              <a:buNone/>
            </a:pPr>
            <a:r>
              <a:rPr lang="fr-CA" sz="4000" dirty="0"/>
              <a:t>Durant la grossesse, il y a une période d’ouverture qu’on voit rarement à d’autres moments de la vie particulièrement quand il s’agit du 1</a:t>
            </a:r>
            <a:r>
              <a:rPr lang="fr-CA" sz="4000" baseline="30000" dirty="0"/>
              <a:t>er</a:t>
            </a:r>
            <a:r>
              <a:rPr lang="fr-CA" sz="4000" dirty="0"/>
              <a:t> enfant. C’est une fenêtre d’opportunité incroyable pour l’adoption de saines habitudes de vie, pas seulement pour la mère et la famille, mais pour le futur enfant également. Tous veulent ce qu’il y a de mieux pour leur enfant, ils sont donc plus ouverts en ce qui concerne les messages véhiculés par les professionnels.</a:t>
            </a:r>
            <a:r>
              <a:rPr lang="fr-CA" sz="4000" dirty="0">
                <a:solidFill>
                  <a:srgbClr val="FF0000"/>
                </a:solidFill>
              </a:rPr>
              <a:t> </a:t>
            </a:r>
            <a:r>
              <a:rPr lang="fr-CA" sz="4000" dirty="0"/>
              <a:t>(Experts, communication personnelle, </a:t>
            </a:r>
            <a:r>
              <a:rPr lang="fr-CA" sz="4000" dirty="0" err="1"/>
              <a:t>oct</a:t>
            </a:r>
            <a:r>
              <a:rPr lang="fr-CA" sz="4000" dirty="0"/>
              <a:t> et </a:t>
            </a:r>
            <a:r>
              <a:rPr lang="fr-CA" sz="4000" dirty="0" err="1"/>
              <a:t>nov</a:t>
            </a:r>
            <a:r>
              <a:rPr lang="fr-CA" sz="4000" dirty="0"/>
              <a:t> 2019)</a:t>
            </a:r>
          </a:p>
          <a:p>
            <a:pPr marL="0" indent="0">
              <a:buNone/>
            </a:pPr>
            <a:endParaRPr lang="fr-CA" dirty="0"/>
          </a:p>
          <a:p>
            <a:pPr marL="0" indent="0">
              <a:buNone/>
            </a:pPr>
            <a:endParaRPr lang="en-US" dirty="0"/>
          </a:p>
        </p:txBody>
      </p:sp>
      <p:sp>
        <p:nvSpPr>
          <p:cNvPr id="4" name="Titre 3"/>
          <p:cNvSpPr>
            <a:spLocks noGrp="1"/>
          </p:cNvSpPr>
          <p:nvPr>
            <p:ph type="ctrTitle"/>
            <p:custDataLst>
              <p:tags r:id="rId2"/>
            </p:custDataLst>
          </p:nvPr>
        </p:nvSpPr>
        <p:spPr>
          <a:xfrm>
            <a:off x="1835696" y="404664"/>
            <a:ext cx="6999507" cy="1010543"/>
          </a:xfrm>
          <a:ln w="28575">
            <a:solidFill>
              <a:srgbClr val="FF9900"/>
            </a:solidFill>
          </a:ln>
        </p:spPr>
        <p:txBody>
          <a:bodyPr>
            <a:noAutofit/>
          </a:bodyPr>
          <a:lstStyle/>
          <a:p>
            <a:r>
              <a:rPr lang="fr-CA" sz="3200" dirty="0">
                <a:solidFill>
                  <a:schemeClr val="tx2"/>
                </a:solidFill>
              </a:rPr>
              <a:t>Programmes pour la nutrition maternelle </a:t>
            </a:r>
            <a:br>
              <a:rPr lang="fr-CA" sz="3200" dirty="0">
                <a:solidFill>
                  <a:schemeClr val="tx2"/>
                </a:solidFill>
              </a:rPr>
            </a:br>
            <a:r>
              <a:rPr lang="fr-CA" sz="3200" dirty="0">
                <a:solidFill>
                  <a:schemeClr val="tx2"/>
                </a:solidFill>
              </a:rPr>
              <a:t>et les soins prénataux (19,31)</a:t>
            </a:r>
            <a:endParaRPr lang="fr-CA" sz="3200" dirty="0"/>
          </a:p>
        </p:txBody>
      </p:sp>
    </p:spTree>
    <p:extLst>
      <p:ext uri="{BB962C8B-B14F-4D97-AF65-F5344CB8AC3E}">
        <p14:creationId xmlns:p14="http://schemas.microsoft.com/office/powerpoint/2010/main" val="49130694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p:cNvSpPr>
            <a:spLocks noGrp="1"/>
          </p:cNvSpPr>
          <p:nvPr>
            <p:ph idx="1"/>
            <p:custDataLst>
              <p:tags r:id="rId1"/>
            </p:custDataLst>
          </p:nvPr>
        </p:nvSpPr>
        <p:spPr>
          <a:xfrm>
            <a:off x="1331640" y="1268760"/>
            <a:ext cx="7632848" cy="5400599"/>
          </a:xfrm>
        </p:spPr>
        <p:txBody>
          <a:bodyPr>
            <a:normAutofit/>
          </a:bodyPr>
          <a:lstStyle/>
          <a:p>
            <a:pPr>
              <a:spcAft>
                <a:spcPts val="600"/>
              </a:spcAft>
            </a:pPr>
            <a:r>
              <a:rPr lang="fr-CA" sz="2400" dirty="0">
                <a:hlinkClick r:id="rId5" action="ppaction://hlinksldjump"/>
              </a:rPr>
              <a:t>Les 1000</a:t>
            </a:r>
            <a:r>
              <a:rPr lang="fr-CA" sz="2400" baseline="30000" dirty="0">
                <a:hlinkClick r:id="rId5" action="ppaction://hlinksldjump"/>
              </a:rPr>
              <a:t> </a:t>
            </a:r>
            <a:r>
              <a:rPr lang="fr-CA" sz="2400" dirty="0">
                <a:hlinkClick r:id="rId5" action="ppaction://hlinksldjump"/>
              </a:rPr>
              <a:t>premiers jours, définition du concept</a:t>
            </a:r>
            <a:endParaRPr lang="fr-CA" sz="1200" dirty="0"/>
          </a:p>
          <a:p>
            <a:pPr>
              <a:spcAft>
                <a:spcPts val="600"/>
              </a:spcAft>
            </a:pPr>
            <a:r>
              <a:rPr lang="fr-CA" sz="2400" dirty="0">
                <a:hlinkClick r:id="rId6" action="ppaction://hlinksldjump"/>
              </a:rPr>
              <a:t>Les raisons qui motivent d’intervenir en nutrition durant les 1000 premiers jours</a:t>
            </a:r>
            <a:endParaRPr lang="fr-CA" sz="2400" dirty="0"/>
          </a:p>
          <a:p>
            <a:pPr>
              <a:spcAft>
                <a:spcPts val="600"/>
              </a:spcAft>
            </a:pPr>
            <a:r>
              <a:rPr lang="fr-CA" sz="2400" dirty="0">
                <a:hlinkClick r:id="rId7" action="ppaction://hlinksldjump"/>
              </a:rPr>
              <a:t>Les déterminants sociaux liés à la malnutrition</a:t>
            </a:r>
            <a:endParaRPr lang="fr-CA" sz="1200" dirty="0"/>
          </a:p>
          <a:p>
            <a:pPr>
              <a:spcAft>
                <a:spcPts val="600"/>
              </a:spcAft>
            </a:pPr>
            <a:r>
              <a:rPr lang="fr-CA" sz="2400" dirty="0">
                <a:hlinkClick r:id="rId8" action="ppaction://hlinksldjump"/>
              </a:rPr>
              <a:t>Qu’est-ce qu’on peut faire ? Voici </a:t>
            </a:r>
            <a:endParaRPr lang="fr-CA" sz="2400" dirty="0"/>
          </a:p>
          <a:p>
            <a:pPr lvl="1">
              <a:spcAft>
                <a:spcPts val="600"/>
              </a:spcAft>
            </a:pPr>
            <a:r>
              <a:rPr lang="fr-CA" sz="2000" dirty="0">
                <a:hlinkClick r:id="rId9" action="ppaction://hlinksldjump"/>
              </a:rPr>
              <a:t>Un modèle pour structurer les actions</a:t>
            </a:r>
            <a:r>
              <a:rPr lang="fr-CA" sz="2000" dirty="0"/>
              <a:t>.</a:t>
            </a:r>
          </a:p>
          <a:p>
            <a:pPr lvl="1">
              <a:spcAft>
                <a:spcPts val="600"/>
              </a:spcAft>
            </a:pPr>
            <a:r>
              <a:rPr lang="fr-CA" sz="2000" dirty="0">
                <a:hlinkClick r:id="rId10" action="ppaction://hlinksldjump"/>
              </a:rPr>
              <a:t>Des exemples d’interventions prometteuses. </a:t>
            </a:r>
            <a:endParaRPr lang="fr-CA" sz="1200" dirty="0"/>
          </a:p>
          <a:p>
            <a:pPr>
              <a:spcAft>
                <a:spcPts val="600"/>
              </a:spcAft>
            </a:pPr>
            <a:r>
              <a:rPr lang="fr-CA" sz="2400" dirty="0">
                <a:hlinkClick r:id="rId11" action="ppaction://hlinksldjump"/>
              </a:rPr>
              <a:t>Questions pour orienter la réflexion</a:t>
            </a:r>
            <a:endParaRPr lang="fr-CA" sz="2400" dirty="0"/>
          </a:p>
          <a:p>
            <a:pPr>
              <a:spcAft>
                <a:spcPts val="600"/>
              </a:spcAft>
            </a:pPr>
            <a:r>
              <a:rPr lang="fr-CA" sz="2400" dirty="0">
                <a:hlinkClick r:id="rId12" action="ppaction://hlinksldjump"/>
              </a:rPr>
              <a:t>La boîte à outils</a:t>
            </a:r>
            <a:endParaRPr lang="fr-CA" sz="2400" dirty="0"/>
          </a:p>
          <a:p>
            <a:pPr>
              <a:spcAft>
                <a:spcPts val="600"/>
              </a:spcAft>
            </a:pPr>
            <a:r>
              <a:rPr lang="fr-CA" sz="2400" dirty="0">
                <a:hlinkClick r:id="rId13" action="ppaction://hlinksldjump"/>
              </a:rPr>
              <a:t>Références</a:t>
            </a:r>
            <a:endParaRPr lang="fr-CA" sz="2400" dirty="0"/>
          </a:p>
          <a:p>
            <a:endParaRPr lang="fr-CA" dirty="0"/>
          </a:p>
        </p:txBody>
      </p:sp>
      <p:sp>
        <p:nvSpPr>
          <p:cNvPr id="3" name="Titre 2"/>
          <p:cNvSpPr>
            <a:spLocks noGrp="1"/>
          </p:cNvSpPr>
          <p:nvPr>
            <p:ph type="title"/>
            <p:custDataLst>
              <p:tags r:id="rId2"/>
            </p:custDataLst>
          </p:nvPr>
        </p:nvSpPr>
        <p:spPr>
          <a:xfrm>
            <a:off x="1403648" y="431800"/>
            <a:ext cx="7200800" cy="803764"/>
          </a:xfrm>
        </p:spPr>
        <p:txBody>
          <a:bodyPr>
            <a:normAutofit fontScale="90000"/>
          </a:bodyPr>
          <a:lstStyle/>
          <a:p>
            <a:r>
              <a:rPr lang="fr-CA" dirty="0"/>
              <a:t>Table des matières</a:t>
            </a:r>
            <a:br>
              <a:rPr lang="fr-CA" dirty="0"/>
            </a:br>
            <a:endParaRPr lang="fr-CA" sz="2200" dirty="0">
              <a:solidFill>
                <a:srgbClr val="FF0000"/>
              </a:solidFill>
            </a:endParaRPr>
          </a:p>
        </p:txBody>
      </p:sp>
    </p:spTree>
    <p:extLst>
      <p:ext uri="{BB962C8B-B14F-4D97-AF65-F5344CB8AC3E}">
        <p14:creationId xmlns:p14="http://schemas.microsoft.com/office/powerpoint/2010/main" val="1120028621"/>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custDataLst>
              <p:tags r:id="rId1"/>
            </p:custDataLst>
          </p:nvPr>
        </p:nvSpPr>
        <p:spPr>
          <a:xfrm>
            <a:off x="741087" y="1700808"/>
            <a:ext cx="8280920" cy="4986736"/>
          </a:xfrm>
        </p:spPr>
        <p:txBody>
          <a:bodyPr>
            <a:normAutofit fontScale="92500" lnSpcReduction="20000"/>
          </a:bodyPr>
          <a:lstStyle/>
          <a:p>
            <a:pPr marL="0" indent="0">
              <a:buNone/>
            </a:pPr>
            <a:r>
              <a:rPr lang="fr-CA" sz="2000" dirty="0"/>
              <a:t>L’accès aux soins prénataux et le développement de réseaux de soutien par les pairs pourraient réduire les inégalités. (Ex. des soins continus pendant les périodes prénatale, </a:t>
            </a:r>
            <a:r>
              <a:rPr lang="fr-CA" sz="2000" dirty="0" err="1"/>
              <a:t>intrapartum</a:t>
            </a:r>
            <a:r>
              <a:rPr lang="fr-CA" sz="2000" dirty="0"/>
              <a:t> et postnatale, des interventions pour promouvoir des comportements sains, dont une alimentation saine, des visites prénatales à domicile) (19,31).</a:t>
            </a:r>
          </a:p>
          <a:p>
            <a:pPr marL="0" indent="0">
              <a:buNone/>
            </a:pPr>
            <a:endParaRPr lang="fr-CA" sz="2000" dirty="0"/>
          </a:p>
          <a:p>
            <a:pPr marL="0" indent="0">
              <a:buNone/>
            </a:pPr>
            <a:r>
              <a:rPr lang="fr-CA" sz="2000" dirty="0"/>
              <a:t>Pour mettre fin à la malnutrition et sauver des vies, l’UNICEF, avec la collaboration des gouvernements locaux, partenaires sur le terrain et des communautés met</a:t>
            </a:r>
            <a:r>
              <a:rPr lang="fr-CA" sz="2000" dirty="0">
                <a:solidFill>
                  <a:srgbClr val="FF0000"/>
                </a:solidFill>
              </a:rPr>
              <a:t> </a:t>
            </a:r>
            <a:r>
              <a:rPr lang="fr-CA" sz="2000" dirty="0"/>
              <a:t>en place plusieurs programmes de nutrition pour améliorer la santé des femmes et des enfants (56) :</a:t>
            </a:r>
          </a:p>
          <a:p>
            <a:endParaRPr lang="fr-CA" sz="2000" dirty="0"/>
          </a:p>
          <a:p>
            <a:pPr lvl="1"/>
            <a:r>
              <a:rPr lang="fr-CA" sz="2000" cap="all" dirty="0"/>
              <a:t>PROMOUVOIR L’ALLAITEMENT MATERNEL</a:t>
            </a:r>
          </a:p>
          <a:p>
            <a:pPr lvl="1"/>
            <a:r>
              <a:rPr lang="fr-CA" sz="2000" cap="all" dirty="0"/>
              <a:t>REMÉDIER AUX CARENCES EN MICRONUTRIMENTS</a:t>
            </a:r>
          </a:p>
          <a:p>
            <a:pPr lvl="1"/>
            <a:r>
              <a:rPr lang="fr-CA" sz="2000" cap="all" dirty="0"/>
              <a:t>RÉPONDRE RAPIDEMENT À LA MALNUTRITION SÉVÈRE AIGUË</a:t>
            </a:r>
          </a:p>
          <a:p>
            <a:pPr lvl="1"/>
            <a:r>
              <a:rPr lang="fr-CA" sz="2000" b="1" cap="all" dirty="0"/>
              <a:t>LA PRIORITÉ : LES 1000 PREMIERS JOURS</a:t>
            </a:r>
          </a:p>
          <a:p>
            <a:pPr marL="457200" lvl="1" indent="0">
              <a:buNone/>
            </a:pPr>
            <a:endParaRPr lang="fr-CA" sz="2000" b="1" cap="all" dirty="0">
              <a:hlinkClick r:id="rId5"/>
            </a:endParaRPr>
          </a:p>
          <a:p>
            <a:pPr marL="0" lvl="1" indent="0">
              <a:spcBef>
                <a:spcPts val="0"/>
              </a:spcBef>
              <a:buNone/>
            </a:pPr>
            <a:r>
              <a:rPr lang="fr-CA" sz="1400" dirty="0">
                <a:hlinkClick r:id="rId5"/>
              </a:rPr>
              <a:t>https://www.unicef.ca/fr/malnutrition?ea_tracking_id=19DIAQ08OTE&amp;amp ; amp%3B19DIAQ02OTE=&amp;amp ; amp%3Bgclid=Cj0KCQiAq97uBRCwARIsADTziybIW61EyKBx_bxWMn_GgaaBK_WvNzM5HGomDVQTv-C5eVEY-vy02o0aAra4EALw_wcB</a:t>
            </a:r>
            <a:endParaRPr lang="fr-CA" sz="1400" dirty="0"/>
          </a:p>
          <a:p>
            <a:pPr marL="0" indent="0">
              <a:buNone/>
            </a:pPr>
            <a:endParaRPr lang="fr-CA" dirty="0"/>
          </a:p>
          <a:p>
            <a:pPr marL="0" indent="0">
              <a:buNone/>
            </a:pPr>
            <a:endParaRPr lang="en-US" dirty="0"/>
          </a:p>
        </p:txBody>
      </p:sp>
      <p:sp>
        <p:nvSpPr>
          <p:cNvPr id="4" name="Titre 3"/>
          <p:cNvSpPr>
            <a:spLocks noGrp="1"/>
          </p:cNvSpPr>
          <p:nvPr>
            <p:ph type="ctrTitle"/>
            <p:custDataLst>
              <p:tags r:id="rId2"/>
            </p:custDataLst>
          </p:nvPr>
        </p:nvSpPr>
        <p:spPr>
          <a:xfrm>
            <a:off x="1835696" y="404664"/>
            <a:ext cx="6999507" cy="1010543"/>
          </a:xfrm>
          <a:ln w="28575">
            <a:solidFill>
              <a:srgbClr val="FF9900"/>
            </a:solidFill>
          </a:ln>
        </p:spPr>
        <p:txBody>
          <a:bodyPr>
            <a:noAutofit/>
          </a:bodyPr>
          <a:lstStyle/>
          <a:p>
            <a:r>
              <a:rPr lang="fr-CA" sz="3200" dirty="0">
                <a:solidFill>
                  <a:schemeClr val="tx2"/>
                </a:solidFill>
              </a:rPr>
              <a:t>Programmes pour la nutrition maternelle </a:t>
            </a:r>
            <a:br>
              <a:rPr lang="fr-CA" sz="3200" dirty="0">
                <a:solidFill>
                  <a:schemeClr val="tx2"/>
                </a:solidFill>
              </a:rPr>
            </a:br>
            <a:r>
              <a:rPr lang="fr-CA" sz="3200" dirty="0">
                <a:solidFill>
                  <a:schemeClr val="tx2"/>
                </a:solidFill>
              </a:rPr>
              <a:t>et les soins prénataux</a:t>
            </a:r>
            <a:endParaRPr lang="fr-CA" sz="3200" dirty="0"/>
          </a:p>
        </p:txBody>
      </p:sp>
    </p:spTree>
    <p:extLst>
      <p:ext uri="{BB962C8B-B14F-4D97-AF65-F5344CB8AC3E}">
        <p14:creationId xmlns:p14="http://schemas.microsoft.com/office/powerpoint/2010/main" val="1109365147"/>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custDataLst>
              <p:tags r:id="rId1"/>
            </p:custDataLst>
          </p:nvPr>
        </p:nvSpPr>
        <p:spPr>
          <a:xfrm>
            <a:off x="1763688" y="404664"/>
            <a:ext cx="7215531" cy="866527"/>
          </a:xfrm>
          <a:ln w="28575">
            <a:solidFill>
              <a:srgbClr val="FF9900"/>
            </a:solidFill>
          </a:ln>
        </p:spPr>
        <p:txBody>
          <a:bodyPr>
            <a:noAutofit/>
          </a:bodyPr>
          <a:lstStyle/>
          <a:p>
            <a:r>
              <a:rPr lang="fr-CA" sz="2600">
                <a:solidFill>
                  <a:schemeClr val="tx2"/>
                </a:solidFill>
              </a:rPr>
              <a:t>Initiatives pour protéger, promouvoir et encourager l’allaitement exclusif pendant les 6</a:t>
            </a:r>
            <a:r>
              <a:rPr lang="fr-CA" sz="2600" baseline="30000">
                <a:solidFill>
                  <a:schemeClr val="tx2"/>
                </a:solidFill>
              </a:rPr>
              <a:t>ers</a:t>
            </a:r>
            <a:r>
              <a:rPr lang="fr-CA" sz="2600">
                <a:solidFill>
                  <a:schemeClr val="tx2"/>
                </a:solidFill>
              </a:rPr>
              <a:t> mois et plus</a:t>
            </a:r>
          </a:p>
        </p:txBody>
      </p:sp>
      <p:sp>
        <p:nvSpPr>
          <p:cNvPr id="3" name="Espace réservé du contenu 2"/>
          <p:cNvSpPr>
            <a:spLocks noGrp="1"/>
          </p:cNvSpPr>
          <p:nvPr>
            <p:ph idx="1"/>
            <p:custDataLst>
              <p:tags r:id="rId2"/>
            </p:custDataLst>
          </p:nvPr>
        </p:nvSpPr>
        <p:spPr>
          <a:xfrm>
            <a:off x="899592" y="1628800"/>
            <a:ext cx="7877571" cy="5328592"/>
          </a:xfrm>
        </p:spPr>
        <p:txBody>
          <a:bodyPr>
            <a:noAutofit/>
          </a:bodyPr>
          <a:lstStyle/>
          <a:p>
            <a:pPr marL="0" indent="0">
              <a:buNone/>
            </a:pPr>
            <a:endParaRPr lang="fr-CA" sz="1400" dirty="0"/>
          </a:p>
          <a:p>
            <a:pPr marL="0" indent="0">
              <a:buNone/>
            </a:pPr>
            <a:r>
              <a:rPr lang="fr-CA" sz="1800" b="1" dirty="0"/>
              <a:t>Recommandation générale</a:t>
            </a:r>
            <a:r>
              <a:rPr lang="fr-CA" sz="1800" dirty="0"/>
              <a:t> : Allaiter exclusivement pendant les six premiers mois, puis continuer jusqu’à ce que le bébé ait 2 ans ou plus en ajoutant des aliments complémentaires appropriés (19,31,96).</a:t>
            </a:r>
          </a:p>
          <a:p>
            <a:pPr marL="0" indent="0">
              <a:buNone/>
            </a:pPr>
            <a:endParaRPr lang="fr-CA" sz="1000" dirty="0"/>
          </a:p>
          <a:p>
            <a:pPr marL="0" indent="0">
              <a:buNone/>
            </a:pPr>
            <a:r>
              <a:rPr lang="fr-CA" sz="1600" dirty="0"/>
              <a:t>Les actions qui visent cet objectif comprennent notamment (62) :</a:t>
            </a:r>
          </a:p>
          <a:p>
            <a:pPr marL="0" indent="0">
              <a:buNone/>
            </a:pPr>
            <a:endParaRPr lang="fr-CA" sz="500" dirty="0"/>
          </a:p>
          <a:p>
            <a:pPr>
              <a:spcAft>
                <a:spcPts val="600"/>
              </a:spcAft>
            </a:pPr>
            <a:r>
              <a:rPr lang="fr-CA" sz="1600" dirty="0"/>
              <a:t>« Des politiques comme la Convention n° 183 de l’Organisation internationale du Travail sur la protection de la maternité et sa recommandation n° 191, qui complète la convention en proposant une prolongation du congé de maternité et en augmentant les prestations versées » </a:t>
            </a:r>
          </a:p>
          <a:p>
            <a:pPr>
              <a:spcAft>
                <a:spcPts val="600"/>
              </a:spcAft>
            </a:pPr>
            <a:r>
              <a:rPr lang="fr-CA" sz="1600" dirty="0"/>
              <a:t>La mise en œuvre des </a:t>
            </a:r>
            <a:r>
              <a:rPr lang="fr-CA" sz="1600" i="1" dirty="0"/>
              <a:t>dix étapes de l’allaitement réussi</a:t>
            </a:r>
            <a:r>
              <a:rPr lang="fr-CA" sz="1600" dirty="0"/>
              <a:t> : </a:t>
            </a:r>
            <a:r>
              <a:rPr lang="fr-CA" sz="1600" dirty="0">
                <a:hlinkClick r:id="rId5"/>
              </a:rPr>
              <a:t>https://www.who.int/nutrition/publications/infantfeeding/bfhi-national-implementation2017/fr/</a:t>
            </a:r>
            <a:endParaRPr lang="fr-CA" sz="1600" dirty="0"/>
          </a:p>
          <a:p>
            <a:pPr>
              <a:spcAft>
                <a:spcPts val="600"/>
              </a:spcAft>
            </a:pPr>
            <a:r>
              <a:rPr lang="fr-CA" sz="1600" dirty="0"/>
              <a:t>L’appui communautaire qui comporte des groupes d’entraide des mères à l’initiation et la poursuite de l’allaitement. </a:t>
            </a:r>
            <a:endParaRPr lang="fr-CA" sz="1600" i="1" dirty="0"/>
          </a:p>
        </p:txBody>
      </p:sp>
    </p:spTree>
    <p:extLst>
      <p:ext uri="{BB962C8B-B14F-4D97-AF65-F5344CB8AC3E}">
        <p14:creationId xmlns:p14="http://schemas.microsoft.com/office/powerpoint/2010/main" val="2169777191"/>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p:cNvSpPr>
            <a:spLocks noGrp="1"/>
          </p:cNvSpPr>
          <p:nvPr>
            <p:ph idx="1"/>
            <p:custDataLst>
              <p:tags r:id="rId1"/>
            </p:custDataLst>
          </p:nvPr>
        </p:nvSpPr>
        <p:spPr>
          <a:xfrm>
            <a:off x="772200" y="1874509"/>
            <a:ext cx="7976264" cy="4578827"/>
          </a:xfrm>
        </p:spPr>
        <p:txBody>
          <a:bodyPr>
            <a:normAutofit fontScale="55000" lnSpcReduction="20000"/>
          </a:bodyPr>
          <a:lstStyle/>
          <a:p>
            <a:r>
              <a:rPr lang="fr-CA" dirty="0"/>
              <a:t>Présenter l’allaitement et ses bénéfices, mais de ne pas l’imposer et de ne pas culpabiliser les mères.</a:t>
            </a:r>
          </a:p>
          <a:p>
            <a:pPr>
              <a:spcAft>
                <a:spcPts val="600"/>
              </a:spcAft>
            </a:pPr>
            <a:endParaRPr lang="fr-CA" sz="700" dirty="0"/>
          </a:p>
          <a:p>
            <a:pPr lvl="0">
              <a:spcAft>
                <a:spcPts val="600"/>
              </a:spcAft>
            </a:pPr>
            <a:r>
              <a:rPr lang="fr-CA" dirty="0"/>
              <a:t>Présenter les autres choix sécuritaires qui s’offrent à elle, parler des mesures de précautions pour éviter la prolifération de microorganismes pathogènes, et ce dans le cadre d’un dialogue ouvert avec elle et ses proches.</a:t>
            </a:r>
          </a:p>
          <a:p>
            <a:pPr lvl="0">
              <a:spcAft>
                <a:spcPts val="600"/>
              </a:spcAft>
            </a:pPr>
            <a:r>
              <a:rPr lang="fr-CA" dirty="0"/>
              <a:t>Tenir compte de ce que vit la mère, ses croyances, ses connaissances, ses sources d’influences, ses valeurs, ses conditions de travail, etc., mais aussi de ceux de ses proches. </a:t>
            </a:r>
          </a:p>
          <a:p>
            <a:pPr>
              <a:spcAft>
                <a:spcPts val="600"/>
              </a:spcAft>
            </a:pPr>
            <a:endParaRPr lang="fr-CA" sz="700" dirty="0"/>
          </a:p>
          <a:p>
            <a:pPr>
              <a:spcAft>
                <a:spcPts val="600"/>
              </a:spcAft>
            </a:pPr>
            <a:r>
              <a:rPr lang="fr-CA" dirty="0"/>
              <a:t>Expliquer que les lavements, purges, herbes, etc. ne devraient pas être utilisés et en expliquer les dangers. </a:t>
            </a:r>
          </a:p>
          <a:p>
            <a:pPr>
              <a:spcAft>
                <a:spcPts val="600"/>
              </a:spcAft>
            </a:pPr>
            <a:endParaRPr lang="fr-CA" sz="700" dirty="0"/>
          </a:p>
          <a:p>
            <a:pPr>
              <a:spcAft>
                <a:spcPts val="600"/>
              </a:spcAft>
            </a:pPr>
            <a:r>
              <a:rPr lang="fr-CA" dirty="0"/>
              <a:t>L’allaitement est une responsabilité multidisciplinaire qui nécessite que les services de santé (ex. hôpitaux, maisons de naissances, centres locaux de services communautaires) offrent du soutien aux femmes tout au long de leur parcours, en ciblant les plus vulnérables et en s’assurant de s’adapter à leur contexte. </a:t>
            </a:r>
          </a:p>
          <a:p>
            <a:endParaRPr lang="fr-CA" sz="900" dirty="0"/>
          </a:p>
          <a:p>
            <a:endParaRPr lang="fr-CA" dirty="0"/>
          </a:p>
          <a:p>
            <a:endParaRPr lang="fr-CA" dirty="0"/>
          </a:p>
        </p:txBody>
      </p:sp>
      <p:sp>
        <p:nvSpPr>
          <p:cNvPr id="3" name="Titre 2"/>
          <p:cNvSpPr>
            <a:spLocks noGrp="1"/>
          </p:cNvSpPr>
          <p:nvPr>
            <p:ph type="ctrTitle"/>
            <p:custDataLst>
              <p:tags r:id="rId2"/>
            </p:custDataLst>
          </p:nvPr>
        </p:nvSpPr>
        <p:spPr>
          <a:xfrm>
            <a:off x="1835696" y="188640"/>
            <a:ext cx="5832648" cy="1257273"/>
          </a:xfrm>
          <a:ln w="28575">
            <a:solidFill>
              <a:srgbClr val="0070C0"/>
            </a:solidFill>
          </a:ln>
        </p:spPr>
        <p:txBody>
          <a:bodyPr>
            <a:noAutofit/>
          </a:bodyPr>
          <a:lstStyle/>
          <a:p>
            <a:br>
              <a:rPr lang="fr-CA" sz="2800" dirty="0">
                <a:solidFill>
                  <a:srgbClr val="295CA3"/>
                </a:solidFill>
              </a:rPr>
            </a:br>
            <a:r>
              <a:rPr lang="fr-CA" sz="2800" dirty="0">
                <a:solidFill>
                  <a:srgbClr val="295CA3"/>
                </a:solidFill>
              </a:rPr>
              <a:t>Conditions de succès pour promouvoir l’allaitement maternel </a:t>
            </a:r>
            <a:br>
              <a:rPr lang="fr-CA" sz="2800" dirty="0">
                <a:solidFill>
                  <a:srgbClr val="295CA3"/>
                </a:solidFill>
              </a:rPr>
            </a:br>
            <a:r>
              <a:rPr lang="fr-CA" sz="1800" dirty="0">
                <a:solidFill>
                  <a:srgbClr val="295CA3"/>
                </a:solidFill>
              </a:rPr>
              <a:t>(97, Experts, communication personnelle, </a:t>
            </a:r>
            <a:r>
              <a:rPr lang="fr-CA" sz="1800" dirty="0" err="1">
                <a:solidFill>
                  <a:srgbClr val="295CA3"/>
                </a:solidFill>
              </a:rPr>
              <a:t>oct</a:t>
            </a:r>
            <a:r>
              <a:rPr lang="fr-CA" sz="1800" dirty="0">
                <a:solidFill>
                  <a:srgbClr val="295CA3"/>
                </a:solidFill>
              </a:rPr>
              <a:t> et </a:t>
            </a:r>
            <a:r>
              <a:rPr lang="fr-CA" sz="1800" dirty="0" err="1">
                <a:solidFill>
                  <a:srgbClr val="295CA3"/>
                </a:solidFill>
              </a:rPr>
              <a:t>nov</a:t>
            </a:r>
            <a:r>
              <a:rPr lang="fr-CA" sz="1800" dirty="0">
                <a:solidFill>
                  <a:srgbClr val="295CA3"/>
                </a:solidFill>
              </a:rPr>
              <a:t> 2019)</a:t>
            </a:r>
            <a:br>
              <a:rPr lang="fr-CA" sz="2800" dirty="0">
                <a:solidFill>
                  <a:srgbClr val="FF0066"/>
                </a:solidFill>
              </a:rPr>
            </a:br>
            <a:endParaRPr lang="fr-CA" sz="2800" dirty="0">
              <a:solidFill>
                <a:srgbClr val="FF0066"/>
              </a:solidFill>
            </a:endParaRPr>
          </a:p>
        </p:txBody>
      </p:sp>
    </p:spTree>
    <p:extLst>
      <p:ext uri="{BB962C8B-B14F-4D97-AF65-F5344CB8AC3E}">
        <p14:creationId xmlns:p14="http://schemas.microsoft.com/office/powerpoint/2010/main" val="3054844199"/>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custDataLst>
              <p:tags r:id="rId1"/>
            </p:custDataLst>
          </p:nvPr>
        </p:nvSpPr>
        <p:spPr>
          <a:xfrm>
            <a:off x="1835696" y="403933"/>
            <a:ext cx="6855491" cy="866527"/>
          </a:xfrm>
          <a:ln w="28575">
            <a:solidFill>
              <a:srgbClr val="FF9900"/>
            </a:solidFill>
          </a:ln>
        </p:spPr>
        <p:txBody>
          <a:bodyPr>
            <a:noAutofit/>
          </a:bodyPr>
          <a:lstStyle/>
          <a:p>
            <a:r>
              <a:rPr lang="fr-CA" sz="3200" dirty="0">
                <a:solidFill>
                  <a:schemeClr val="tx2"/>
                </a:solidFill>
              </a:rPr>
              <a:t>Promotion d’une saine </a:t>
            </a:r>
            <a:br>
              <a:rPr lang="fr-CA" sz="3200" dirty="0">
                <a:solidFill>
                  <a:schemeClr val="tx2"/>
                </a:solidFill>
              </a:rPr>
            </a:br>
            <a:r>
              <a:rPr lang="fr-CA" sz="3200" dirty="0">
                <a:solidFill>
                  <a:schemeClr val="tx2"/>
                </a:solidFill>
              </a:rPr>
              <a:t>alimentation chez les enfants </a:t>
            </a:r>
          </a:p>
        </p:txBody>
      </p:sp>
      <p:sp>
        <p:nvSpPr>
          <p:cNvPr id="3" name="Espace réservé du contenu 2"/>
          <p:cNvSpPr>
            <a:spLocks noGrp="1"/>
          </p:cNvSpPr>
          <p:nvPr>
            <p:ph idx="1"/>
            <p:custDataLst>
              <p:tags r:id="rId2"/>
            </p:custDataLst>
          </p:nvPr>
        </p:nvSpPr>
        <p:spPr>
          <a:xfrm>
            <a:off x="749160" y="2060848"/>
            <a:ext cx="8180334" cy="4536504"/>
          </a:xfrm>
        </p:spPr>
        <p:txBody>
          <a:bodyPr>
            <a:normAutofit/>
          </a:bodyPr>
          <a:lstStyle/>
          <a:p>
            <a:r>
              <a:rPr lang="en-US" sz="2400" dirty="0"/>
              <a:t>Après 6 </a:t>
            </a:r>
            <a:r>
              <a:rPr lang="en-US" sz="2400" dirty="0" err="1"/>
              <a:t>mois</a:t>
            </a:r>
            <a:r>
              <a:rPr lang="en-US" sz="2400" dirty="0"/>
              <a:t>, la </a:t>
            </a:r>
            <a:r>
              <a:rPr lang="en-US" sz="2400" dirty="0" err="1"/>
              <a:t>poursuite</a:t>
            </a:r>
            <a:r>
              <a:rPr lang="en-US" sz="2400" dirty="0"/>
              <a:t> de </a:t>
            </a:r>
            <a:r>
              <a:rPr lang="en-US" sz="2400" dirty="0" err="1"/>
              <a:t>l’allaitement</a:t>
            </a:r>
            <a:r>
              <a:rPr lang="en-US" sz="2400" dirty="0"/>
              <a:t> </a:t>
            </a:r>
            <a:r>
              <a:rPr lang="en-US" sz="2400" dirty="0" err="1"/>
              <a:t>combiné</a:t>
            </a:r>
            <a:r>
              <a:rPr lang="en-US" sz="2400" dirty="0"/>
              <a:t> avec </a:t>
            </a:r>
            <a:r>
              <a:rPr lang="en-US" sz="2400" dirty="0" err="1"/>
              <a:t>l’ajout</a:t>
            </a:r>
            <a:r>
              <a:rPr lang="en-US" sz="2400" dirty="0"/>
              <a:t> </a:t>
            </a:r>
            <a:r>
              <a:rPr lang="en-US" sz="2400" dirty="0" err="1"/>
              <a:t>d’aliments</a:t>
            </a:r>
            <a:r>
              <a:rPr lang="en-US" sz="2400" dirty="0"/>
              <a:t> </a:t>
            </a:r>
            <a:r>
              <a:rPr lang="en-US" sz="2400" dirty="0" err="1"/>
              <a:t>nutritifs</a:t>
            </a:r>
            <a:r>
              <a:rPr lang="en-US" sz="2400" dirty="0"/>
              <a:t> et </a:t>
            </a:r>
            <a:r>
              <a:rPr lang="en-US" sz="2400" dirty="0" err="1"/>
              <a:t>variés</a:t>
            </a:r>
            <a:r>
              <a:rPr lang="en-US" sz="2400" dirty="0"/>
              <a:t> </a:t>
            </a:r>
            <a:r>
              <a:rPr lang="en-US" sz="2400" dirty="0" err="1"/>
              <a:t>réduit</a:t>
            </a:r>
            <a:r>
              <a:rPr lang="en-US" sz="2400" dirty="0"/>
              <a:t> les </a:t>
            </a:r>
            <a:r>
              <a:rPr lang="en-US" sz="2400" dirty="0" err="1"/>
              <a:t>risques</a:t>
            </a:r>
            <a:r>
              <a:rPr lang="en-US" sz="2400" dirty="0"/>
              <a:t> de retard de </a:t>
            </a:r>
            <a:r>
              <a:rPr lang="en-US" sz="2400" dirty="0" err="1"/>
              <a:t>croissance</a:t>
            </a:r>
            <a:r>
              <a:rPr lang="en-US" sz="2400" dirty="0"/>
              <a:t> (19,98,99).</a:t>
            </a:r>
          </a:p>
          <a:p>
            <a:endParaRPr lang="en-US" sz="2400" dirty="0"/>
          </a:p>
          <a:p>
            <a:r>
              <a:rPr lang="en-US" sz="2400" dirty="0"/>
              <a:t>Les types </a:t>
            </a:r>
            <a:r>
              <a:rPr lang="en-US" sz="2400" dirty="0" err="1"/>
              <a:t>d’aliments</a:t>
            </a:r>
            <a:r>
              <a:rPr lang="en-US" sz="2400" dirty="0"/>
              <a:t> et les temps </a:t>
            </a:r>
            <a:r>
              <a:rPr lang="en-US" sz="2400" dirty="0" err="1"/>
              <a:t>choisis</a:t>
            </a:r>
            <a:r>
              <a:rPr lang="en-US" sz="2400" dirty="0"/>
              <a:t> </a:t>
            </a:r>
            <a:r>
              <a:rPr lang="en-US" sz="2400" dirty="0" err="1"/>
              <a:t>peuvent</a:t>
            </a:r>
            <a:r>
              <a:rPr lang="en-US" sz="2400" dirty="0"/>
              <a:t> </a:t>
            </a:r>
            <a:r>
              <a:rPr lang="en-US" sz="2400" dirty="0" err="1"/>
              <a:t>avoir</a:t>
            </a:r>
            <a:r>
              <a:rPr lang="en-US" sz="2400" dirty="0"/>
              <a:t> des influences positives </a:t>
            </a:r>
            <a:r>
              <a:rPr lang="en-US" sz="2400" dirty="0" err="1"/>
              <a:t>ou</a:t>
            </a:r>
            <a:r>
              <a:rPr lang="en-US" sz="2400" dirty="0"/>
              <a:t> </a:t>
            </a:r>
            <a:r>
              <a:rPr lang="en-US" sz="2400" dirty="0" err="1"/>
              <a:t>négatives</a:t>
            </a:r>
            <a:r>
              <a:rPr lang="en-US" sz="2400" dirty="0"/>
              <a:t> sur la santé </a:t>
            </a:r>
            <a:r>
              <a:rPr lang="en-US" sz="2400" dirty="0" err="1"/>
              <a:t>actuelle</a:t>
            </a:r>
            <a:r>
              <a:rPr lang="en-US" sz="2400" dirty="0"/>
              <a:t> (ex. retard de </a:t>
            </a:r>
            <a:r>
              <a:rPr lang="en-US" sz="2400" dirty="0" err="1"/>
              <a:t>croissance</a:t>
            </a:r>
            <a:r>
              <a:rPr lang="en-US" sz="2400" dirty="0"/>
              <a:t>, </a:t>
            </a:r>
            <a:r>
              <a:rPr lang="en-US" sz="2400" dirty="0" err="1"/>
              <a:t>difficultés</a:t>
            </a:r>
            <a:r>
              <a:rPr lang="en-US" sz="2400" dirty="0"/>
              <a:t> </a:t>
            </a:r>
            <a:r>
              <a:rPr lang="en-US" sz="2400" dirty="0" err="1"/>
              <a:t>d’apprentissage</a:t>
            </a:r>
            <a:r>
              <a:rPr lang="en-US" sz="2400" dirty="0"/>
              <a:t>, </a:t>
            </a:r>
            <a:r>
              <a:rPr lang="en-US" sz="2400" dirty="0" err="1"/>
              <a:t>obésité</a:t>
            </a:r>
            <a:r>
              <a:rPr lang="en-US" sz="2400" dirty="0"/>
              <a:t>) </a:t>
            </a:r>
            <a:r>
              <a:rPr lang="en-US" sz="2400" dirty="0" err="1"/>
              <a:t>ou</a:t>
            </a:r>
            <a:r>
              <a:rPr lang="en-US" sz="2400" dirty="0"/>
              <a:t> future de </a:t>
            </a:r>
            <a:r>
              <a:rPr lang="en-US" sz="2400" dirty="0" err="1"/>
              <a:t>l’enfant</a:t>
            </a:r>
            <a:r>
              <a:rPr lang="en-US" sz="2400" dirty="0"/>
              <a:t> (ex. </a:t>
            </a:r>
            <a:r>
              <a:rPr lang="en-US" sz="2400" dirty="0" err="1"/>
              <a:t>obésité</a:t>
            </a:r>
            <a:r>
              <a:rPr lang="en-US" sz="2400" dirty="0"/>
              <a:t>, MNT) (19,98,100).</a:t>
            </a:r>
            <a:endParaRPr lang="fr-CA" sz="2400" dirty="0"/>
          </a:p>
        </p:txBody>
      </p:sp>
    </p:spTree>
    <p:extLst>
      <p:ext uri="{BB962C8B-B14F-4D97-AF65-F5344CB8AC3E}">
        <p14:creationId xmlns:p14="http://schemas.microsoft.com/office/powerpoint/2010/main" val="2910793958"/>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p:cNvSpPr>
            <a:spLocks noGrp="1"/>
          </p:cNvSpPr>
          <p:nvPr>
            <p:ph idx="1"/>
            <p:custDataLst>
              <p:tags r:id="rId1"/>
            </p:custDataLst>
          </p:nvPr>
        </p:nvSpPr>
        <p:spPr>
          <a:xfrm>
            <a:off x="509974" y="1772816"/>
            <a:ext cx="8395974" cy="4320480"/>
          </a:xfrm>
        </p:spPr>
        <p:txBody>
          <a:bodyPr>
            <a:noAutofit/>
          </a:bodyPr>
          <a:lstStyle/>
          <a:p>
            <a:r>
              <a:rPr lang="fr-CA" sz="1800" dirty="0"/>
              <a:t>Discuter de la possibilité de poursuivre l’allaitement jusqu’à l’âge de 2 ans, voire plus.</a:t>
            </a:r>
          </a:p>
          <a:p>
            <a:r>
              <a:rPr lang="fr-CA" sz="1800" dirty="0"/>
              <a:t>Les recommandations pour l’introduction des aliments à diverses étapes doivent rejoindre la mère et la famille. </a:t>
            </a:r>
          </a:p>
          <a:p>
            <a:r>
              <a:rPr lang="fr-CA" sz="1800" dirty="0"/>
              <a:t>L’introduction des aliments : dépend de la mère, de la famille, du milieu de vie, etc. : ce sont les adultes qui entourent l’enfant qui vont choisir, acheter, préparer, cuisiner les aliments pour nourrir l’enfant.</a:t>
            </a:r>
          </a:p>
          <a:p>
            <a:r>
              <a:rPr lang="fr-CA" sz="1800" dirty="0"/>
              <a:t>Partir de leurs approches, bagages culturels, traditions et ensuite, si nécessaire, donner des conseils, trucs et astuces pour le choix des aliments, comment les cuisiner, etc. </a:t>
            </a:r>
          </a:p>
          <a:p>
            <a:r>
              <a:rPr lang="fr-CA" sz="1800" dirty="0"/>
              <a:t>Parler des règles d’hygiène et de comment manipuler correctement les aliments.</a:t>
            </a:r>
          </a:p>
          <a:p>
            <a:r>
              <a:rPr lang="fr-CA" sz="1800" dirty="0"/>
              <a:t>Il est important de parler de ce qu’est la satiété, de l’alimentation sous forme de quantité et de qualité afin de répondre aux besoins de la mère et de l’enfant. Il faut les accompagner dans leur choix de solutions qui leur conviennent, les outiller et leur proposer des ressources au besoin. </a:t>
            </a:r>
          </a:p>
          <a:p>
            <a:endParaRPr lang="fr-CA" sz="1800" dirty="0"/>
          </a:p>
        </p:txBody>
      </p:sp>
      <p:sp>
        <p:nvSpPr>
          <p:cNvPr id="3" name="Titre 2"/>
          <p:cNvSpPr>
            <a:spLocks noGrp="1"/>
          </p:cNvSpPr>
          <p:nvPr>
            <p:ph type="ctrTitle"/>
            <p:custDataLst>
              <p:tags r:id="rId2"/>
            </p:custDataLst>
          </p:nvPr>
        </p:nvSpPr>
        <p:spPr>
          <a:xfrm>
            <a:off x="1979712" y="116632"/>
            <a:ext cx="5472608" cy="1329281"/>
          </a:xfrm>
          <a:ln w="28575">
            <a:solidFill>
              <a:schemeClr val="accent1"/>
            </a:solidFill>
          </a:ln>
        </p:spPr>
        <p:txBody>
          <a:bodyPr>
            <a:noAutofit/>
          </a:bodyPr>
          <a:lstStyle/>
          <a:p>
            <a:r>
              <a:rPr lang="fr-CA" sz="3200" dirty="0"/>
              <a:t>L’alimentation chez les enfants de &gt; 6 mois </a:t>
            </a:r>
            <a:r>
              <a:rPr lang="fr-CA" sz="2000" dirty="0"/>
              <a:t>(62,101, 102 et Experts, communication personnelle, </a:t>
            </a:r>
            <a:r>
              <a:rPr lang="fr-CA" sz="2000" dirty="0" err="1"/>
              <a:t>oct</a:t>
            </a:r>
            <a:r>
              <a:rPr lang="fr-CA" sz="2000" dirty="0"/>
              <a:t> et </a:t>
            </a:r>
            <a:r>
              <a:rPr lang="fr-CA" sz="2000" dirty="0" err="1"/>
              <a:t>nov</a:t>
            </a:r>
            <a:r>
              <a:rPr lang="fr-CA" sz="2000" dirty="0"/>
              <a:t> 2019)</a:t>
            </a:r>
          </a:p>
        </p:txBody>
      </p:sp>
    </p:spTree>
    <p:extLst>
      <p:ext uri="{BB962C8B-B14F-4D97-AF65-F5344CB8AC3E}">
        <p14:creationId xmlns:p14="http://schemas.microsoft.com/office/powerpoint/2010/main" val="1215485059"/>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p:cNvSpPr>
            <a:spLocks noGrp="1"/>
          </p:cNvSpPr>
          <p:nvPr>
            <p:ph idx="1"/>
            <p:custDataLst>
              <p:tags r:id="rId1"/>
            </p:custDataLst>
          </p:nvPr>
        </p:nvSpPr>
        <p:spPr/>
        <p:txBody>
          <a:bodyPr>
            <a:noAutofit/>
          </a:bodyPr>
          <a:lstStyle/>
          <a:p>
            <a:endParaRPr lang="fr-CA" sz="500" dirty="0"/>
          </a:p>
          <a:p>
            <a:r>
              <a:rPr lang="fr-CA" sz="1800" dirty="0"/>
              <a:t>Commencer à 6 mois par de petites quantités et augmenter progressivement à mesure que l’enfant grandit. </a:t>
            </a:r>
          </a:p>
          <a:p>
            <a:r>
              <a:rPr lang="fr-CA" sz="1800" dirty="0"/>
              <a:t>Augmenter aussi la fréquence des repas et ajouter des collations supplémentaires, au besoin.</a:t>
            </a:r>
          </a:p>
          <a:p>
            <a:pPr lvl="0"/>
            <a:r>
              <a:rPr lang="fr-CA" sz="1800" dirty="0"/>
              <a:t>Augmenter progressivement la consistance des aliments. Introduire les aliments mous vers 6 mois, les textures granuleuses vers 9 mois, etc.</a:t>
            </a:r>
          </a:p>
          <a:p>
            <a:r>
              <a:rPr lang="fr-CA" sz="1800" dirty="0"/>
              <a:t>Comme premiers aliments, privilégier des aliments à densité nutritionnelle élevés et riches en fer. </a:t>
            </a:r>
          </a:p>
          <a:p>
            <a:r>
              <a:rPr lang="fr-CA" sz="1800" dirty="0"/>
              <a:t>Utiliser des aliments de complément enrichis ou une supplémentation en vitamines et en minéraux, au besoin.</a:t>
            </a:r>
          </a:p>
          <a:p>
            <a:r>
              <a:rPr lang="fr-CA" sz="1800" dirty="0"/>
              <a:t>Après le lait maternel, privilégier l’eau pour étancher la soif et s’hydrater.</a:t>
            </a:r>
          </a:p>
          <a:p>
            <a:r>
              <a:rPr lang="fr-CA" sz="1800" dirty="0"/>
              <a:t>À partir de 1 an, il est souhaitable que l’enfant consomme une variété d’aliments nutritifs adaptés figurant aux repas de la famille.</a:t>
            </a:r>
          </a:p>
          <a:p>
            <a:endParaRPr lang="fr-CA" sz="1600" dirty="0"/>
          </a:p>
          <a:p>
            <a:endParaRPr lang="fr-CA" sz="1600" dirty="0"/>
          </a:p>
        </p:txBody>
      </p:sp>
      <p:sp>
        <p:nvSpPr>
          <p:cNvPr id="3" name="Titre 2"/>
          <p:cNvSpPr>
            <a:spLocks noGrp="1"/>
          </p:cNvSpPr>
          <p:nvPr>
            <p:ph type="ctrTitle"/>
            <p:custDataLst>
              <p:tags r:id="rId2"/>
            </p:custDataLst>
          </p:nvPr>
        </p:nvSpPr>
        <p:spPr>
          <a:ln w="28575">
            <a:solidFill>
              <a:schemeClr val="tx2"/>
            </a:solidFill>
          </a:ln>
        </p:spPr>
        <p:txBody>
          <a:bodyPr>
            <a:noAutofit/>
          </a:bodyPr>
          <a:lstStyle/>
          <a:p>
            <a:r>
              <a:rPr lang="fr-CA" sz="3200" dirty="0"/>
              <a:t>L’alimentation chez les enfants de &gt; 6 mois (62,101,102)</a:t>
            </a:r>
          </a:p>
        </p:txBody>
      </p:sp>
    </p:spTree>
    <p:extLst>
      <p:ext uri="{BB962C8B-B14F-4D97-AF65-F5344CB8AC3E}">
        <p14:creationId xmlns:p14="http://schemas.microsoft.com/office/powerpoint/2010/main" val="1026355218"/>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custDataLst>
              <p:tags r:id="rId1"/>
            </p:custDataLst>
          </p:nvPr>
        </p:nvSpPr>
        <p:spPr>
          <a:xfrm>
            <a:off x="1979712" y="259011"/>
            <a:ext cx="6711475" cy="866527"/>
          </a:xfrm>
          <a:ln w="28575">
            <a:solidFill>
              <a:srgbClr val="FF9900"/>
            </a:solidFill>
          </a:ln>
        </p:spPr>
        <p:txBody>
          <a:bodyPr>
            <a:noAutofit/>
          </a:bodyPr>
          <a:lstStyle/>
          <a:p>
            <a:r>
              <a:rPr lang="fr-CA" sz="3000">
                <a:solidFill>
                  <a:schemeClr val="tx2"/>
                </a:solidFill>
              </a:rPr>
              <a:t>Programmes et politiques dans les écoles </a:t>
            </a:r>
          </a:p>
        </p:txBody>
      </p:sp>
      <p:sp>
        <p:nvSpPr>
          <p:cNvPr id="3" name="Espace réservé du contenu 2"/>
          <p:cNvSpPr>
            <a:spLocks noGrp="1"/>
          </p:cNvSpPr>
          <p:nvPr>
            <p:ph idx="1"/>
            <p:custDataLst>
              <p:tags r:id="rId2"/>
            </p:custDataLst>
          </p:nvPr>
        </p:nvSpPr>
        <p:spPr>
          <a:xfrm>
            <a:off x="1043608" y="1412776"/>
            <a:ext cx="7892302" cy="4997182"/>
          </a:xfrm>
        </p:spPr>
        <p:txBody>
          <a:bodyPr>
            <a:noAutofit/>
          </a:bodyPr>
          <a:lstStyle/>
          <a:p>
            <a:pPr marL="0" indent="0">
              <a:buNone/>
            </a:pPr>
            <a:r>
              <a:rPr lang="fr-CA" sz="1600" dirty="0"/>
              <a:t>Des politiques et programmes dans les milieux scolaires sont aussi nécessaires afin de réduire le double fardeau et améliorer la santé des mères et des enfants (19) :</a:t>
            </a:r>
          </a:p>
          <a:p>
            <a:pPr marL="0" indent="0">
              <a:buNone/>
            </a:pPr>
            <a:r>
              <a:rPr lang="fr-CA" sz="1600" dirty="0"/>
              <a:t>Pour favoriser l’adoption de saines habitudes de vie qui s’acquièrent à cet âge :</a:t>
            </a:r>
          </a:p>
          <a:p>
            <a:r>
              <a:rPr lang="fr-CA" sz="1600" dirty="0"/>
              <a:t>Des programmes en nutrition dans les écoles qui abordent la nutrition et les saines habitudes de vie dans une approche intégrée et qui implique et fait participer les parents, mais également la communauté </a:t>
            </a:r>
            <a:r>
              <a:rPr lang="en-US" sz="1600" i="1" dirty="0"/>
              <a:t>(19,103)</a:t>
            </a:r>
            <a:r>
              <a:rPr lang="en-US" sz="1600" dirty="0"/>
              <a:t> (ex. Food for life : </a:t>
            </a:r>
            <a:r>
              <a:rPr lang="fr-CA" sz="1600" dirty="0">
                <a:hlinkClick r:id="rId5"/>
              </a:rPr>
              <a:t>https://www.foodforlife.org.uk/</a:t>
            </a:r>
            <a:r>
              <a:rPr lang="fr-CA" sz="1600" dirty="0"/>
              <a:t>, Écoles promotrices de santé)</a:t>
            </a:r>
          </a:p>
          <a:p>
            <a:r>
              <a:rPr lang="fr-CA" sz="1600" dirty="0"/>
              <a:t>Des initiatives qui augmentent l’offre d’aliments sains et qui diminuent celle de malbouffe </a:t>
            </a:r>
            <a:r>
              <a:rPr lang="fr-CA" sz="1600" i="1" dirty="0"/>
              <a:t>(19,104) </a:t>
            </a:r>
            <a:r>
              <a:rPr lang="fr-CA" sz="1600" dirty="0"/>
              <a:t>(ex. </a:t>
            </a:r>
            <a:r>
              <a:rPr lang="en-US" sz="1600" dirty="0"/>
              <a:t>Healthy, Hunger-Free Kids Act School Meals Implementation: </a:t>
            </a:r>
            <a:r>
              <a:rPr lang="fr-CA" sz="1600" dirty="0">
                <a:hlinkClick r:id="rId6"/>
              </a:rPr>
              <a:t>https://www.fns.usda.gov/pressrelease/2014/009814</a:t>
            </a:r>
            <a:r>
              <a:rPr lang="fr-CA" sz="1600" dirty="0"/>
              <a:t>)</a:t>
            </a:r>
          </a:p>
          <a:p>
            <a:pPr marL="0" indent="0">
              <a:buNone/>
            </a:pPr>
            <a:endParaRPr lang="fr-CA" sz="1000" dirty="0"/>
          </a:p>
          <a:p>
            <a:pPr marL="0" indent="0">
              <a:buNone/>
            </a:pPr>
            <a:r>
              <a:rPr lang="fr-CA" sz="2000" dirty="0"/>
              <a:t>Mais aussi des programmes (105):</a:t>
            </a:r>
          </a:p>
          <a:p>
            <a:pPr marL="0" indent="0">
              <a:buNone/>
            </a:pPr>
            <a:endParaRPr lang="fr-CA" sz="500" dirty="0"/>
          </a:p>
          <a:p>
            <a:r>
              <a:rPr lang="fr-CA" sz="1600" dirty="0"/>
              <a:t>Pour maintenir les filles à l’école en leur offrant plus d’opportunités éducatives formelles et non formelles aux niveaux primaire et secondaire</a:t>
            </a:r>
          </a:p>
          <a:p>
            <a:r>
              <a:rPr lang="fr-CA" sz="1600" dirty="0"/>
              <a:t>De prévention des grossesses chez les adolescentes</a:t>
            </a:r>
          </a:p>
          <a:p>
            <a:r>
              <a:rPr lang="fr-CA" sz="1600" dirty="0"/>
              <a:t>D’éducation sexuelle</a:t>
            </a:r>
          </a:p>
          <a:p>
            <a:r>
              <a:rPr lang="fr-CA" sz="1600" dirty="0"/>
              <a:t>D’appui financier, d’éducation préscolaire et de développement de la jeunesse</a:t>
            </a:r>
          </a:p>
          <a:p>
            <a:r>
              <a:rPr lang="fr-CA" sz="1600" dirty="0"/>
              <a:t>De préparation à l’acquisition de compétences de la vie</a:t>
            </a:r>
          </a:p>
        </p:txBody>
      </p:sp>
    </p:spTree>
    <p:extLst>
      <p:ext uri="{BB962C8B-B14F-4D97-AF65-F5344CB8AC3E}">
        <p14:creationId xmlns:p14="http://schemas.microsoft.com/office/powerpoint/2010/main" val="721709222"/>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custDataLst>
              <p:tags r:id="rId1"/>
            </p:custDataLst>
          </p:nvPr>
        </p:nvSpPr>
        <p:spPr>
          <a:xfrm>
            <a:off x="1907704" y="403933"/>
            <a:ext cx="6783483" cy="866527"/>
          </a:xfrm>
          <a:ln w="28575">
            <a:solidFill>
              <a:srgbClr val="FF9900"/>
            </a:solidFill>
          </a:ln>
        </p:spPr>
        <p:txBody>
          <a:bodyPr>
            <a:noAutofit/>
          </a:bodyPr>
          <a:lstStyle/>
          <a:p>
            <a:r>
              <a:rPr lang="fr-CA" sz="3200" dirty="0">
                <a:solidFill>
                  <a:schemeClr val="tx2"/>
                </a:solidFill>
              </a:rPr>
              <a:t>Réglementation et </a:t>
            </a:r>
            <a:br>
              <a:rPr lang="fr-CA" sz="3200" dirty="0">
                <a:solidFill>
                  <a:schemeClr val="tx2"/>
                </a:solidFill>
              </a:rPr>
            </a:br>
            <a:r>
              <a:rPr lang="fr-CA" sz="3200" dirty="0">
                <a:solidFill>
                  <a:schemeClr val="tx2"/>
                </a:solidFill>
              </a:rPr>
              <a:t>marketing alimentaire (19) </a:t>
            </a:r>
          </a:p>
        </p:txBody>
      </p:sp>
      <p:sp>
        <p:nvSpPr>
          <p:cNvPr id="3" name="Espace réservé du contenu 2"/>
          <p:cNvSpPr>
            <a:spLocks noGrp="1"/>
          </p:cNvSpPr>
          <p:nvPr>
            <p:ph idx="1"/>
            <p:custDataLst>
              <p:tags r:id="rId2"/>
            </p:custDataLst>
          </p:nvPr>
        </p:nvSpPr>
        <p:spPr>
          <a:xfrm>
            <a:off x="935088" y="1556792"/>
            <a:ext cx="8208912" cy="5256584"/>
          </a:xfrm>
        </p:spPr>
        <p:txBody>
          <a:bodyPr>
            <a:normAutofit fontScale="47500" lnSpcReduction="20000"/>
          </a:bodyPr>
          <a:lstStyle/>
          <a:p>
            <a:pPr marL="0" indent="0">
              <a:buNone/>
            </a:pPr>
            <a:r>
              <a:rPr lang="fr-CA" sz="3400" dirty="0"/>
              <a:t>Des actions au niveau de la réglementation et au niveau du marketing alimentaire sont aussi nécessaires afin de s’attaquer au double fardeau et d’améliorer la santé des enfants</a:t>
            </a:r>
            <a:r>
              <a:rPr lang="en-US" sz="3400" dirty="0"/>
              <a:t>.</a:t>
            </a:r>
          </a:p>
          <a:p>
            <a:pPr marL="0" indent="0">
              <a:buNone/>
            </a:pPr>
            <a:endParaRPr lang="en-US" sz="1100" dirty="0"/>
          </a:p>
          <a:p>
            <a:pPr marL="0" indent="0">
              <a:buNone/>
            </a:pPr>
            <a:r>
              <a:rPr lang="fr-CA" sz="3400" dirty="0"/>
              <a:t>La publicité a un impact important chez les enfants, car elle permet une fidélisation à une marque auprès de ces consommateurs actuels et futurs (106,107) :</a:t>
            </a:r>
          </a:p>
          <a:p>
            <a:pPr marL="0" indent="0">
              <a:buNone/>
            </a:pPr>
            <a:endParaRPr lang="fr-CA" sz="1300" dirty="0"/>
          </a:p>
          <a:p>
            <a:pPr lvl="1"/>
            <a:r>
              <a:rPr lang="fr-CA" sz="3400" dirty="0"/>
              <a:t>À partir de l’âge de 6 mois, les bébés auraient la capacité de former des images mentales de logos corporatifs ou de mascottes.</a:t>
            </a:r>
          </a:p>
          <a:p>
            <a:pPr lvl="1"/>
            <a:r>
              <a:rPr lang="fr-CA" sz="3400" dirty="0"/>
              <a:t>À partir de 3 ans, il y aurait 1/5 enfant américain qui demanderaient des produits de marques spécifiques.</a:t>
            </a:r>
            <a:endParaRPr lang="en-US" sz="3400" dirty="0"/>
          </a:p>
          <a:p>
            <a:pPr marL="0" indent="0">
              <a:buNone/>
            </a:pPr>
            <a:endParaRPr lang="en-US" sz="1100" dirty="0"/>
          </a:p>
          <a:p>
            <a:r>
              <a:rPr lang="en-US" sz="3400" dirty="0"/>
              <a:t>Limiter le marketing des </a:t>
            </a:r>
            <a:r>
              <a:rPr lang="fr-CA" sz="3400" dirty="0"/>
              <a:t>produits manufacturés de remplacement du lait maternel. Voir le Code international de commercialisation des substituts du lait maternel: </a:t>
            </a:r>
            <a:r>
              <a:rPr lang="fr-CA" sz="2900" dirty="0">
                <a:hlinkClick r:id="rId5"/>
              </a:rPr>
              <a:t>https://apps.who.int/iris/bitstream/handle/10665/40474/9242541605.pdf?ua=1</a:t>
            </a:r>
            <a:endParaRPr lang="fr-CA" sz="2900" dirty="0"/>
          </a:p>
          <a:p>
            <a:endParaRPr lang="fr-CA" sz="1300" b="1" dirty="0"/>
          </a:p>
          <a:p>
            <a:r>
              <a:rPr lang="fr-CA" sz="3400" dirty="0"/>
              <a:t>Modifier les environnements permettant de réduire l’utilisation inappropriée de ces produits et augmenter ceux favorables à la pratique de l’allaitement et aux saines habitudes de vie (SHV). </a:t>
            </a:r>
          </a:p>
          <a:p>
            <a:endParaRPr lang="en-US" sz="1300" dirty="0"/>
          </a:p>
          <a:p>
            <a:r>
              <a:rPr lang="en-US" sz="3400" dirty="0"/>
              <a:t>Limiter le marketing </a:t>
            </a:r>
            <a:r>
              <a:rPr lang="fr-CA" sz="3400" dirty="0"/>
              <a:t>et les messages publicitaires d’aliments de faible valeur nutritive, riches en graisses saturées, acides gras </a:t>
            </a:r>
            <a:r>
              <a:rPr lang="fr-CA" sz="3400" dirty="0" err="1"/>
              <a:t>trans</a:t>
            </a:r>
            <a:r>
              <a:rPr lang="fr-CA" sz="3400" dirty="0"/>
              <a:t>, sucres libres ou sel, et visant particulièrement les enfants (ex. Télévision, Web, médias sociaux, emballage des produits, panneaux publicitaires).</a:t>
            </a:r>
          </a:p>
          <a:p>
            <a:endParaRPr lang="fr-CA" sz="1300" dirty="0"/>
          </a:p>
          <a:p>
            <a:r>
              <a:rPr lang="fr-CA" sz="3400" dirty="0"/>
              <a:t>Adopter des règlements visant l’interdiction des gras </a:t>
            </a:r>
            <a:r>
              <a:rPr lang="fr-CA" sz="3400" dirty="0" err="1"/>
              <a:t>trans</a:t>
            </a:r>
            <a:r>
              <a:rPr lang="fr-CA" sz="3400" dirty="0"/>
              <a:t> industriels, l’apposition d’un étiquetage nutritionnel, la taxation de produits nocifs pour la santé (ex. boissons sucrées), etc.</a:t>
            </a:r>
          </a:p>
          <a:p>
            <a:endParaRPr lang="en-US" sz="3400" dirty="0"/>
          </a:p>
          <a:p>
            <a:endParaRPr lang="en-US" dirty="0"/>
          </a:p>
        </p:txBody>
      </p:sp>
    </p:spTree>
    <p:extLst>
      <p:ext uri="{BB962C8B-B14F-4D97-AF65-F5344CB8AC3E}">
        <p14:creationId xmlns:p14="http://schemas.microsoft.com/office/powerpoint/2010/main" val="1920624170"/>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custDataLst>
              <p:tags r:id="rId1"/>
            </p:custDataLst>
          </p:nvPr>
        </p:nvSpPr>
        <p:spPr>
          <a:xfrm>
            <a:off x="1907704" y="476672"/>
            <a:ext cx="6624737" cy="720811"/>
          </a:xfrm>
          <a:solidFill>
            <a:schemeClr val="tx2"/>
          </a:solidFill>
        </p:spPr>
        <p:txBody>
          <a:bodyPr>
            <a:normAutofit fontScale="90000"/>
          </a:bodyPr>
          <a:lstStyle/>
          <a:p>
            <a:r>
              <a:rPr lang="fr-CA">
                <a:solidFill>
                  <a:schemeClr val="bg1"/>
                </a:solidFill>
              </a:rPr>
              <a:t>Mais ne pas oublier</a:t>
            </a:r>
          </a:p>
        </p:txBody>
      </p:sp>
      <p:sp>
        <p:nvSpPr>
          <p:cNvPr id="3" name="Espace réservé du contenu 2"/>
          <p:cNvSpPr>
            <a:spLocks noGrp="1"/>
          </p:cNvSpPr>
          <p:nvPr>
            <p:ph idx="1"/>
            <p:custDataLst>
              <p:tags r:id="rId2"/>
            </p:custDataLst>
          </p:nvPr>
        </p:nvSpPr>
        <p:spPr>
          <a:xfrm>
            <a:off x="791072" y="1700808"/>
            <a:ext cx="8173416" cy="4536504"/>
          </a:xfrm>
        </p:spPr>
        <p:txBody>
          <a:bodyPr>
            <a:noAutofit/>
          </a:bodyPr>
          <a:lstStyle/>
          <a:p>
            <a:r>
              <a:rPr lang="fr-CA" sz="1700" dirty="0"/>
              <a:t>Parler de nutrition avec la mère peut servir de porte d’entrée pour aborder plusieurs sujets afin de mieux comprendre le contexte de la mère et de la famille.</a:t>
            </a:r>
          </a:p>
          <a:p>
            <a:r>
              <a:rPr lang="fr-CA" sz="1700" dirty="0"/>
              <a:t>La mère peut vivre du stress. Il est important d’être à l’écoute pour adapter nos interventions.</a:t>
            </a:r>
          </a:p>
          <a:p>
            <a:r>
              <a:rPr lang="fr-CA" sz="1700" dirty="0"/>
              <a:t>Ce moment peut être utilisé pour travailler sur la construction de la confiance en soi des parents pour que leur enfant ait un développement optimal (Compétences parentales).</a:t>
            </a:r>
          </a:p>
          <a:p>
            <a:r>
              <a:rPr lang="fr-CA" sz="1700" dirty="0"/>
              <a:t>Il est important de ne pas culpabiliser la mère et la famille.</a:t>
            </a:r>
          </a:p>
          <a:p>
            <a:r>
              <a:rPr lang="fr-CA" sz="1700" dirty="0"/>
              <a:t>Il ne faut pas perdre de vue les autres facteurs et conditions qui peuvent être plus prioritaires de s’occuper afin d’aider la mère, famille et enfant (ex. logement insalubre, etc.).</a:t>
            </a:r>
          </a:p>
          <a:p>
            <a:r>
              <a:rPr lang="fr-CA" sz="1700" dirty="0"/>
              <a:t>Des actions sont donc nécessaires à plusieurs niveaux et la collaboration entre les différents acteurs est un élément clé pour la réussite. </a:t>
            </a:r>
          </a:p>
          <a:p>
            <a:r>
              <a:rPr lang="fr-CA" sz="1700" dirty="0"/>
              <a:t>On devrait toujours tenir compte du contexte, des valeurs, de la culture et de l’acceptabilité sociale lors de nos interventions.</a:t>
            </a:r>
          </a:p>
          <a:p>
            <a:r>
              <a:rPr lang="fr-CA" sz="1700" dirty="0"/>
              <a:t>La participation communautaire et l’action intersectorielle sont essentielles.  </a:t>
            </a:r>
          </a:p>
          <a:p>
            <a:pPr marL="0" indent="0">
              <a:buNone/>
            </a:pPr>
            <a:r>
              <a:rPr lang="fr-CA" sz="1800" dirty="0">
                <a:solidFill>
                  <a:srgbClr val="FF0000"/>
                </a:solidFill>
              </a:rPr>
              <a:t>				       </a:t>
            </a:r>
            <a:r>
              <a:rPr lang="fr-CA" sz="1400" dirty="0"/>
              <a:t>(Experts, communication personnelle, </a:t>
            </a:r>
            <a:r>
              <a:rPr lang="fr-CA" sz="1400" dirty="0" err="1"/>
              <a:t>oct</a:t>
            </a:r>
            <a:r>
              <a:rPr lang="fr-CA" sz="1400" dirty="0"/>
              <a:t> et </a:t>
            </a:r>
            <a:r>
              <a:rPr lang="fr-CA" sz="1400" dirty="0" err="1"/>
              <a:t>nov</a:t>
            </a:r>
            <a:r>
              <a:rPr lang="fr-CA" sz="1400" dirty="0"/>
              <a:t> 2019)</a:t>
            </a:r>
          </a:p>
          <a:p>
            <a:endParaRPr lang="fr-CA" sz="1700" dirty="0"/>
          </a:p>
        </p:txBody>
      </p:sp>
    </p:spTree>
    <p:extLst>
      <p:ext uri="{BB962C8B-B14F-4D97-AF65-F5344CB8AC3E}">
        <p14:creationId xmlns:p14="http://schemas.microsoft.com/office/powerpoint/2010/main" val="189712785"/>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2"/>
          <p:cNvSpPr>
            <a:spLocks noGrp="1"/>
          </p:cNvSpPr>
          <p:nvPr>
            <p:ph type="title"/>
            <p:custDataLst>
              <p:tags r:id="rId1"/>
            </p:custDataLst>
          </p:nvPr>
        </p:nvSpPr>
        <p:spPr>
          <a:xfrm>
            <a:off x="1403648" y="1161606"/>
            <a:ext cx="7200800" cy="1643064"/>
          </a:xfrm>
        </p:spPr>
        <p:txBody>
          <a:bodyPr>
            <a:normAutofit fontScale="90000"/>
          </a:bodyPr>
          <a:lstStyle/>
          <a:p>
            <a:r>
              <a:rPr lang="fr-CA"/>
              <a:t>Les exemples d’actions prometteuses</a:t>
            </a:r>
            <a:br>
              <a:rPr lang="fr-CA"/>
            </a:br>
            <a:endParaRPr lang="fr-CA"/>
          </a:p>
        </p:txBody>
      </p:sp>
      <p:sp>
        <p:nvSpPr>
          <p:cNvPr id="2" name="AutoShape 2" descr="Résultats de recherche d'images pour « mother and baby »"/>
          <p:cNvSpPr>
            <a:spLocks noChangeAspect="1" noChangeArrowheads="1"/>
          </p:cNvSpPr>
          <p:nvPr>
            <p:custDataLst>
              <p:tags r:id="rId2"/>
            </p:custDataLst>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CA"/>
          </a:p>
        </p:txBody>
      </p:sp>
      <p:sp>
        <p:nvSpPr>
          <p:cNvPr id="5" name="AutoShape 4" descr="Résultats de recherche d'images pour « mother and baby »"/>
          <p:cNvSpPr>
            <a:spLocks noChangeAspect="1" noChangeArrowheads="1"/>
          </p:cNvSpPr>
          <p:nvPr>
            <p:custDataLst>
              <p:tags r:id="rId3"/>
            </p:custDataLst>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CA"/>
          </a:p>
        </p:txBody>
      </p:sp>
      <p:sp>
        <p:nvSpPr>
          <p:cNvPr id="6" name="AutoShape 6" descr="Résultats de recherche d'images pour « mother and baby »"/>
          <p:cNvSpPr>
            <a:spLocks noChangeAspect="1" noChangeArrowheads="1"/>
          </p:cNvSpPr>
          <p:nvPr>
            <p:custDataLst>
              <p:tags r:id="rId4"/>
            </p:custDataLst>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CA"/>
          </a:p>
        </p:txBody>
      </p:sp>
      <p:pic>
        <p:nvPicPr>
          <p:cNvPr id="4104" name="Picture 8" descr="Mother Kissing Child On Cheek"/>
          <p:cNvPicPr>
            <a:picLocks noChangeAspect="1" noChangeArrowheads="1"/>
          </p:cNvPicPr>
          <p:nvPr>
            <p:custDataLst>
              <p:tags r:id="rId5"/>
            </p:custDataLst>
          </p:nvPr>
        </p:nvPicPr>
        <p:blipFill>
          <a:blip r:embed="rId8" cstate="print">
            <a:extLst>
              <a:ext uri="{28A0092B-C50C-407E-A947-70E740481C1C}">
                <a14:useLocalDpi xmlns:a14="http://schemas.microsoft.com/office/drawing/2010/main" val="0"/>
              </a:ext>
            </a:extLst>
          </a:blip>
          <a:srcRect/>
          <a:stretch>
            <a:fillRect/>
          </a:stretch>
        </p:blipFill>
        <p:spPr bwMode="auto">
          <a:xfrm>
            <a:off x="2699792" y="2492896"/>
            <a:ext cx="4680000" cy="31199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8085946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custDataLst>
              <p:tags r:id="rId1"/>
            </p:custDataLst>
          </p:nvPr>
        </p:nvSpPr>
        <p:spPr>
          <a:xfrm>
            <a:off x="1763688" y="404664"/>
            <a:ext cx="6783382" cy="1016543"/>
          </a:xfrm>
        </p:spPr>
        <p:txBody>
          <a:bodyPr>
            <a:normAutofit fontScale="90000"/>
          </a:bodyPr>
          <a:lstStyle/>
          <a:p>
            <a:r>
              <a:rPr lang="fr-CA" sz="3800" dirty="0"/>
              <a:t>Les 1000 premiers jours de vie, </a:t>
            </a:r>
            <a:br>
              <a:rPr lang="fr-CA" sz="3800" dirty="0"/>
            </a:br>
            <a:r>
              <a:rPr lang="fr-CA" sz="3800" dirty="0"/>
              <a:t>définition du concept</a:t>
            </a:r>
            <a:r>
              <a:rPr lang="fr-CA" dirty="0"/>
              <a:t> </a:t>
            </a:r>
          </a:p>
        </p:txBody>
      </p:sp>
      <p:sp>
        <p:nvSpPr>
          <p:cNvPr id="3" name="Espace réservé du contenu 2"/>
          <p:cNvSpPr>
            <a:spLocks noGrp="1"/>
          </p:cNvSpPr>
          <p:nvPr>
            <p:ph idx="1"/>
            <p:custDataLst>
              <p:tags r:id="rId2"/>
            </p:custDataLst>
          </p:nvPr>
        </p:nvSpPr>
        <p:spPr>
          <a:xfrm>
            <a:off x="683568" y="1700808"/>
            <a:ext cx="8460432" cy="4968552"/>
          </a:xfrm>
        </p:spPr>
        <p:txBody>
          <a:bodyPr>
            <a:normAutofit fontScale="32500" lnSpcReduction="20000"/>
          </a:bodyPr>
          <a:lstStyle/>
          <a:p>
            <a:pPr marL="0" indent="0" algn="ctr">
              <a:buNone/>
            </a:pPr>
            <a:r>
              <a:rPr lang="fr-CA" sz="6400" dirty="0"/>
              <a:t>Période qui couvre la grossesse et les deux premières années de l’enfant. </a:t>
            </a:r>
          </a:p>
          <a:p>
            <a:pPr marL="0" indent="0">
              <a:buNone/>
            </a:pPr>
            <a:r>
              <a:rPr lang="fr-CA" sz="6400" dirty="0"/>
              <a:t>		(270 jours + 365 jours + 365 jours = 1000 jours)</a:t>
            </a:r>
          </a:p>
          <a:p>
            <a:pPr marL="0" indent="0">
              <a:buNone/>
            </a:pPr>
            <a:endParaRPr lang="fr-CA" sz="4000" dirty="0"/>
          </a:p>
          <a:p>
            <a:pPr marL="0" indent="0">
              <a:buNone/>
            </a:pPr>
            <a:r>
              <a:rPr lang="fr-CA" sz="5600" dirty="0"/>
              <a:t>Période</a:t>
            </a:r>
            <a:r>
              <a:rPr lang="fr-CA" sz="5600" dirty="0">
                <a:solidFill>
                  <a:srgbClr val="FF0000"/>
                </a:solidFill>
              </a:rPr>
              <a:t> </a:t>
            </a:r>
            <a:r>
              <a:rPr lang="fr-CA" sz="5600" dirty="0"/>
              <a:t>où l’exposition environnementale (alimentation, activité physique, agents toxiques) laisserait une empreinte durable sur le fonctionnement des cellules, organes ou systèmes biologiques (1,2).</a:t>
            </a:r>
          </a:p>
          <a:p>
            <a:endParaRPr lang="fr-CA" sz="5600" dirty="0"/>
          </a:p>
          <a:p>
            <a:pPr marL="0" indent="0">
              <a:buNone/>
            </a:pPr>
            <a:r>
              <a:rPr lang="fr-CA" sz="5600" dirty="0"/>
              <a:t>On fait référence ici à l’épigénétique, une nouvelle science (3,4) :</a:t>
            </a:r>
          </a:p>
          <a:p>
            <a:pPr marL="0" indent="0">
              <a:buNone/>
            </a:pPr>
            <a:endParaRPr lang="fr-CA" sz="3100" dirty="0"/>
          </a:p>
          <a:p>
            <a:pPr lvl="0"/>
            <a:r>
              <a:rPr lang="fr-CA" sz="5600" dirty="0"/>
              <a:t>Où l’expression des gènes serait flexible, très sensible à l’environnement et réversible.</a:t>
            </a:r>
          </a:p>
          <a:p>
            <a:pPr lvl="0"/>
            <a:r>
              <a:rPr lang="fr-CA" sz="5600" dirty="0"/>
              <a:t>Où les expériences et l’exposition à différents environnements influent sur l’expression des gènes et dont la transmission pourrait se faire entre générations.</a:t>
            </a:r>
          </a:p>
          <a:p>
            <a:pPr lvl="0"/>
            <a:r>
              <a:rPr lang="fr-CA" sz="5600" dirty="0"/>
              <a:t>Qui pourrait influencer la santé future de l’enfant de façon favorable on non (ex. ↑ diabète, obésité, etc.).</a:t>
            </a:r>
          </a:p>
          <a:p>
            <a:pPr lvl="0"/>
            <a:r>
              <a:rPr lang="fr-CA" sz="5600" dirty="0"/>
              <a:t>Qui est une base solide pour faire de la prévention afin que les enfants aient « le meilleur départ pour la vie ».</a:t>
            </a:r>
          </a:p>
          <a:p>
            <a:r>
              <a:rPr lang="fr-CA" sz="5600" dirty="0"/>
              <a:t>Qui nécessite encore des études pour mieux la comprendre.</a:t>
            </a:r>
          </a:p>
          <a:p>
            <a:pPr marL="0" indent="0">
              <a:buNone/>
            </a:pPr>
            <a:endParaRPr lang="fr-CA" sz="4000" dirty="0"/>
          </a:p>
        </p:txBody>
      </p:sp>
    </p:spTree>
    <p:extLst>
      <p:ext uri="{BB962C8B-B14F-4D97-AF65-F5344CB8AC3E}">
        <p14:creationId xmlns:p14="http://schemas.microsoft.com/office/powerpoint/2010/main" val="2367658439"/>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p:cNvSpPr>
            <a:spLocks noGrp="1"/>
          </p:cNvSpPr>
          <p:nvPr>
            <p:ph idx="1"/>
            <p:custDataLst>
              <p:tags r:id="rId1"/>
            </p:custDataLst>
          </p:nvPr>
        </p:nvSpPr>
        <p:spPr>
          <a:solidFill>
            <a:srgbClr val="E2EAF6"/>
          </a:solidFill>
        </p:spPr>
        <p:txBody>
          <a:bodyPr>
            <a:noAutofit/>
          </a:bodyPr>
          <a:lstStyle/>
          <a:p>
            <a:pPr marL="0" indent="0">
              <a:buNone/>
            </a:pPr>
            <a:r>
              <a:rPr lang="fr-CA" sz="2000" dirty="0"/>
              <a:t>Afin de vous inspirer, voici quelques exemples d’interventions prometteuses qui sont en cours ainsi que leurs conditions de succès :</a:t>
            </a:r>
          </a:p>
          <a:p>
            <a:pPr marL="0" indent="0">
              <a:buNone/>
            </a:pPr>
            <a:endParaRPr lang="fr-CA" sz="2000" dirty="0"/>
          </a:p>
          <a:p>
            <a:r>
              <a:rPr lang="fr-CA" sz="2000" dirty="0">
                <a:hlinkClick r:id="rId5" action="ppaction://hlinksldjump"/>
              </a:rPr>
              <a:t>ENRICH —Améliorer les services de nutrition pour améliorer la santé des mères et des enfants en Afrique et en Asie</a:t>
            </a:r>
            <a:endParaRPr lang="fr-CA" sz="2000" dirty="0"/>
          </a:p>
          <a:p>
            <a:r>
              <a:rPr lang="fr-CA" sz="2000" dirty="0">
                <a:hlinkClick r:id="rId6" action="ppaction://hlinksldjump"/>
              </a:rPr>
              <a:t>Améliorer les systèmes de santé et la nutrition au Népal et au Vietnam</a:t>
            </a:r>
            <a:r>
              <a:rPr lang="fr-CA" sz="2000" dirty="0"/>
              <a:t> </a:t>
            </a:r>
          </a:p>
          <a:p>
            <a:r>
              <a:rPr lang="fr-CA" sz="2000" dirty="0">
                <a:hlinkClick r:id="rId7" action="ppaction://hlinksldjump"/>
              </a:rPr>
              <a:t>Initiative de Nutrition de l’Afrique australe (SANI) </a:t>
            </a:r>
            <a:endParaRPr lang="fr-CA" sz="2000" dirty="0"/>
          </a:p>
          <a:p>
            <a:r>
              <a:rPr lang="fr-CA" sz="2000" dirty="0" err="1">
                <a:hlinkClick r:id="rId8" action="ppaction://hlinksldjump"/>
              </a:rPr>
              <a:t>Olo</a:t>
            </a:r>
            <a:r>
              <a:rPr lang="fr-CA" sz="2000" dirty="0">
                <a:hlinkClick r:id="rId8" action="ppaction://hlinksldjump"/>
              </a:rPr>
              <a:t> et 1000 jours pour savourer la vie </a:t>
            </a:r>
            <a:endParaRPr lang="fr-CA" sz="2000" dirty="0"/>
          </a:p>
          <a:p>
            <a:endParaRPr lang="fr-CA" sz="1000" dirty="0"/>
          </a:p>
          <a:p>
            <a:pPr marL="0" indent="0">
              <a:buNone/>
            </a:pPr>
            <a:r>
              <a:rPr lang="fr-CA" sz="2000" dirty="0"/>
              <a:t>Vous pouvez en trouver d’autres sur le site : </a:t>
            </a:r>
            <a:r>
              <a:rPr lang="fr-CA" sz="1800" dirty="0">
                <a:hlinkClick r:id="rId9"/>
              </a:rPr>
              <a:t>https://www.canwach.ca/fr/explorateur-de-projets</a:t>
            </a:r>
            <a:endParaRPr lang="fr-CA" sz="1800" dirty="0"/>
          </a:p>
          <a:p>
            <a:pPr marL="0" indent="0">
              <a:buNone/>
            </a:pPr>
            <a:endParaRPr lang="fr-CA" sz="2000" dirty="0"/>
          </a:p>
        </p:txBody>
      </p:sp>
      <p:sp>
        <p:nvSpPr>
          <p:cNvPr id="3" name="Titre 2"/>
          <p:cNvSpPr>
            <a:spLocks noGrp="1"/>
          </p:cNvSpPr>
          <p:nvPr>
            <p:ph type="ctrTitle"/>
            <p:custDataLst>
              <p:tags r:id="rId2"/>
            </p:custDataLst>
          </p:nvPr>
        </p:nvSpPr>
        <p:spPr/>
        <p:txBody>
          <a:bodyPr/>
          <a:lstStyle/>
          <a:p>
            <a:r>
              <a:rPr lang="fr-CA"/>
              <a:t>Actions prometteuses</a:t>
            </a:r>
          </a:p>
        </p:txBody>
      </p:sp>
    </p:spTree>
    <p:extLst>
      <p:ext uri="{BB962C8B-B14F-4D97-AF65-F5344CB8AC3E}">
        <p14:creationId xmlns:p14="http://schemas.microsoft.com/office/powerpoint/2010/main" val="810683035"/>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p:cNvSpPr>
            <a:spLocks noGrp="1"/>
          </p:cNvSpPr>
          <p:nvPr>
            <p:ph idx="1"/>
            <p:custDataLst>
              <p:tags r:id="rId1"/>
            </p:custDataLst>
          </p:nvPr>
        </p:nvSpPr>
        <p:spPr>
          <a:xfrm>
            <a:off x="611560" y="1052736"/>
            <a:ext cx="8091626" cy="5472608"/>
          </a:xfrm>
        </p:spPr>
        <p:txBody>
          <a:bodyPr>
            <a:normAutofit fontScale="25000" lnSpcReduction="20000"/>
          </a:bodyPr>
          <a:lstStyle/>
          <a:p>
            <a:pPr marL="0" indent="0">
              <a:buNone/>
            </a:pPr>
            <a:r>
              <a:rPr lang="fr-CA" sz="5600" dirty="0"/>
              <a:t>Ce projet vise à améliorer la nutrition et la santé des mères, des nouveau-nés et des enfants pauvres et vulnérables en lien avec la malnutrition des 1000 premiers de vie et cherche à orienter les politiques nationales sur la nutrition.</a:t>
            </a:r>
          </a:p>
          <a:p>
            <a:pPr marL="0" indent="0">
              <a:buNone/>
            </a:pPr>
            <a:r>
              <a:rPr lang="fr-CA" sz="5600" dirty="0"/>
              <a:t>Est mis en œuvre au Bangladesh (district de </a:t>
            </a:r>
            <a:r>
              <a:rPr lang="fr-CA" sz="5600" dirty="0" err="1"/>
              <a:t>Thakurgaon</a:t>
            </a:r>
            <a:r>
              <a:rPr lang="fr-CA" sz="5600" dirty="0"/>
              <a:t>), au Myanmar (canton de </a:t>
            </a:r>
            <a:r>
              <a:rPr lang="fr-CA" sz="5600" dirty="0" err="1"/>
              <a:t>Thabaung</a:t>
            </a:r>
            <a:r>
              <a:rPr lang="fr-CA" sz="5600" dirty="0"/>
              <a:t>), au Kenya (comté d’</a:t>
            </a:r>
            <a:r>
              <a:rPr lang="fr-CA" sz="5600" dirty="0" err="1"/>
              <a:t>Elgeyo</a:t>
            </a:r>
            <a:r>
              <a:rPr lang="fr-CA" sz="5600" dirty="0"/>
              <a:t> </a:t>
            </a:r>
            <a:r>
              <a:rPr lang="fr-CA" sz="5600" dirty="0" err="1"/>
              <a:t>Marakwet</a:t>
            </a:r>
            <a:r>
              <a:rPr lang="fr-CA" sz="5600" dirty="0"/>
              <a:t>) et en Tanzanie (régions de </a:t>
            </a:r>
            <a:r>
              <a:rPr lang="fr-CA" sz="5600" dirty="0" err="1"/>
              <a:t>Singida</a:t>
            </a:r>
            <a:r>
              <a:rPr lang="fr-CA" sz="5600" dirty="0"/>
              <a:t> et de Shinyanga).</a:t>
            </a:r>
          </a:p>
          <a:p>
            <a:pPr marL="0" indent="0">
              <a:buNone/>
            </a:pPr>
            <a:endParaRPr lang="fr-CA" sz="5600" dirty="0"/>
          </a:p>
          <a:p>
            <a:pPr marL="0" indent="0">
              <a:buNone/>
            </a:pPr>
            <a:r>
              <a:rPr lang="fr-CA" sz="5600" dirty="0"/>
              <a:t>Les activités du projet sont principalement : </a:t>
            </a:r>
          </a:p>
          <a:p>
            <a:pPr marL="0" indent="0">
              <a:buNone/>
            </a:pPr>
            <a:r>
              <a:rPr lang="fr-CA" sz="5600" dirty="0"/>
              <a:t>1) recrutement, formation et outillage des agents de santé communautaire pour la promotion et l’offre de services de santé de base; </a:t>
            </a:r>
          </a:p>
          <a:p>
            <a:pPr marL="0" indent="0">
              <a:buNone/>
            </a:pPr>
            <a:r>
              <a:rPr lang="fr-CA" sz="5600" dirty="0"/>
              <a:t>2) formation des membres des conseils de santé locaux pour améliorer la collecte et l’analyse des données, ainsi que la production de rapports étayant la planification et l’offre des services en santé maternelle, néonatale et infantile </a:t>
            </a:r>
          </a:p>
          <a:p>
            <a:pPr marL="0" indent="0">
              <a:buNone/>
            </a:pPr>
            <a:r>
              <a:rPr lang="fr-CA" sz="5600" dirty="0"/>
              <a:t>3) sensibilisation aux principales pratiques nutritionnelles, notamment la diversité alimentaire; </a:t>
            </a:r>
          </a:p>
          <a:p>
            <a:pPr marL="0" indent="0">
              <a:buNone/>
            </a:pPr>
            <a:r>
              <a:rPr lang="fr-CA" sz="5600" dirty="0"/>
              <a:t>4) conseils et formation sur la culture de potagers; </a:t>
            </a:r>
          </a:p>
          <a:p>
            <a:pPr marL="0" indent="0">
              <a:buNone/>
            </a:pPr>
            <a:r>
              <a:rPr lang="fr-CA" sz="5600" dirty="0"/>
              <a:t>5) établissement de réseaux et groupes de soins fondés sur les pairs qui s’occupent de la prévention de la malnutrition et des problèmes de santé sexuelle et reproductive (c.-à-d. la planification familiale, le mariage précoce forcé des enfants, la violence sexuelle fondée sur le sexe); </a:t>
            </a:r>
          </a:p>
          <a:p>
            <a:pPr marL="0" indent="0">
              <a:buNone/>
            </a:pPr>
            <a:r>
              <a:rPr lang="fr-CA" sz="5600" dirty="0"/>
              <a:t>6) information et participation accrue de la collectivité au dialogue avec les administrations sur les enjeux liés à la SMNE et à la santé et aux droits sexuels et génésiques. </a:t>
            </a:r>
          </a:p>
          <a:p>
            <a:pPr marL="0" indent="0">
              <a:buNone/>
            </a:pPr>
            <a:endParaRPr lang="fr-CA" sz="5600" dirty="0"/>
          </a:p>
          <a:p>
            <a:pPr marL="0" indent="0">
              <a:buNone/>
            </a:pPr>
            <a:r>
              <a:rPr lang="fr-CA" sz="5600" dirty="0"/>
              <a:t>Ce projet devrait contribuer directement à l’amélioration de la santé d’environ 1,64 million de personnes et toucher indirectement environ 2,1 millions d’autres personnes non ciblées par le projet, mais qui profitent du renforcement du système de santé et de l’amélioration des services de santé.</a:t>
            </a:r>
          </a:p>
          <a:p>
            <a:pPr marL="0" indent="0">
              <a:buNone/>
            </a:pPr>
            <a:r>
              <a:rPr lang="fr-CA" sz="5600" dirty="0"/>
              <a:t>L’initiative est mise en œuvre par Vision Mondiale Canada en collaboration avec plusieurs partenaires</a:t>
            </a:r>
          </a:p>
          <a:p>
            <a:pPr marL="0" indent="0">
              <a:buNone/>
            </a:pPr>
            <a:endParaRPr lang="fr-CA" sz="5200" dirty="0"/>
          </a:p>
          <a:p>
            <a:pPr marL="0" indent="0">
              <a:buNone/>
            </a:pPr>
            <a:r>
              <a:rPr lang="fr-CA" sz="5200" dirty="0">
                <a:hlinkClick r:id="rId5"/>
              </a:rPr>
              <a:t>https://w05.international.gc.ca/projectbrowser-banqueprojets/project-projet/details/D002099001?Lang=fra</a:t>
            </a:r>
            <a:endParaRPr lang="fr-CA" sz="5200" dirty="0"/>
          </a:p>
          <a:p>
            <a:endParaRPr lang="fr-CA" dirty="0"/>
          </a:p>
        </p:txBody>
      </p:sp>
      <p:sp>
        <p:nvSpPr>
          <p:cNvPr id="3" name="Titre 2"/>
          <p:cNvSpPr>
            <a:spLocks noGrp="1"/>
          </p:cNvSpPr>
          <p:nvPr>
            <p:ph type="ctrTitle"/>
            <p:custDataLst>
              <p:tags r:id="rId2"/>
            </p:custDataLst>
          </p:nvPr>
        </p:nvSpPr>
        <p:spPr>
          <a:xfrm>
            <a:off x="2051720" y="232603"/>
            <a:ext cx="5472608" cy="557978"/>
          </a:xfrm>
        </p:spPr>
        <p:txBody>
          <a:bodyPr>
            <a:noAutofit/>
          </a:bodyPr>
          <a:lstStyle/>
          <a:p>
            <a:r>
              <a:rPr lang="fr-CA" sz="1400" b="1" dirty="0"/>
              <a:t>Actions prometteuses</a:t>
            </a:r>
            <a:br>
              <a:rPr lang="fr-CA" sz="1400" b="1" dirty="0"/>
            </a:br>
            <a:r>
              <a:rPr lang="fr-CA" sz="1400" b="1" dirty="0"/>
              <a:t>ENRICH - Améliorer les services de nutrition pour améliorer la santé des mères et des enfants en Afrique et en Asie (108)</a:t>
            </a:r>
          </a:p>
        </p:txBody>
      </p:sp>
    </p:spTree>
    <p:extLst>
      <p:ext uri="{BB962C8B-B14F-4D97-AF65-F5344CB8AC3E}">
        <p14:creationId xmlns:p14="http://schemas.microsoft.com/office/powerpoint/2010/main" val="3571874860"/>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p:cNvSpPr>
            <a:spLocks noGrp="1"/>
          </p:cNvSpPr>
          <p:nvPr>
            <p:ph idx="1"/>
            <p:custDataLst>
              <p:tags r:id="rId1"/>
            </p:custDataLst>
          </p:nvPr>
        </p:nvSpPr>
        <p:spPr>
          <a:xfrm>
            <a:off x="611560" y="1052736"/>
            <a:ext cx="8091626" cy="5472608"/>
          </a:xfrm>
        </p:spPr>
        <p:txBody>
          <a:bodyPr>
            <a:normAutofit fontScale="25000" lnSpcReduction="20000"/>
          </a:bodyPr>
          <a:lstStyle/>
          <a:p>
            <a:pPr marL="0" indent="0">
              <a:buNone/>
            </a:pPr>
            <a:r>
              <a:rPr lang="fr-CA" sz="5600" dirty="0"/>
              <a:t>Ce projet vise à rendre les services et les interventions de santé accessibles aux enfants de moins de deux ans et à leurs mères. Il vise à corriger les inégalités sur le plan de la mortalité et de l’accès aux services dans ces deux pays en améliorant les systèmes de santé des régions éloignées (district de </a:t>
            </a:r>
            <a:r>
              <a:rPr lang="fr-CA" sz="5600" dirty="0" err="1"/>
              <a:t>Banke</a:t>
            </a:r>
            <a:r>
              <a:rPr lang="fr-CA" sz="5600" dirty="0"/>
              <a:t> au Népal) et des minorités ethniques (les the Thaï, </a:t>
            </a:r>
            <a:r>
              <a:rPr lang="fr-CA" sz="5600" dirty="0" err="1"/>
              <a:t>H’Mong</a:t>
            </a:r>
            <a:r>
              <a:rPr lang="fr-CA" sz="5600" dirty="0"/>
              <a:t>, </a:t>
            </a:r>
            <a:r>
              <a:rPr lang="fr-CA" sz="5600" dirty="0" err="1"/>
              <a:t>Xinh</a:t>
            </a:r>
            <a:r>
              <a:rPr lang="fr-CA" sz="5600" dirty="0"/>
              <a:t> Mun, </a:t>
            </a:r>
            <a:r>
              <a:rPr lang="fr-CA" sz="5600" dirty="0" err="1"/>
              <a:t>Kho</a:t>
            </a:r>
            <a:r>
              <a:rPr lang="fr-CA" sz="5600" dirty="0"/>
              <a:t> Mu et </a:t>
            </a:r>
            <a:r>
              <a:rPr lang="fr-CA" sz="5600" dirty="0" err="1"/>
              <a:t>Khang</a:t>
            </a:r>
            <a:r>
              <a:rPr lang="fr-CA" sz="5600" dirty="0"/>
              <a:t> du Vietnam).</a:t>
            </a:r>
          </a:p>
          <a:p>
            <a:pPr marL="0" indent="0">
              <a:buNone/>
            </a:pPr>
            <a:r>
              <a:rPr lang="fr-CA" sz="5600" dirty="0"/>
              <a:t> </a:t>
            </a:r>
          </a:p>
          <a:p>
            <a:pPr marL="0" indent="0">
              <a:buNone/>
            </a:pPr>
            <a:r>
              <a:rPr lang="fr-CA" sz="5600" dirty="0"/>
              <a:t>Les activités du projet comprennent : </a:t>
            </a:r>
          </a:p>
          <a:p>
            <a:pPr marL="228600" indent="-228600">
              <a:buAutoNum type="arabicParenR"/>
            </a:pPr>
            <a:r>
              <a:rPr lang="fr-CA" sz="5600" dirty="0"/>
              <a:t>l’amélioration de la capacité de gestion de la santé; </a:t>
            </a:r>
          </a:p>
          <a:p>
            <a:pPr marL="228600" indent="-228600">
              <a:buAutoNum type="arabicParenR"/>
            </a:pPr>
            <a:r>
              <a:rPr lang="fr-CA" sz="5600" dirty="0"/>
              <a:t>l’amélioration de la prestation de services de soins de santé et de nutrition de qualité et de l’accessibilité à ceux-ci; </a:t>
            </a:r>
          </a:p>
          <a:p>
            <a:pPr marL="228600" indent="-228600">
              <a:buAutoNum type="arabicParenR"/>
            </a:pPr>
            <a:r>
              <a:rPr lang="fr-CA" sz="5600" dirty="0"/>
              <a:t>la promotion du recours aux soins de santé; </a:t>
            </a:r>
          </a:p>
          <a:p>
            <a:pPr marL="228600" indent="-228600">
              <a:buAutoNum type="arabicParenR"/>
            </a:pPr>
            <a:r>
              <a:rPr lang="fr-CA" sz="5600" dirty="0"/>
              <a:t>l’amélioration de la nutrition; </a:t>
            </a:r>
          </a:p>
          <a:p>
            <a:pPr marL="228600" indent="-228600">
              <a:buAutoNum type="arabicParenR"/>
            </a:pPr>
            <a:r>
              <a:rPr lang="fr-CA" sz="5600" dirty="0"/>
              <a:t>la mobilisation des hommes et des membres de la famille dans le but de minimiser les obstacles liés au sexe; </a:t>
            </a:r>
          </a:p>
          <a:p>
            <a:pPr marL="228600" indent="-228600">
              <a:buAutoNum type="arabicParenR"/>
            </a:pPr>
            <a:r>
              <a:rPr lang="fr-CA" sz="5600" dirty="0"/>
              <a:t>le renforcement direct des capacités des équipes de gestion de la santé et des travailleurs de la santé; </a:t>
            </a:r>
          </a:p>
          <a:p>
            <a:pPr marL="228600" indent="-228600">
              <a:buAutoNum type="arabicParenR"/>
            </a:pPr>
            <a:r>
              <a:rPr lang="fr-CA" sz="5600" dirty="0"/>
              <a:t>la mobilisation et la sensibilisation des hommes et des principaux membres de la famille à l’importance de la santé des mères, des nouveau-nés et des enfants (SMNE) et à ce qu’ils peuvent faire pour favoriser la santé des mères et des enfants </a:t>
            </a:r>
          </a:p>
          <a:p>
            <a:pPr marL="0" indent="0">
              <a:buNone/>
            </a:pPr>
            <a:endParaRPr lang="fr-CA" sz="5600" dirty="0"/>
          </a:p>
          <a:p>
            <a:pPr marL="0" indent="0">
              <a:buNone/>
            </a:pPr>
            <a:r>
              <a:rPr lang="fr-CA" sz="5600" dirty="0"/>
              <a:t>38 418 personnes bénéficient directement du projet au Népal et 20 611 au Vietnam.</a:t>
            </a:r>
          </a:p>
          <a:p>
            <a:pPr marL="0" indent="0">
              <a:buNone/>
            </a:pPr>
            <a:endParaRPr lang="fr-CA" sz="5600" dirty="0"/>
          </a:p>
          <a:p>
            <a:pPr marL="0" indent="0">
              <a:buNone/>
            </a:pPr>
            <a:r>
              <a:rPr lang="fr-CA" sz="5600" dirty="0"/>
              <a:t>La mise en œuvre de ce projet est faite en collaboration avec les partenaires locaux de </a:t>
            </a:r>
            <a:r>
              <a:rPr lang="fr-CA" sz="5600" dirty="0" err="1"/>
              <a:t>HealthBridge</a:t>
            </a:r>
            <a:r>
              <a:rPr lang="fr-CA" sz="5600" dirty="0"/>
              <a:t> </a:t>
            </a:r>
            <a:r>
              <a:rPr lang="fr-CA" sz="5600" dirty="0" err="1"/>
              <a:t>Foundation</a:t>
            </a:r>
            <a:r>
              <a:rPr lang="fr-CA" sz="5600" dirty="0"/>
              <a:t> of Canada suivants : le Népal International </a:t>
            </a:r>
            <a:r>
              <a:rPr lang="fr-CA" sz="5600" dirty="0" err="1"/>
              <a:t>Fellowship</a:t>
            </a:r>
            <a:r>
              <a:rPr lang="fr-CA" sz="5600" dirty="0"/>
              <a:t> (INF) au Népal, district de </a:t>
            </a:r>
            <a:r>
              <a:rPr lang="fr-CA" sz="5600" dirty="0" err="1"/>
              <a:t>Banke</a:t>
            </a:r>
            <a:r>
              <a:rPr lang="fr-CA" sz="5600" dirty="0"/>
              <a:t> et le Centre pour les initiatives en matière de santé et de la population (CCIHP) dans la province de Lai Chau.</a:t>
            </a:r>
          </a:p>
          <a:p>
            <a:pPr marL="0" indent="0">
              <a:buNone/>
            </a:pPr>
            <a:endParaRPr lang="fr-CA" sz="5600" dirty="0"/>
          </a:p>
          <a:p>
            <a:pPr marL="0" indent="0">
              <a:buNone/>
            </a:pPr>
            <a:endParaRPr lang="fr-CA" sz="2000" dirty="0"/>
          </a:p>
          <a:p>
            <a:pPr marL="0" indent="0">
              <a:buNone/>
            </a:pPr>
            <a:r>
              <a:rPr lang="fr-CA" sz="5600" u="sng" dirty="0">
                <a:hlinkClick r:id="rId5"/>
              </a:rPr>
              <a:t>https://w05.international.gc.ca/projectbrowser-banqueprojets/project-projet/details/D002021001</a:t>
            </a:r>
            <a:endParaRPr lang="fr-CA" sz="5600" dirty="0"/>
          </a:p>
          <a:p>
            <a:endParaRPr lang="fr-CA" dirty="0"/>
          </a:p>
        </p:txBody>
      </p:sp>
      <p:sp>
        <p:nvSpPr>
          <p:cNvPr id="3" name="Titre 2"/>
          <p:cNvSpPr>
            <a:spLocks noGrp="1"/>
          </p:cNvSpPr>
          <p:nvPr>
            <p:ph type="ctrTitle"/>
            <p:custDataLst>
              <p:tags r:id="rId2"/>
            </p:custDataLst>
          </p:nvPr>
        </p:nvSpPr>
        <p:spPr>
          <a:xfrm>
            <a:off x="1525024" y="260350"/>
            <a:ext cx="6647376" cy="557978"/>
          </a:xfrm>
        </p:spPr>
        <p:txBody>
          <a:bodyPr>
            <a:noAutofit/>
          </a:bodyPr>
          <a:lstStyle/>
          <a:p>
            <a:r>
              <a:rPr lang="fr-CA" sz="1600" b="1" dirty="0"/>
              <a:t>Actions prometteuses</a:t>
            </a:r>
            <a:br>
              <a:rPr lang="fr-CA" sz="1600" b="1" dirty="0"/>
            </a:br>
            <a:r>
              <a:rPr lang="fr-CA" sz="1600" b="1" dirty="0"/>
              <a:t>Améliorer les systèmes de santé et la nutrition au Népal et au Vietnam (109)</a:t>
            </a:r>
            <a:r>
              <a:rPr lang="fr-CA" sz="1400" dirty="0"/>
              <a:t> </a:t>
            </a:r>
            <a:endParaRPr lang="fr-CA" sz="1400" b="1" dirty="0"/>
          </a:p>
        </p:txBody>
      </p:sp>
    </p:spTree>
    <p:extLst>
      <p:ext uri="{BB962C8B-B14F-4D97-AF65-F5344CB8AC3E}">
        <p14:creationId xmlns:p14="http://schemas.microsoft.com/office/powerpoint/2010/main" val="1749911536"/>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p:cNvSpPr>
            <a:spLocks noGrp="1"/>
          </p:cNvSpPr>
          <p:nvPr>
            <p:ph idx="1"/>
            <p:custDataLst>
              <p:tags r:id="rId1"/>
            </p:custDataLst>
          </p:nvPr>
        </p:nvSpPr>
        <p:spPr>
          <a:xfrm>
            <a:off x="611560" y="1052736"/>
            <a:ext cx="8091626" cy="5472608"/>
          </a:xfrm>
        </p:spPr>
        <p:txBody>
          <a:bodyPr>
            <a:normAutofit fontScale="25000" lnSpcReduction="20000"/>
          </a:bodyPr>
          <a:lstStyle/>
          <a:p>
            <a:pPr marL="0" indent="0">
              <a:buNone/>
            </a:pPr>
            <a:r>
              <a:rPr lang="fr-CA" sz="6000" dirty="0"/>
              <a:t>Le projet vise à améliorer l’état nutritionnel des femmes en âge de procréer (15 à 49 ans) et des enfants de moins de cinq ans, en collaboration avec les autorités de santé locales. L’initiative est mise en œuvre au Malawi (dans les districts de </a:t>
            </a:r>
            <a:r>
              <a:rPr lang="fr-CA" sz="6000" dirty="0" err="1"/>
              <a:t>Dowa</a:t>
            </a:r>
            <a:r>
              <a:rPr lang="fr-CA" sz="6000" dirty="0"/>
              <a:t> et </a:t>
            </a:r>
            <a:r>
              <a:rPr lang="fr-CA" sz="6000" dirty="0" err="1"/>
              <a:t>Ntchisi</a:t>
            </a:r>
            <a:r>
              <a:rPr lang="fr-CA" sz="6000" dirty="0"/>
              <a:t>), au Mozambique (dans les districts de </a:t>
            </a:r>
            <a:r>
              <a:rPr lang="fr-CA" sz="6000" dirty="0" err="1"/>
              <a:t>Funahlouro</a:t>
            </a:r>
            <a:r>
              <a:rPr lang="fr-CA" sz="6000" dirty="0"/>
              <a:t> et </a:t>
            </a:r>
            <a:r>
              <a:rPr lang="fr-CA" sz="6000" dirty="0" err="1"/>
              <a:t>Homoine</a:t>
            </a:r>
            <a:r>
              <a:rPr lang="fr-CA" sz="6000" dirty="0"/>
              <a:t>) et en Zambie (dans les districts de </a:t>
            </a:r>
            <a:r>
              <a:rPr lang="fr-CA" sz="6000" dirty="0" err="1"/>
              <a:t>Mpika</a:t>
            </a:r>
            <a:r>
              <a:rPr lang="fr-CA" sz="6000" dirty="0"/>
              <a:t> et </a:t>
            </a:r>
            <a:r>
              <a:rPr lang="fr-CA" sz="6000" dirty="0" err="1"/>
              <a:t>Shiwa</a:t>
            </a:r>
            <a:r>
              <a:rPr lang="fr-CA" sz="6000" dirty="0"/>
              <a:t> </a:t>
            </a:r>
            <a:r>
              <a:rPr lang="fr-CA" sz="6000" dirty="0" err="1"/>
              <a:t>Ng'andu</a:t>
            </a:r>
            <a:r>
              <a:rPr lang="fr-CA" sz="6000" dirty="0"/>
              <a:t>). </a:t>
            </a:r>
          </a:p>
          <a:p>
            <a:pPr marL="0" indent="0">
              <a:buNone/>
            </a:pPr>
            <a:endParaRPr lang="fr-CA" sz="6000" dirty="0"/>
          </a:p>
          <a:p>
            <a:pPr marL="0" indent="0">
              <a:buNone/>
            </a:pPr>
            <a:r>
              <a:rPr lang="fr-CA" sz="6000" dirty="0"/>
              <a:t>Les activités du projet comprennent :</a:t>
            </a:r>
          </a:p>
          <a:p>
            <a:pPr marL="228600" indent="-228600">
              <a:buAutoNum type="arabicParenR"/>
            </a:pPr>
            <a:r>
              <a:rPr lang="fr-CA" sz="6000" dirty="0"/>
              <a:t>formation des travailleurs de la santé pour qu’ils puissent donner des informations sur la malnutrition chez les mères, les femmes enceintes et allaitantes et les nouveau-nés et enfants de moins de cinq ans, détecter ce problème, le surveiller et le traiter; </a:t>
            </a:r>
          </a:p>
          <a:p>
            <a:pPr marL="228600" indent="-228600">
              <a:buAutoNum type="arabicParenR"/>
            </a:pPr>
            <a:r>
              <a:rPr lang="fr-CA" sz="6000" dirty="0"/>
              <a:t>campagnes de promotion d’un allaitement optimal, création de potagers dans les foyers et les écoles pour faire pousser divers aliments nutritifs, et leçons de cuisine pour encourager l’utilisation d’aliments nouveaux; </a:t>
            </a:r>
          </a:p>
          <a:p>
            <a:pPr marL="228600" indent="-228600">
              <a:buAutoNum type="arabicParenR"/>
            </a:pPr>
            <a:r>
              <a:rPr lang="fr-CA" sz="6000" dirty="0"/>
              <a:t>construction, remise en état et entretien des réseaux communautaires d’approvisionnement en eau; </a:t>
            </a:r>
          </a:p>
          <a:p>
            <a:pPr marL="228600" indent="-228600">
              <a:buAutoNum type="arabicParenR"/>
            </a:pPr>
            <a:r>
              <a:rPr lang="fr-CA" sz="6000" dirty="0"/>
              <a:t>sensibilisation aux bonnes pratiques d’approvisionnement en eau, d’assainissement et d’hygiène, et promotion d’un dialogue ouvert sur le sexisme et la distribution des aliments, des ressources et des biens au foyer, entre les membres de la famille. </a:t>
            </a:r>
          </a:p>
          <a:p>
            <a:pPr marL="228600" indent="-228600">
              <a:buAutoNum type="arabicParenR"/>
            </a:pPr>
            <a:endParaRPr lang="fr-CA" sz="6000" dirty="0"/>
          </a:p>
          <a:p>
            <a:pPr marL="0" indent="0">
              <a:buNone/>
            </a:pPr>
            <a:r>
              <a:rPr lang="fr-CA" sz="6000" dirty="0"/>
              <a:t>On s’attend à ce que le projet contribue directement à l’amélioration de la santé d’environ 190 000 femmes, enfants et hommes et indirectement à celle de plus de 1 million de personnes. </a:t>
            </a:r>
          </a:p>
          <a:p>
            <a:pPr marL="0" indent="0">
              <a:buNone/>
            </a:pPr>
            <a:endParaRPr lang="fr-CA" sz="6000" dirty="0"/>
          </a:p>
          <a:p>
            <a:pPr marL="0" indent="0">
              <a:buNone/>
            </a:pPr>
            <a:r>
              <a:rPr lang="fr-CA" sz="6000" dirty="0"/>
              <a:t>La mise en œuvre de ce projet est faite en collaboration par un consortium dirigé par Care Canada, avec l’Université McGill, CUSO International et la Coalition </a:t>
            </a:r>
            <a:r>
              <a:rPr lang="fr-CA" sz="6000" dirty="0" err="1"/>
              <a:t>interagence</a:t>
            </a:r>
            <a:r>
              <a:rPr lang="fr-CA" sz="6000" dirty="0"/>
              <a:t> sida et développement. L’exécution du projet soutenu par plusieurs partenaires locaux </a:t>
            </a:r>
          </a:p>
          <a:p>
            <a:pPr marL="0" indent="0">
              <a:buNone/>
            </a:pPr>
            <a:endParaRPr lang="fr-CA" sz="2000" u="sng" dirty="0">
              <a:hlinkClick r:id="rId5"/>
            </a:endParaRPr>
          </a:p>
          <a:p>
            <a:pPr marL="0" indent="0">
              <a:buNone/>
            </a:pPr>
            <a:r>
              <a:rPr lang="fr-CA" sz="6000" u="sng" dirty="0">
                <a:hlinkClick r:id="rId5"/>
              </a:rPr>
              <a:t>https://w05.international.gc.ca/projectbrowser-banqueprojets/project projet/details/D002000001?Lang=fra</a:t>
            </a:r>
            <a:endParaRPr lang="fr-CA" sz="6000" dirty="0"/>
          </a:p>
          <a:p>
            <a:endParaRPr lang="fr-CA" dirty="0"/>
          </a:p>
        </p:txBody>
      </p:sp>
      <p:sp>
        <p:nvSpPr>
          <p:cNvPr id="3" name="Titre 2"/>
          <p:cNvSpPr>
            <a:spLocks noGrp="1"/>
          </p:cNvSpPr>
          <p:nvPr>
            <p:ph type="ctrTitle"/>
            <p:custDataLst>
              <p:tags r:id="rId2"/>
            </p:custDataLst>
          </p:nvPr>
        </p:nvSpPr>
        <p:spPr>
          <a:xfrm>
            <a:off x="1525025" y="260350"/>
            <a:ext cx="6264696" cy="557978"/>
          </a:xfrm>
        </p:spPr>
        <p:txBody>
          <a:bodyPr>
            <a:noAutofit/>
          </a:bodyPr>
          <a:lstStyle/>
          <a:p>
            <a:r>
              <a:rPr lang="fr-CA" sz="1600" b="1" dirty="0"/>
              <a:t>Actions prometteuses</a:t>
            </a:r>
            <a:br>
              <a:rPr lang="fr-CA" sz="1600" b="1" dirty="0"/>
            </a:br>
            <a:r>
              <a:rPr lang="fr-CA" sz="1600" b="1" dirty="0"/>
              <a:t>Initiative de Nutrition de l'Afrique australe (SANI) (110)</a:t>
            </a:r>
            <a:r>
              <a:rPr lang="fr-CA" sz="1400" b="1" dirty="0"/>
              <a:t> </a:t>
            </a:r>
          </a:p>
        </p:txBody>
      </p:sp>
    </p:spTree>
    <p:extLst>
      <p:ext uri="{BB962C8B-B14F-4D97-AF65-F5344CB8AC3E}">
        <p14:creationId xmlns:p14="http://schemas.microsoft.com/office/powerpoint/2010/main" val="1248005816"/>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p:cNvSpPr>
            <a:spLocks noGrp="1"/>
          </p:cNvSpPr>
          <p:nvPr>
            <p:ph idx="1"/>
            <p:custDataLst>
              <p:tags r:id="rId1"/>
            </p:custDataLst>
          </p:nvPr>
        </p:nvSpPr>
        <p:spPr>
          <a:xfrm>
            <a:off x="179388" y="1798231"/>
            <a:ext cx="4286874" cy="4295065"/>
          </a:xfrm>
          <a:solidFill>
            <a:srgbClr val="E2EAF6"/>
          </a:solidFill>
        </p:spPr>
        <p:txBody>
          <a:bodyPr>
            <a:noAutofit/>
          </a:bodyPr>
          <a:lstStyle/>
          <a:p>
            <a:r>
              <a:rPr lang="fr-CA" sz="1400" dirty="0"/>
              <a:t>Rejoint 15 000 familles chaque année au Québec</a:t>
            </a:r>
          </a:p>
          <a:p>
            <a:r>
              <a:rPr lang="fr-CA" sz="1400" dirty="0"/>
              <a:t>Mission : Donner aux familles une chance égale de mettre au monde un bébé en santé et d’adopter de saines habitudes alimentaires tôt dans la vie. </a:t>
            </a:r>
          </a:p>
          <a:p>
            <a:r>
              <a:rPr lang="fr-CA" sz="1400" dirty="0"/>
              <a:t>L’intervention nutritionnelle </a:t>
            </a:r>
            <a:r>
              <a:rPr lang="fr-CA" sz="1400" dirty="0" err="1"/>
              <a:t>Olo</a:t>
            </a:r>
            <a:r>
              <a:rPr lang="fr-CA" sz="1400" dirty="0"/>
              <a:t> réduirait de 1,6 fois le risque pour la femme d’avoir un bébé de faible poids à la naissance, favoriserait le développement optimal des bébés et la réussite éducative plus tard dans l’enfance et serait rentable pour la société.</a:t>
            </a:r>
          </a:p>
          <a:p>
            <a:r>
              <a:rPr lang="fr-CA" sz="1400" b="1" dirty="0"/>
              <a:t>L’intervention nutritionnelle </a:t>
            </a:r>
            <a:r>
              <a:rPr lang="fr-CA" sz="1400" b="1" dirty="0" err="1"/>
              <a:t>Olo</a:t>
            </a:r>
            <a:r>
              <a:rPr lang="fr-CA" sz="1400" b="1" dirty="0"/>
              <a:t> se situe à l’intérieur de l’offre de services en périnatalité.</a:t>
            </a:r>
            <a:endParaRPr lang="fr-CA" sz="1400" dirty="0"/>
          </a:p>
          <a:p>
            <a:r>
              <a:rPr lang="fr-CA" sz="1400" dirty="0"/>
              <a:t>L’impact positif de l’intervention nutritionnelle </a:t>
            </a:r>
            <a:r>
              <a:rPr lang="fr-CA" sz="1400" dirty="0" err="1"/>
              <a:t>Olo</a:t>
            </a:r>
            <a:r>
              <a:rPr lang="fr-CA" sz="1400" dirty="0"/>
              <a:t> est lié à une combinaison des aliments </a:t>
            </a:r>
            <a:r>
              <a:rPr lang="fr-CA" sz="1400" dirty="0" err="1"/>
              <a:t>Olo</a:t>
            </a:r>
            <a:r>
              <a:rPr lang="fr-CA" sz="1400" dirty="0"/>
              <a:t>, des suppléments prénataux de vitamines et minéraux ainsi que d’un suivi nutritionnel adapté aux besoins de la future maman.</a:t>
            </a:r>
          </a:p>
          <a:p>
            <a:endParaRPr lang="fr-CA" sz="1000" dirty="0"/>
          </a:p>
          <a:p>
            <a:pPr marL="0" indent="0">
              <a:buNone/>
            </a:pPr>
            <a:r>
              <a:rPr lang="fr-CA" sz="1400" dirty="0">
                <a:hlinkClick r:id="rId7"/>
              </a:rPr>
              <a:t>https://fondationolo.ca/</a:t>
            </a:r>
            <a:endParaRPr lang="fr-CA" sz="1400" dirty="0"/>
          </a:p>
        </p:txBody>
      </p:sp>
      <p:sp>
        <p:nvSpPr>
          <p:cNvPr id="3" name="Titre 2"/>
          <p:cNvSpPr>
            <a:spLocks noGrp="1"/>
          </p:cNvSpPr>
          <p:nvPr>
            <p:ph type="ctrTitle"/>
            <p:custDataLst>
              <p:tags r:id="rId2"/>
            </p:custDataLst>
          </p:nvPr>
        </p:nvSpPr>
        <p:spPr>
          <a:xfrm>
            <a:off x="1979712" y="476672"/>
            <a:ext cx="5472608" cy="866527"/>
          </a:xfrm>
        </p:spPr>
        <p:txBody>
          <a:bodyPr>
            <a:normAutofit/>
          </a:bodyPr>
          <a:lstStyle/>
          <a:p>
            <a:r>
              <a:rPr lang="fr-CA" sz="2000" dirty="0"/>
              <a:t>Actions prometteuses</a:t>
            </a:r>
            <a:br>
              <a:rPr lang="fr-CA" sz="2000" dirty="0"/>
            </a:br>
            <a:r>
              <a:rPr lang="fr-CA" sz="2000" dirty="0" err="1"/>
              <a:t>Olo</a:t>
            </a:r>
            <a:r>
              <a:rPr lang="fr-CA" sz="2000" dirty="0"/>
              <a:t> et 1000 jours pour savourer la vie (2)</a:t>
            </a:r>
          </a:p>
        </p:txBody>
      </p:sp>
      <p:pic>
        <p:nvPicPr>
          <p:cNvPr id="4" name="Picture 2"/>
          <p:cNvPicPr>
            <a:picLocks noChangeAspect="1" noChangeArrowheads="1"/>
          </p:cNvPicPr>
          <p:nvPr>
            <p:custDataLst>
              <p:tags r:id="rId3"/>
            </p:custDataLst>
          </p:nvPr>
        </p:nvPicPr>
        <p:blipFill>
          <a:blip r:embed="rId8" cstate="print">
            <a:extLst>
              <a:ext uri="{28A0092B-C50C-407E-A947-70E740481C1C}">
                <a14:useLocalDpi xmlns:a14="http://schemas.microsoft.com/office/drawing/2010/main" val="0"/>
              </a:ext>
            </a:extLst>
          </a:blip>
          <a:srcRect/>
          <a:stretch>
            <a:fillRect/>
          </a:stretch>
        </p:blipFill>
        <p:spPr bwMode="auto">
          <a:xfrm>
            <a:off x="4698049" y="1521775"/>
            <a:ext cx="4107264" cy="484797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Flèche droite 5"/>
          <p:cNvSpPr/>
          <p:nvPr>
            <p:custDataLst>
              <p:tags r:id="rId4"/>
            </p:custDataLst>
          </p:nvPr>
        </p:nvSpPr>
        <p:spPr>
          <a:xfrm>
            <a:off x="4466262" y="4221088"/>
            <a:ext cx="648072" cy="360040"/>
          </a:xfrm>
          <a:prstGeom prst="right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spTree>
    <p:extLst>
      <p:ext uri="{BB962C8B-B14F-4D97-AF65-F5344CB8AC3E}">
        <p14:creationId xmlns:p14="http://schemas.microsoft.com/office/powerpoint/2010/main" val="3815580504"/>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custDataLst>
              <p:tags r:id="rId1"/>
            </p:custDataLst>
          </p:nvPr>
        </p:nvSpPr>
        <p:spPr>
          <a:xfrm>
            <a:off x="84206" y="5843208"/>
            <a:ext cx="9038308" cy="738664"/>
          </a:xfrm>
          <a:prstGeom prst="rect">
            <a:avLst/>
          </a:prstGeom>
          <a:noFill/>
        </p:spPr>
        <p:txBody>
          <a:bodyPr wrap="none" rtlCol="0">
            <a:spAutoFit/>
          </a:bodyPr>
          <a:lstStyle/>
          <a:p>
            <a:r>
              <a:rPr lang="fr-CA" sz="1400" dirty="0"/>
              <a:t>Pour les détails sur les composantes et les recommandations de </a:t>
            </a:r>
            <a:r>
              <a:rPr lang="fr-CA" sz="1400" dirty="0" err="1"/>
              <a:t>Olo</a:t>
            </a:r>
            <a:r>
              <a:rPr lang="fr-CA" sz="1400" dirty="0"/>
              <a:t>  et 1000 jours pour savourer la vie, cliquez sur ce lien:</a:t>
            </a:r>
            <a:endParaRPr lang="fr-CA" sz="1400" dirty="0">
              <a:hlinkClick r:id="rId14"/>
            </a:endParaRPr>
          </a:p>
          <a:p>
            <a:endParaRPr lang="fr-CA" sz="1400" dirty="0">
              <a:hlinkClick r:id="rId14"/>
            </a:endParaRPr>
          </a:p>
          <a:p>
            <a:r>
              <a:rPr lang="fr-CA" sz="1400" dirty="0">
                <a:hlinkClick r:id="rId14"/>
              </a:rPr>
              <a:t>https://fondationolo.ca/wp-content/uploads/2017/12/fondation-olo-cadre-de-reference-olo-2017.pdf</a:t>
            </a:r>
            <a:endParaRPr lang="fr-CA" sz="1400" dirty="0"/>
          </a:p>
        </p:txBody>
      </p:sp>
      <p:sp>
        <p:nvSpPr>
          <p:cNvPr id="3" name="ZoneTexte 2"/>
          <p:cNvSpPr txBox="1"/>
          <p:nvPr>
            <p:custDataLst>
              <p:tags r:id="rId2"/>
            </p:custDataLst>
          </p:nvPr>
        </p:nvSpPr>
        <p:spPr>
          <a:xfrm>
            <a:off x="552776" y="195704"/>
            <a:ext cx="6121334" cy="369332"/>
          </a:xfrm>
          <a:prstGeom prst="rect">
            <a:avLst/>
          </a:prstGeom>
          <a:noFill/>
        </p:spPr>
        <p:txBody>
          <a:bodyPr wrap="square" rtlCol="0">
            <a:spAutoFit/>
          </a:bodyPr>
          <a:lstStyle/>
          <a:p>
            <a:r>
              <a:rPr lang="fr-CA" dirty="0"/>
              <a:t>Recommandations de </a:t>
            </a:r>
            <a:r>
              <a:rPr lang="fr-CA" dirty="0" err="1"/>
              <a:t>Olo</a:t>
            </a:r>
            <a:r>
              <a:rPr lang="fr-CA" dirty="0"/>
              <a:t> et 1000 jours pour savourer la vie (2)</a:t>
            </a:r>
          </a:p>
        </p:txBody>
      </p:sp>
      <p:grpSp>
        <p:nvGrpSpPr>
          <p:cNvPr id="5" name="Groupe 4"/>
          <p:cNvGrpSpPr/>
          <p:nvPr>
            <p:custDataLst>
              <p:tags r:id="rId3"/>
            </p:custDataLst>
          </p:nvPr>
        </p:nvGrpSpPr>
        <p:grpSpPr>
          <a:xfrm>
            <a:off x="554318" y="1064807"/>
            <a:ext cx="2304256" cy="4270992"/>
            <a:chOff x="107504" y="775194"/>
            <a:chExt cx="2304256" cy="4270992"/>
          </a:xfrm>
        </p:grpSpPr>
        <p:pic>
          <p:nvPicPr>
            <p:cNvPr id="2050" name="Picture 2"/>
            <p:cNvPicPr>
              <a:picLocks noChangeAspect="1" noChangeArrowheads="1"/>
            </p:cNvPicPr>
            <p:nvPr>
              <p:custDataLst>
                <p:tags r:id="rId10"/>
              </p:custDataLst>
            </p:nvPr>
          </p:nvPicPr>
          <p:blipFill rotWithShape="1">
            <a:blip r:embed="rId15" cstate="print">
              <a:extLst>
                <a:ext uri="{28A0092B-C50C-407E-A947-70E740481C1C}">
                  <a14:useLocalDpi xmlns:a14="http://schemas.microsoft.com/office/drawing/2010/main" val="0"/>
                </a:ext>
              </a:extLst>
            </a:blip>
            <a:srcRect r="66144" b="69263"/>
            <a:stretch/>
          </p:blipFill>
          <p:spPr bwMode="auto">
            <a:xfrm>
              <a:off x="107504" y="775194"/>
              <a:ext cx="2304256" cy="25922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 name="Picture 2"/>
            <p:cNvPicPr>
              <a:picLocks noChangeAspect="1" noChangeArrowheads="1"/>
            </p:cNvPicPr>
            <p:nvPr>
              <p:custDataLst>
                <p:tags r:id="rId11"/>
              </p:custDataLst>
            </p:nvPr>
          </p:nvPicPr>
          <p:blipFill rotWithShape="1">
            <a:blip r:embed="rId15" cstate="print">
              <a:extLst>
                <a:ext uri="{28A0092B-C50C-407E-A947-70E740481C1C}">
                  <a14:useLocalDpi xmlns:a14="http://schemas.microsoft.com/office/drawing/2010/main" val="0"/>
                </a:ext>
              </a:extLst>
            </a:blip>
            <a:srcRect t="42998" r="66144" b="36269"/>
            <a:stretch/>
          </p:blipFill>
          <p:spPr bwMode="auto">
            <a:xfrm>
              <a:off x="116213" y="3317994"/>
              <a:ext cx="2277479" cy="172819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grpSp>
        <p:nvGrpSpPr>
          <p:cNvPr id="10" name="Groupe 9"/>
          <p:cNvGrpSpPr/>
          <p:nvPr>
            <p:custDataLst>
              <p:tags r:id="rId4"/>
            </p:custDataLst>
          </p:nvPr>
        </p:nvGrpSpPr>
        <p:grpSpPr>
          <a:xfrm>
            <a:off x="3400231" y="1128605"/>
            <a:ext cx="2319253" cy="4287188"/>
            <a:chOff x="3877032" y="520862"/>
            <a:chExt cx="2319253" cy="4287188"/>
          </a:xfrm>
        </p:grpSpPr>
        <p:pic>
          <p:nvPicPr>
            <p:cNvPr id="6" name="Picture 2"/>
            <p:cNvPicPr>
              <a:picLocks noChangeAspect="1" noChangeArrowheads="1"/>
            </p:cNvPicPr>
            <p:nvPr>
              <p:custDataLst>
                <p:tags r:id="rId7"/>
              </p:custDataLst>
            </p:nvPr>
          </p:nvPicPr>
          <p:blipFill rotWithShape="1">
            <a:blip r:embed="rId15" cstate="print">
              <a:extLst>
                <a:ext uri="{28A0092B-C50C-407E-A947-70E740481C1C}">
                  <a14:useLocalDpi xmlns:a14="http://schemas.microsoft.com/office/drawing/2010/main" val="0"/>
                </a:ext>
              </a:extLst>
            </a:blip>
            <a:srcRect t="80284" r="66144" b="-1"/>
            <a:stretch/>
          </p:blipFill>
          <p:spPr bwMode="auto">
            <a:xfrm>
              <a:off x="3877033" y="1976361"/>
              <a:ext cx="2277479" cy="164351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 name="Picture 3"/>
            <p:cNvPicPr>
              <a:picLocks noChangeAspect="1" noChangeArrowheads="1"/>
            </p:cNvPicPr>
            <p:nvPr>
              <p:custDataLst>
                <p:tags r:id="rId8"/>
              </p:custDataLst>
            </p:nvPr>
          </p:nvPicPr>
          <p:blipFill rotWithShape="1">
            <a:blip r:embed="rId16" cstate="print">
              <a:extLst>
                <a:ext uri="{28A0092B-C50C-407E-A947-70E740481C1C}">
                  <a14:useLocalDpi xmlns:a14="http://schemas.microsoft.com/office/drawing/2010/main" val="0"/>
                </a:ext>
              </a:extLst>
            </a:blip>
            <a:srcRect l="1439" t="35075" r="65207" b="49405"/>
            <a:stretch/>
          </p:blipFill>
          <p:spPr bwMode="auto">
            <a:xfrm>
              <a:off x="3964037" y="3471596"/>
              <a:ext cx="2232248" cy="133645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1" name="Picture 2"/>
            <p:cNvPicPr>
              <a:picLocks noChangeAspect="1" noChangeArrowheads="1"/>
            </p:cNvPicPr>
            <p:nvPr>
              <p:custDataLst>
                <p:tags r:id="rId9"/>
              </p:custDataLst>
            </p:nvPr>
          </p:nvPicPr>
          <p:blipFill rotWithShape="1">
            <a:blip r:embed="rId15" cstate="print">
              <a:extLst>
                <a:ext uri="{28A0092B-C50C-407E-A947-70E740481C1C}">
                  <a14:useLocalDpi xmlns:a14="http://schemas.microsoft.com/office/drawing/2010/main" val="0"/>
                </a:ext>
              </a:extLst>
            </a:blip>
            <a:srcRect t="62828" r="66144" b="18979"/>
            <a:stretch/>
          </p:blipFill>
          <p:spPr bwMode="auto">
            <a:xfrm>
              <a:off x="3877032" y="520862"/>
              <a:ext cx="2277479" cy="151650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pic>
        <p:nvPicPr>
          <p:cNvPr id="14" name="Picture 3"/>
          <p:cNvPicPr>
            <a:picLocks noChangeAspect="1" noChangeArrowheads="1"/>
          </p:cNvPicPr>
          <p:nvPr>
            <p:custDataLst>
              <p:tags r:id="rId5"/>
            </p:custDataLst>
          </p:nvPr>
        </p:nvPicPr>
        <p:blipFill rotWithShape="1">
          <a:blip r:embed="rId16" cstate="print">
            <a:extLst>
              <a:ext uri="{28A0092B-C50C-407E-A947-70E740481C1C}">
                <a14:useLocalDpi xmlns:a14="http://schemas.microsoft.com/office/drawing/2010/main" val="0"/>
              </a:ext>
            </a:extLst>
          </a:blip>
          <a:srcRect l="1439" t="55709" r="65207"/>
          <a:stretch/>
        </p:blipFill>
        <p:spPr bwMode="auto">
          <a:xfrm>
            <a:off x="6318305" y="1128605"/>
            <a:ext cx="2232248" cy="381408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16" name="Connecteur droit 15"/>
          <p:cNvCxnSpPr/>
          <p:nvPr>
            <p:custDataLst>
              <p:tags r:id="rId6"/>
            </p:custDataLst>
          </p:nvPr>
        </p:nvCxnSpPr>
        <p:spPr>
          <a:xfrm>
            <a:off x="3487236" y="5404746"/>
            <a:ext cx="2190474" cy="0"/>
          </a:xfrm>
          <a:prstGeom prst="line">
            <a:avLst/>
          </a:prstGeom>
          <a:ln w="19050">
            <a:solidFill>
              <a:srgbClr val="FFC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92652222"/>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custDataLst>
              <p:tags r:id="rId1"/>
            </p:custDataLst>
          </p:nvPr>
        </p:nvSpPr>
        <p:spPr>
          <a:xfrm>
            <a:off x="1619153" y="836712"/>
            <a:ext cx="6624735" cy="866527"/>
          </a:xfrm>
        </p:spPr>
        <p:txBody>
          <a:bodyPr>
            <a:noAutofit/>
          </a:bodyPr>
          <a:lstStyle/>
          <a:p>
            <a:r>
              <a:rPr lang="fr-CA" sz="3200" b="1" dirty="0">
                <a:solidFill>
                  <a:srgbClr val="FF9900"/>
                </a:solidFill>
              </a:rPr>
              <a:t>Questions pour orienter la réflexion</a:t>
            </a:r>
          </a:p>
        </p:txBody>
      </p:sp>
      <p:sp>
        <p:nvSpPr>
          <p:cNvPr id="3" name="Espace réservé du contenu 2"/>
          <p:cNvSpPr>
            <a:spLocks noGrp="1"/>
          </p:cNvSpPr>
          <p:nvPr>
            <p:ph idx="1"/>
            <p:custDataLst>
              <p:tags r:id="rId2"/>
            </p:custDataLst>
          </p:nvPr>
        </p:nvSpPr>
        <p:spPr>
          <a:xfrm>
            <a:off x="755650" y="1734121"/>
            <a:ext cx="8324350" cy="4997182"/>
          </a:xfrm>
        </p:spPr>
        <p:txBody>
          <a:bodyPr>
            <a:normAutofit fontScale="62500" lnSpcReduction="20000"/>
          </a:bodyPr>
          <a:lstStyle/>
          <a:p>
            <a:r>
              <a:rPr lang="fr-CA" sz="4200" dirty="0">
                <a:solidFill>
                  <a:schemeClr val="dk1"/>
                </a:solidFill>
                <a:latin typeface="Calibri" panose="020F0502020204030204" pitchFamily="34" charset="0"/>
                <a:ea typeface="Gill Sans"/>
                <a:cs typeface="Calibri" panose="020F0502020204030204" pitchFamily="34" charset="0"/>
                <a:sym typeface="Gill Sans"/>
              </a:rPr>
              <a:t>De quelles façons vous (et votre organisme) pourriez contribuer aux activités de promotion de la santé dans le cadre des 1000 premiers jours de vie?</a:t>
            </a:r>
          </a:p>
          <a:p>
            <a:r>
              <a:rPr lang="fr-CA" sz="4200" dirty="0">
                <a:solidFill>
                  <a:schemeClr val="dk1"/>
                </a:solidFill>
                <a:latin typeface="Calibri" panose="020F0502020204030204" pitchFamily="34" charset="0"/>
                <a:ea typeface="Gill Sans"/>
                <a:cs typeface="Calibri" panose="020F0502020204030204" pitchFamily="34" charset="0"/>
                <a:sym typeface="Gill Sans"/>
              </a:rPr>
              <a:t>De quelles façons vous (et votre organisme) pourriez contribuer aux activités de sensibilisation en lien avec l’importance de réduire les ISS chez les mères et les enfants ?</a:t>
            </a:r>
          </a:p>
          <a:p>
            <a:r>
              <a:rPr lang="fr-CA" sz="4200" dirty="0">
                <a:solidFill>
                  <a:schemeClr val="dk1"/>
                </a:solidFill>
                <a:latin typeface="Calibri" panose="020F0502020204030204" pitchFamily="34" charset="0"/>
                <a:ea typeface="Gill Sans"/>
                <a:cs typeface="Calibri" panose="020F0502020204030204" pitchFamily="34" charset="0"/>
                <a:sym typeface="Gill Sans"/>
              </a:rPr>
              <a:t>De quelles façons vous (et votre organisme) pourriez contribuer au développement d’activités pour agir sur les ISS en lien avec les 1000 premiers jours de vie? </a:t>
            </a:r>
          </a:p>
          <a:p>
            <a:r>
              <a:rPr lang="fr-CA" sz="4200" dirty="0">
                <a:solidFill>
                  <a:schemeClr val="dk1"/>
                </a:solidFill>
                <a:latin typeface="Calibri" panose="020F0502020204030204" pitchFamily="34" charset="0"/>
                <a:ea typeface="Gill Sans"/>
                <a:cs typeface="Calibri" panose="020F0502020204030204" pitchFamily="34" charset="0"/>
                <a:sym typeface="Gill Sans"/>
              </a:rPr>
              <a:t>Y </a:t>
            </a:r>
            <a:r>
              <a:rPr lang="fr-CA" sz="4200" dirty="0" err="1">
                <a:solidFill>
                  <a:schemeClr val="dk1"/>
                </a:solidFill>
                <a:latin typeface="Calibri" panose="020F0502020204030204" pitchFamily="34" charset="0"/>
                <a:ea typeface="Gill Sans"/>
                <a:cs typeface="Calibri" panose="020F0502020204030204" pitchFamily="34" charset="0"/>
                <a:sym typeface="Gill Sans"/>
              </a:rPr>
              <a:t>a-t-il</a:t>
            </a:r>
            <a:r>
              <a:rPr lang="fr-CA" sz="4200" dirty="0">
                <a:solidFill>
                  <a:schemeClr val="dk1"/>
                </a:solidFill>
                <a:latin typeface="Calibri" panose="020F0502020204030204" pitchFamily="34" charset="0"/>
                <a:ea typeface="Gill Sans"/>
                <a:cs typeface="Calibri" panose="020F0502020204030204" pitchFamily="34" charset="0"/>
                <a:sym typeface="Gill Sans"/>
              </a:rPr>
              <a:t> des activités que vous (ou votre organisme) réalisez qui s’attaquent aux ISS en lien avec les 1000 premiers jours de vie et/ou la santé des femmes et des enfants ?</a:t>
            </a:r>
          </a:p>
          <a:p>
            <a:endParaRPr lang="fr-CA" sz="7200" dirty="0">
              <a:solidFill>
                <a:schemeClr val="dk1"/>
              </a:solidFill>
              <a:latin typeface="Gill Sans"/>
              <a:ea typeface="Gill Sans"/>
              <a:cs typeface="Gill Sans"/>
              <a:sym typeface="Gill Sans"/>
            </a:endParaRPr>
          </a:p>
          <a:p>
            <a:endParaRPr lang="fr-CA" sz="4800" dirty="0">
              <a:solidFill>
                <a:schemeClr val="dk1"/>
              </a:solidFill>
              <a:latin typeface="Gill Sans"/>
              <a:ea typeface="Gill Sans"/>
              <a:cs typeface="Gill Sans"/>
              <a:sym typeface="Gill Sans"/>
            </a:endParaRPr>
          </a:p>
          <a:p>
            <a:endParaRPr lang="fr-CA" dirty="0">
              <a:solidFill>
                <a:schemeClr val="dk1"/>
              </a:solidFill>
              <a:latin typeface="Gill Sans"/>
              <a:ea typeface="Gill Sans"/>
              <a:cs typeface="Gill Sans"/>
              <a:sym typeface="Gill Sans"/>
            </a:endParaRPr>
          </a:p>
          <a:p>
            <a:endParaRPr lang="fr-CA" dirty="0"/>
          </a:p>
        </p:txBody>
      </p:sp>
      <p:sp>
        <p:nvSpPr>
          <p:cNvPr id="4" name="ZoneTexte 3"/>
          <p:cNvSpPr txBox="1"/>
          <p:nvPr>
            <p:custDataLst>
              <p:tags r:id="rId3"/>
            </p:custDataLst>
          </p:nvPr>
        </p:nvSpPr>
        <p:spPr>
          <a:xfrm>
            <a:off x="3563888" y="188640"/>
            <a:ext cx="2574744" cy="769441"/>
          </a:xfrm>
          <a:prstGeom prst="rect">
            <a:avLst/>
          </a:prstGeom>
          <a:noFill/>
        </p:spPr>
        <p:txBody>
          <a:bodyPr wrap="none" rtlCol="0">
            <a:spAutoFit/>
          </a:bodyPr>
          <a:lstStyle/>
          <a:p>
            <a:r>
              <a:rPr lang="fr-CA"/>
              <a:t> </a:t>
            </a:r>
            <a:r>
              <a:rPr lang="fr-CA" sz="4400"/>
              <a:t>? ? ? ? ? ? </a:t>
            </a:r>
          </a:p>
        </p:txBody>
      </p:sp>
    </p:spTree>
    <p:extLst>
      <p:ext uri="{BB962C8B-B14F-4D97-AF65-F5344CB8AC3E}">
        <p14:creationId xmlns:p14="http://schemas.microsoft.com/office/powerpoint/2010/main" val="2809590320"/>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custDataLst>
              <p:tags r:id="rId1"/>
            </p:custDataLst>
          </p:nvPr>
        </p:nvSpPr>
        <p:spPr>
          <a:xfrm>
            <a:off x="1763688" y="260648"/>
            <a:ext cx="6048672" cy="866527"/>
          </a:xfrm>
        </p:spPr>
        <p:txBody>
          <a:bodyPr/>
          <a:lstStyle/>
          <a:p>
            <a:r>
              <a:rPr lang="fr-CA" dirty="0">
                <a:solidFill>
                  <a:srgbClr val="FF9900"/>
                </a:solidFill>
              </a:rPr>
              <a:t>La boîte à outils</a:t>
            </a:r>
          </a:p>
        </p:txBody>
      </p:sp>
      <p:sp>
        <p:nvSpPr>
          <p:cNvPr id="3" name="Espace réservé du contenu 2"/>
          <p:cNvSpPr>
            <a:spLocks noGrp="1"/>
          </p:cNvSpPr>
          <p:nvPr>
            <p:ph idx="1"/>
            <p:custDataLst>
              <p:tags r:id="rId2"/>
            </p:custDataLst>
          </p:nvPr>
        </p:nvSpPr>
        <p:spPr>
          <a:xfrm>
            <a:off x="1143744" y="1124744"/>
            <a:ext cx="8036768" cy="5348511"/>
          </a:xfrm>
        </p:spPr>
        <p:txBody>
          <a:bodyPr>
            <a:noAutofit/>
          </a:bodyPr>
          <a:lstStyle/>
          <a:p>
            <a:pPr marL="0" indent="0">
              <a:buNone/>
            </a:pPr>
            <a:r>
              <a:rPr lang="fr-CA" sz="2400" dirty="0"/>
              <a:t>    Les modèles</a:t>
            </a:r>
          </a:p>
          <a:p>
            <a:pPr marL="0" indent="0">
              <a:buNone/>
            </a:pPr>
            <a:endParaRPr lang="fr-CA" sz="500" dirty="0"/>
          </a:p>
          <a:p>
            <a:r>
              <a:rPr lang="fr-CA" sz="1800" dirty="0"/>
              <a:t>Modèle écologique : Est un autre modèle qui cadre bien avec le concept des 1000</a:t>
            </a:r>
            <a:r>
              <a:rPr lang="fr-CA" sz="1800" baseline="30000" dirty="0"/>
              <a:t> </a:t>
            </a:r>
            <a:r>
              <a:rPr lang="fr-CA" sz="1800" dirty="0"/>
              <a:t>premiers jours de vie comme période stratégique pour intervenir en nutrition afin de réduire les risques de malnutrition, de problèmes de santé et ISS. Pour plus d’information, consultez le site </a:t>
            </a:r>
            <a:r>
              <a:rPr lang="fr-CA" sz="1600" dirty="0"/>
              <a:t>: </a:t>
            </a:r>
            <a:r>
              <a:rPr lang="fr-CA" sz="1600" dirty="0">
                <a:hlinkClick r:id="rId11"/>
              </a:rPr>
              <a:t>http://promosante.org/international-intervenir-en-promotion-de-la-sante-laide-de-lapproche-ecologique-guide-pratique/</a:t>
            </a:r>
            <a:endParaRPr lang="fr-CA" sz="1600" dirty="0"/>
          </a:p>
          <a:p>
            <a:endParaRPr lang="fr-CA" sz="500" dirty="0"/>
          </a:p>
          <a:p>
            <a:r>
              <a:rPr lang="fr-CA" sz="1800" dirty="0"/>
              <a:t>Modèle de Black 2013: Ce modèle présente différents déterminants et explique comment, par des interventions sensibles et spécifiques en nutrition et par des interventions sur les environnements, il est possible d’agir sur les causes de la malnutrition et favoriser une croissance et un développement optimal du nourrisson et de l’enfant </a:t>
            </a:r>
            <a:r>
              <a:rPr lang="fr-CA" sz="1600" dirty="0"/>
              <a:t>(</a:t>
            </a:r>
            <a:r>
              <a:rPr lang="en-US" sz="1600" dirty="0"/>
              <a:t>Black, R.E., et al. (2013), </a:t>
            </a:r>
            <a:r>
              <a:rPr lang="en-US" sz="1600" i="1" dirty="0"/>
              <a:t>Maternal and child undernutrition and overweight in low-income and middle-income countries. Lancet,382(9890): p. 427-451.)</a:t>
            </a:r>
          </a:p>
          <a:p>
            <a:pPr marL="0" indent="0">
              <a:buNone/>
            </a:pPr>
            <a:endParaRPr lang="fr-CA" sz="500" dirty="0"/>
          </a:p>
          <a:p>
            <a:r>
              <a:rPr lang="fr-CA" sz="1700" dirty="0"/>
              <a:t>Modèle PRECEDE-PROCEED : Pour vous aider à identifier les facteurs prédisposants, facilitants et de renforcement des comportements actuels ou des comportements qu’on veut préconiser, vous pouvez utiliser le modèle PRECEDE-PROCEED qui peut s’adapter et s’utiliser à n’importe quel contexte: Renaud, L (2019). Planifier pour mieux agir 3</a:t>
            </a:r>
            <a:r>
              <a:rPr lang="fr-CA" sz="1700" baseline="30000" dirty="0"/>
              <a:t>e</a:t>
            </a:r>
            <a:r>
              <a:rPr lang="fr-CA" sz="1700" dirty="0"/>
              <a:t> édition, </a:t>
            </a:r>
            <a:r>
              <a:rPr lang="fr-CA" sz="1700" dirty="0">
                <a:hlinkClick r:id="rId12"/>
              </a:rPr>
              <a:t>https://refips.org/publications/ouvrages-de-reference/</a:t>
            </a:r>
            <a:endParaRPr lang="fr-CA" sz="1700" dirty="0">
              <a:solidFill>
                <a:srgbClr val="FF0000"/>
              </a:solidFill>
            </a:endParaRPr>
          </a:p>
        </p:txBody>
      </p:sp>
      <p:sp>
        <p:nvSpPr>
          <p:cNvPr id="4" name="AutoShape 4" descr="Résultat de recherche d'images pour &quot;boite a outils&quot;"/>
          <p:cNvSpPr>
            <a:spLocks noChangeAspect="1" noChangeArrowheads="1"/>
          </p:cNvSpPr>
          <p:nvPr>
            <p:custDataLst>
              <p:tags r:id="rId3"/>
            </p:custDataLst>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CA"/>
          </a:p>
        </p:txBody>
      </p:sp>
      <p:sp>
        <p:nvSpPr>
          <p:cNvPr id="5" name="AutoShape 6" descr="Résultat de recherche d'images pour &quot;boite a outils&quot;"/>
          <p:cNvSpPr>
            <a:spLocks noChangeAspect="1" noChangeArrowheads="1"/>
          </p:cNvSpPr>
          <p:nvPr>
            <p:custDataLst>
              <p:tags r:id="rId4"/>
            </p:custDataLst>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CA"/>
          </a:p>
        </p:txBody>
      </p:sp>
      <p:sp>
        <p:nvSpPr>
          <p:cNvPr id="6" name="AutoShape 8" descr="Résultat de recherche d'images pour &quot;boite a outils&quot;"/>
          <p:cNvSpPr>
            <a:spLocks noChangeAspect="1" noChangeArrowheads="1"/>
          </p:cNvSpPr>
          <p:nvPr>
            <p:custDataLst>
              <p:tags r:id="rId5"/>
            </p:custDataLst>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CA"/>
          </a:p>
        </p:txBody>
      </p:sp>
      <p:sp>
        <p:nvSpPr>
          <p:cNvPr id="7" name="AutoShape 10" descr="Résultat de recherche d'images pour &quot;boite a outils&quot;"/>
          <p:cNvSpPr>
            <a:spLocks noChangeAspect="1" noChangeArrowheads="1"/>
          </p:cNvSpPr>
          <p:nvPr>
            <p:custDataLst>
              <p:tags r:id="rId6"/>
            </p:custDataLst>
          </p:nvPr>
        </p:nvSpPr>
        <p:spPr bwMode="auto">
          <a:xfrm>
            <a:off x="612775" y="312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CA"/>
          </a:p>
        </p:txBody>
      </p:sp>
      <p:sp>
        <p:nvSpPr>
          <p:cNvPr id="8" name="AutoShape 12" descr="Résultat de recherche d'images pour &quot;boite a outils&quot;"/>
          <p:cNvSpPr>
            <a:spLocks noChangeAspect="1" noChangeArrowheads="1"/>
          </p:cNvSpPr>
          <p:nvPr>
            <p:custDataLst>
              <p:tags r:id="rId7"/>
            </p:custDataLst>
          </p:nvPr>
        </p:nvSpPr>
        <p:spPr bwMode="auto">
          <a:xfrm>
            <a:off x="765175" y="4651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CA"/>
          </a:p>
        </p:txBody>
      </p:sp>
      <p:pic>
        <p:nvPicPr>
          <p:cNvPr id="1037" name="Picture 13"/>
          <p:cNvPicPr>
            <a:picLocks noChangeAspect="1" noChangeArrowheads="1"/>
          </p:cNvPicPr>
          <p:nvPr>
            <p:custDataLst>
              <p:tags r:id="rId8"/>
            </p:custDataLst>
          </p:nvPr>
        </p:nvPicPr>
        <p:blipFill>
          <a:blip r:embed="rId13" cstate="print">
            <a:extLst>
              <a:ext uri="{28A0092B-C50C-407E-A947-70E740481C1C}">
                <a14:useLocalDpi xmlns:a14="http://schemas.microsoft.com/office/drawing/2010/main" val="0"/>
              </a:ext>
            </a:extLst>
          </a:blip>
          <a:srcRect/>
          <a:stretch>
            <a:fillRect/>
          </a:stretch>
        </p:blipFill>
        <p:spPr bwMode="auto">
          <a:xfrm>
            <a:off x="7732767" y="160338"/>
            <a:ext cx="1022242" cy="101917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713355055"/>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custDataLst>
              <p:tags r:id="rId1"/>
            </p:custDataLst>
          </p:nvPr>
        </p:nvSpPr>
        <p:spPr>
          <a:xfrm>
            <a:off x="1763688" y="476672"/>
            <a:ext cx="6048672" cy="866527"/>
          </a:xfrm>
        </p:spPr>
        <p:txBody>
          <a:bodyPr/>
          <a:lstStyle/>
          <a:p>
            <a:r>
              <a:rPr lang="fr-CA">
                <a:solidFill>
                  <a:srgbClr val="FF9900"/>
                </a:solidFill>
              </a:rPr>
              <a:t>La boîte à outils</a:t>
            </a:r>
          </a:p>
        </p:txBody>
      </p:sp>
      <p:sp>
        <p:nvSpPr>
          <p:cNvPr id="3" name="Espace réservé du contenu 2"/>
          <p:cNvSpPr>
            <a:spLocks noGrp="1"/>
          </p:cNvSpPr>
          <p:nvPr>
            <p:ph idx="1"/>
            <p:custDataLst>
              <p:tags r:id="rId2"/>
            </p:custDataLst>
          </p:nvPr>
        </p:nvSpPr>
        <p:spPr>
          <a:xfrm>
            <a:off x="753410" y="1412776"/>
            <a:ext cx="8001599" cy="5978605"/>
          </a:xfrm>
        </p:spPr>
        <p:txBody>
          <a:bodyPr>
            <a:noAutofit/>
          </a:bodyPr>
          <a:lstStyle/>
          <a:p>
            <a:r>
              <a:rPr lang="fr-CA" sz="1800" dirty="0"/>
              <a:t>Afin de vous aider dans votre réflexion en ce qui concerne les aspects éthiques liés à vos actions actuelles ou à venir, vous pouvez consulter </a:t>
            </a:r>
            <a:r>
              <a:rPr lang="fr-CA" sz="1600" dirty="0"/>
              <a:t>: </a:t>
            </a:r>
            <a:r>
              <a:rPr lang="fr-CA" sz="1200" dirty="0">
                <a:hlinkClick r:id="rId10"/>
              </a:rPr>
              <a:t>https://www.inspq.qc.ca/sites/default/files/publications/2010_referentiel_valeurs_analyse_ethique.pdf</a:t>
            </a:r>
            <a:endParaRPr lang="fr-CA" sz="1200" dirty="0"/>
          </a:p>
          <a:p>
            <a:endParaRPr lang="fr-CA" sz="500" dirty="0"/>
          </a:p>
          <a:p>
            <a:r>
              <a:rPr lang="fr-CA" sz="1800" dirty="0"/>
              <a:t>Pour plus d’informations sur les théories, les méthodes et sur l’implantation d’interventions en nutrition, consultez le site: Society for </a:t>
            </a:r>
            <a:r>
              <a:rPr lang="fr-CA" sz="1800" dirty="0" err="1"/>
              <a:t>Implementation</a:t>
            </a:r>
            <a:r>
              <a:rPr lang="fr-CA" sz="1800" dirty="0"/>
              <a:t> Science in Nutrition (SISN)</a:t>
            </a:r>
            <a:r>
              <a:rPr lang="fr-CA" sz="1600" dirty="0"/>
              <a:t> : </a:t>
            </a:r>
            <a:r>
              <a:rPr lang="fr-CA" sz="1200" u="sng" dirty="0">
                <a:hlinkClick r:id="rId11"/>
              </a:rPr>
              <a:t>https://www.implementnutrition.org</a:t>
            </a:r>
            <a:endParaRPr lang="fr-CA" sz="1200" u="sng" dirty="0"/>
          </a:p>
          <a:p>
            <a:endParaRPr lang="fr-CA" sz="500" dirty="0"/>
          </a:p>
          <a:p>
            <a:r>
              <a:rPr lang="fr-CA" sz="1800" dirty="0"/>
              <a:t>Afin de vous aider à mieux comprendre pourquoi certains individus se portent mieux que d’autres, les causes d’une bonne nutrition plutôt que celles de la dénutrition, consultez les études utilisant la déviation positive</a:t>
            </a:r>
            <a:r>
              <a:rPr lang="fr-CA" sz="1600" dirty="0"/>
              <a:t> : </a:t>
            </a:r>
            <a:r>
              <a:rPr lang="fr-CA" sz="1200" dirty="0">
                <a:hlinkClick r:id="rId12"/>
              </a:rPr>
              <a:t>https://www.nccmt.ca/fr/referentiels-de-connaissances/interrogez-le-registre/229</a:t>
            </a:r>
            <a:endParaRPr lang="fr-CA" sz="1200" dirty="0"/>
          </a:p>
          <a:p>
            <a:endParaRPr lang="fr-CA" sz="500" dirty="0"/>
          </a:p>
          <a:p>
            <a:r>
              <a:rPr lang="fr-CA" sz="1800" dirty="0"/>
              <a:t>Pour vous aider à évaluer l’état nutritionnel : </a:t>
            </a:r>
          </a:p>
          <a:p>
            <a:pPr lvl="1"/>
            <a:r>
              <a:rPr lang="fr-CA" sz="1800" dirty="0"/>
              <a:t>Des enfants de moins de 2 ans, questionnaire sur la qualité de l’alimentation (OMS) :</a:t>
            </a:r>
          </a:p>
          <a:p>
            <a:pPr marL="457200" lvl="1" indent="0">
              <a:buNone/>
            </a:pPr>
            <a:r>
              <a:rPr lang="fr-CA" sz="1200" dirty="0">
                <a:hlinkClick r:id="rId13"/>
              </a:rPr>
              <a:t>https://apps.who.int/iris/bitstream/handle/10665/44767/9789242599299_fre.pdf;jsessionid=A922B883139018CCCE1134D9BED8FE5B?sequence=1</a:t>
            </a:r>
            <a:endParaRPr lang="fr-CA" sz="1200" dirty="0"/>
          </a:p>
          <a:p>
            <a:pPr lvl="1"/>
            <a:r>
              <a:rPr lang="fr-CA" sz="1800" dirty="0"/>
              <a:t>Des femmes, questionnaire sur la diversité alimentaire (FAO) : </a:t>
            </a:r>
          </a:p>
          <a:p>
            <a:pPr marL="457200" lvl="1" indent="0">
              <a:buNone/>
            </a:pPr>
            <a:r>
              <a:rPr lang="fr-CA" sz="1200" dirty="0">
                <a:hlinkClick r:id="rId14"/>
              </a:rPr>
              <a:t>http://www.fao.org/3/a-i1983f.pdf</a:t>
            </a:r>
            <a:endParaRPr lang="fr-CA" sz="1200" dirty="0"/>
          </a:p>
        </p:txBody>
      </p:sp>
      <p:sp>
        <p:nvSpPr>
          <p:cNvPr id="4" name="AutoShape 4" descr="Résultat de recherche d'images pour &quot;boite a outils&quot;"/>
          <p:cNvSpPr>
            <a:spLocks noChangeAspect="1" noChangeArrowheads="1"/>
          </p:cNvSpPr>
          <p:nvPr>
            <p:custDataLst>
              <p:tags r:id="rId3"/>
            </p:custDataLst>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CA"/>
          </a:p>
        </p:txBody>
      </p:sp>
      <p:sp>
        <p:nvSpPr>
          <p:cNvPr id="5" name="AutoShape 6" descr="Résultat de recherche d'images pour &quot;boite a outils&quot;"/>
          <p:cNvSpPr>
            <a:spLocks noChangeAspect="1" noChangeArrowheads="1"/>
          </p:cNvSpPr>
          <p:nvPr>
            <p:custDataLst>
              <p:tags r:id="rId4"/>
            </p:custDataLst>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CA"/>
          </a:p>
        </p:txBody>
      </p:sp>
      <p:sp>
        <p:nvSpPr>
          <p:cNvPr id="6" name="AutoShape 8" descr="Résultat de recherche d'images pour &quot;boite a outils&quot;"/>
          <p:cNvSpPr>
            <a:spLocks noChangeAspect="1" noChangeArrowheads="1"/>
          </p:cNvSpPr>
          <p:nvPr>
            <p:custDataLst>
              <p:tags r:id="rId5"/>
            </p:custDataLst>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CA"/>
          </a:p>
        </p:txBody>
      </p:sp>
      <p:sp>
        <p:nvSpPr>
          <p:cNvPr id="7" name="AutoShape 10" descr="Résultat de recherche d'images pour &quot;boite a outils&quot;"/>
          <p:cNvSpPr>
            <a:spLocks noChangeAspect="1" noChangeArrowheads="1"/>
          </p:cNvSpPr>
          <p:nvPr>
            <p:custDataLst>
              <p:tags r:id="rId6"/>
            </p:custDataLst>
          </p:nvPr>
        </p:nvSpPr>
        <p:spPr bwMode="auto">
          <a:xfrm>
            <a:off x="612775" y="312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CA"/>
          </a:p>
        </p:txBody>
      </p:sp>
      <p:sp>
        <p:nvSpPr>
          <p:cNvPr id="8" name="AutoShape 12" descr="Résultat de recherche d'images pour &quot;boite a outils&quot;"/>
          <p:cNvSpPr>
            <a:spLocks noChangeAspect="1" noChangeArrowheads="1"/>
          </p:cNvSpPr>
          <p:nvPr>
            <p:custDataLst>
              <p:tags r:id="rId7"/>
            </p:custDataLst>
          </p:nvPr>
        </p:nvSpPr>
        <p:spPr bwMode="auto">
          <a:xfrm>
            <a:off x="765175" y="4651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CA"/>
          </a:p>
        </p:txBody>
      </p:sp>
      <p:pic>
        <p:nvPicPr>
          <p:cNvPr id="1037" name="Picture 13"/>
          <p:cNvPicPr>
            <a:picLocks noChangeAspect="1" noChangeArrowheads="1"/>
          </p:cNvPicPr>
          <p:nvPr>
            <p:custDataLst>
              <p:tags r:id="rId8"/>
            </p:custDataLst>
          </p:nvPr>
        </p:nvPicPr>
        <p:blipFill>
          <a:blip r:embed="rId15" cstate="print">
            <a:extLst>
              <a:ext uri="{28A0092B-C50C-407E-A947-70E740481C1C}">
                <a14:useLocalDpi xmlns:a14="http://schemas.microsoft.com/office/drawing/2010/main" val="0"/>
              </a:ext>
            </a:extLst>
          </a:blip>
          <a:srcRect/>
          <a:stretch>
            <a:fillRect/>
          </a:stretch>
        </p:blipFill>
        <p:spPr bwMode="auto">
          <a:xfrm>
            <a:off x="7732767" y="160338"/>
            <a:ext cx="1022242" cy="101917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991425318"/>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custDataLst>
              <p:tags r:id="rId1"/>
            </p:custDataLst>
          </p:nvPr>
        </p:nvSpPr>
        <p:spPr>
          <a:xfrm>
            <a:off x="395536" y="123329"/>
            <a:ext cx="8229600" cy="274042"/>
          </a:xfrm>
        </p:spPr>
        <p:txBody>
          <a:bodyPr>
            <a:noAutofit/>
          </a:bodyPr>
          <a:lstStyle/>
          <a:p>
            <a:pPr algn="l"/>
            <a:r>
              <a:rPr lang="fr-CA" sz="2800" dirty="0"/>
              <a:t>Références</a:t>
            </a:r>
          </a:p>
        </p:txBody>
      </p:sp>
      <p:sp>
        <p:nvSpPr>
          <p:cNvPr id="3" name="Espace réservé du contenu 2"/>
          <p:cNvSpPr>
            <a:spLocks noGrp="1"/>
          </p:cNvSpPr>
          <p:nvPr>
            <p:ph idx="1"/>
            <p:custDataLst>
              <p:tags r:id="rId2"/>
            </p:custDataLst>
          </p:nvPr>
        </p:nvSpPr>
        <p:spPr>
          <a:xfrm>
            <a:off x="197768" y="565732"/>
            <a:ext cx="8838728" cy="6309320"/>
          </a:xfrm>
        </p:spPr>
        <p:txBody>
          <a:bodyPr>
            <a:normAutofit fontScale="25000" lnSpcReduction="20000"/>
          </a:bodyPr>
          <a:lstStyle/>
          <a:p>
            <a:pPr marL="0" indent="0">
              <a:spcAft>
                <a:spcPts val="200"/>
              </a:spcAft>
              <a:buNone/>
            </a:pPr>
            <a:r>
              <a:rPr lang="en-US" sz="4000" dirty="0"/>
              <a:t>1. WHO (2017), </a:t>
            </a:r>
            <a:r>
              <a:rPr lang="en-US" sz="4000" i="1" dirty="0"/>
              <a:t>Women, newborns, children and adolescents: life‑saving momentum after a slow start. </a:t>
            </a:r>
            <a:r>
              <a:rPr lang="fr-CA" sz="4000" i="1" dirty="0"/>
              <a:t>WHO, </a:t>
            </a:r>
            <a:r>
              <a:rPr lang="fr-CA" sz="4000" i="1" u="sng" dirty="0">
                <a:hlinkClick r:id="rId4"/>
              </a:rPr>
              <a:t>www.who.int/publications/10-year-review/en/</a:t>
            </a:r>
            <a:r>
              <a:rPr lang="fr-CA" sz="4000" i="1" dirty="0"/>
              <a:t> .</a:t>
            </a:r>
            <a:endParaRPr lang="fr-CA" sz="4000" dirty="0"/>
          </a:p>
          <a:p>
            <a:pPr marL="0" indent="0">
              <a:spcAft>
                <a:spcPts val="200"/>
              </a:spcAft>
              <a:buNone/>
            </a:pPr>
            <a:r>
              <a:rPr lang="fr-CA" sz="4000" dirty="0"/>
              <a:t>2. Brochu M.D., et al. (2017) </a:t>
            </a:r>
            <a:r>
              <a:rPr lang="fr-CA" sz="4000" i="1" dirty="0"/>
              <a:t>1000 jours pour savourer la vie, Cadre de référence. Fondation OLO, </a:t>
            </a:r>
            <a:r>
              <a:rPr lang="fr-CA" sz="4000" u="sng" dirty="0">
                <a:hlinkClick r:id="rId5"/>
              </a:rPr>
              <a:t>https://fondationolo.ca/wp-content/uploads/2017/08/fondation-olo-cadre-de-reference-2017.pdf</a:t>
            </a:r>
            <a:r>
              <a:rPr lang="fr-CA" sz="4000" dirty="0"/>
              <a:t> (consulté 10-2019)</a:t>
            </a:r>
          </a:p>
          <a:p>
            <a:pPr marL="0" indent="0">
              <a:spcAft>
                <a:spcPts val="200"/>
              </a:spcAft>
              <a:buNone/>
            </a:pPr>
            <a:r>
              <a:rPr lang="fr-CA" sz="4000" dirty="0"/>
              <a:t>3. Le Grand Forum </a:t>
            </a:r>
            <a:r>
              <a:rPr lang="fr-CA" sz="4000" dirty="0" err="1"/>
              <a:t>Blédina</a:t>
            </a:r>
            <a:r>
              <a:rPr lang="fr-CA" sz="4000" dirty="0"/>
              <a:t> (2014), </a:t>
            </a:r>
            <a:r>
              <a:rPr lang="fr-CA" sz="4000" i="1" dirty="0"/>
              <a:t>Manifeste pour les 1000 premiers jours de vie, une période clé dans les stratégies de prévention nutritionnelle. </a:t>
            </a:r>
            <a:r>
              <a:rPr lang="fr-CA" sz="4000" i="1" u="sng" dirty="0">
                <a:hlinkClick r:id="rId6"/>
              </a:rPr>
              <a:t>http://s3.amazonaws.com/danone-grandforum-prod/wp-content/uploads/2016/09/27115306/Manifeste-1000-premiers-jours.pdf</a:t>
            </a:r>
            <a:r>
              <a:rPr lang="fr-CA" sz="4000" i="1" dirty="0"/>
              <a:t> .</a:t>
            </a:r>
            <a:endParaRPr lang="fr-CA" sz="4000" dirty="0"/>
          </a:p>
          <a:p>
            <a:pPr marL="0" indent="0">
              <a:spcAft>
                <a:spcPts val="200"/>
              </a:spcAft>
              <a:buNone/>
            </a:pPr>
            <a:r>
              <a:rPr lang="fr-CA" sz="4000" i="1" dirty="0"/>
              <a:t>4. Épigénétique : Synthèse, Dans: Tremblay RE, Boivin M, Peters </a:t>
            </a:r>
            <a:r>
              <a:rPr lang="fr-CA" sz="4000" i="1" dirty="0" err="1"/>
              <a:t>RDeV</a:t>
            </a:r>
            <a:r>
              <a:rPr lang="fr-CA" sz="4000" i="1" dirty="0"/>
              <a:t>, </a:t>
            </a:r>
            <a:r>
              <a:rPr lang="fr-CA" sz="4000" i="1" dirty="0" err="1"/>
              <a:t>eds</a:t>
            </a:r>
            <a:r>
              <a:rPr lang="fr-CA" sz="4000" i="1" dirty="0"/>
              <a:t>. </a:t>
            </a:r>
            <a:r>
              <a:rPr lang="fr-CA" sz="4000" i="1" dirty="0" err="1"/>
              <a:t>Sokolowski</a:t>
            </a:r>
            <a:r>
              <a:rPr lang="fr-CA" sz="4000" i="1" dirty="0"/>
              <a:t> MB, Boyce WT, </a:t>
            </a:r>
            <a:r>
              <a:rPr lang="fr-CA" sz="4000" i="1" dirty="0" err="1"/>
              <a:t>éds</a:t>
            </a:r>
            <a:r>
              <a:rPr lang="fr-CA" sz="4000" i="1" dirty="0"/>
              <a:t>. thème. Encyclopédie sur le développement des jeunes enfants [en ligne]. </a:t>
            </a:r>
            <a:r>
              <a:rPr lang="fr-CA" sz="4000" i="1" u="sng" dirty="0">
                <a:hlinkClick r:id="rId7"/>
              </a:rPr>
              <a:t>http://www.enfant-encyclopedie.com/epigenetique/synthese</a:t>
            </a:r>
            <a:r>
              <a:rPr lang="fr-CA" sz="4000" i="1" dirty="0"/>
              <a:t> . </a:t>
            </a:r>
            <a:r>
              <a:rPr lang="en-CA" sz="4000" i="1" dirty="0" err="1"/>
              <a:t>Actualisé</a:t>
            </a:r>
            <a:r>
              <a:rPr lang="en-CA" sz="4000" i="1" dirty="0"/>
              <a:t> : Mai 2018. (</a:t>
            </a:r>
            <a:r>
              <a:rPr lang="en-CA" sz="4000" i="1" dirty="0" err="1"/>
              <a:t>consulté</a:t>
            </a:r>
            <a:r>
              <a:rPr lang="en-CA" sz="4000" i="1" dirty="0"/>
              <a:t> 10-2019)</a:t>
            </a:r>
            <a:endParaRPr lang="fr-CA" sz="4000" dirty="0"/>
          </a:p>
          <a:p>
            <a:pPr marL="0" indent="0">
              <a:spcAft>
                <a:spcPts val="200"/>
              </a:spcAft>
              <a:buNone/>
            </a:pPr>
            <a:r>
              <a:rPr lang="en-US" sz="4000" dirty="0"/>
              <a:t>5. </a:t>
            </a:r>
            <a:r>
              <a:rPr lang="en-US" sz="4000" dirty="0" err="1"/>
              <a:t>Adu-Afarwuah</a:t>
            </a:r>
            <a:r>
              <a:rPr lang="en-US" sz="4000" dirty="0"/>
              <a:t>, S., A. </a:t>
            </a:r>
            <a:r>
              <a:rPr lang="en-US" sz="4000" dirty="0" err="1"/>
              <a:t>Lartey</a:t>
            </a:r>
            <a:r>
              <a:rPr lang="en-US" sz="4000" dirty="0"/>
              <a:t>, and K.G. Dewey (2017), </a:t>
            </a:r>
            <a:r>
              <a:rPr lang="en-US" sz="4000" i="1" dirty="0"/>
              <a:t>Meeting nutritional needs in the first 1000 days: a place for small-quantity lipid-based nutrient supplements. Ann N Y </a:t>
            </a:r>
            <a:r>
              <a:rPr lang="en-US" sz="4000" i="1" dirty="0" err="1"/>
              <a:t>Acad</a:t>
            </a:r>
            <a:r>
              <a:rPr lang="en-US" sz="4000" i="1" dirty="0"/>
              <a:t> </a:t>
            </a:r>
            <a:r>
              <a:rPr lang="en-US" sz="4000" i="1" dirty="0" err="1"/>
              <a:t>Sci</a:t>
            </a:r>
            <a:r>
              <a:rPr lang="en-US" sz="4000" i="1" dirty="0"/>
              <a:t>, </a:t>
            </a:r>
            <a:r>
              <a:rPr lang="en-US" sz="4000" b="1" i="1" dirty="0"/>
              <a:t>1392(1): p. 18-29.</a:t>
            </a:r>
            <a:endParaRPr lang="fr-CA" sz="4000" dirty="0"/>
          </a:p>
          <a:p>
            <a:pPr marL="0" indent="0">
              <a:spcAft>
                <a:spcPts val="200"/>
              </a:spcAft>
              <a:buNone/>
            </a:pPr>
            <a:r>
              <a:rPr lang="en-US" sz="4000" dirty="0"/>
              <a:t>6. 1,000 Days, </a:t>
            </a:r>
            <a:r>
              <a:rPr lang="en-US" sz="4000" i="1" dirty="0"/>
              <a:t>The first 1,000 days are a window of opportunity to enable all children to reach their potential. </a:t>
            </a:r>
            <a:r>
              <a:rPr lang="fr-CA" sz="4000" i="1" u="sng" dirty="0">
                <a:hlinkClick r:id="rId8"/>
              </a:rPr>
              <a:t>https://thousanddays.org/why-1000-days/building-a-fair-start/</a:t>
            </a:r>
            <a:r>
              <a:rPr lang="en-US" sz="4000" i="1" dirty="0"/>
              <a:t> </a:t>
            </a:r>
            <a:r>
              <a:rPr lang="fr-CA" sz="4000" i="1" dirty="0"/>
              <a:t> (consulté 11-2019).</a:t>
            </a:r>
            <a:endParaRPr lang="fr-CA" sz="4000" dirty="0"/>
          </a:p>
          <a:p>
            <a:pPr marL="0" indent="0">
              <a:spcAft>
                <a:spcPts val="200"/>
              </a:spcAft>
              <a:buNone/>
            </a:pPr>
            <a:r>
              <a:rPr lang="en-US" sz="4000" dirty="0"/>
              <a:t>7. </a:t>
            </a:r>
            <a:r>
              <a:rPr lang="en-US" sz="4000" dirty="0" err="1"/>
              <a:t>Mattei</a:t>
            </a:r>
            <a:r>
              <a:rPr lang="en-US" sz="4000" dirty="0"/>
              <a:t>, D. and A. </a:t>
            </a:r>
            <a:r>
              <a:rPr lang="en-US" sz="4000" dirty="0" err="1"/>
              <a:t>Pietrobelli</a:t>
            </a:r>
            <a:r>
              <a:rPr lang="en-US" sz="4000" dirty="0"/>
              <a:t> (2019), </a:t>
            </a:r>
            <a:r>
              <a:rPr lang="en-US" sz="4000" i="1" dirty="0"/>
              <a:t>Micronutrients and Brain Development. </a:t>
            </a:r>
            <a:r>
              <a:rPr lang="en-US" sz="4000" i="1" dirty="0" err="1"/>
              <a:t>Curr</a:t>
            </a:r>
            <a:r>
              <a:rPr lang="en-US" sz="4000" i="1" dirty="0"/>
              <a:t> </a:t>
            </a:r>
            <a:r>
              <a:rPr lang="en-US" sz="4000" i="1" dirty="0" err="1"/>
              <a:t>Nutr</a:t>
            </a:r>
            <a:r>
              <a:rPr lang="en-US" sz="4000" i="1" dirty="0"/>
              <a:t> Rep, </a:t>
            </a:r>
            <a:r>
              <a:rPr lang="en-US" sz="4000" b="1" i="1" dirty="0"/>
              <a:t>8(2): p. 99-107.</a:t>
            </a:r>
            <a:endParaRPr lang="fr-CA" sz="4000" dirty="0"/>
          </a:p>
          <a:p>
            <a:pPr marL="0" indent="0">
              <a:spcAft>
                <a:spcPts val="200"/>
              </a:spcAft>
              <a:buNone/>
            </a:pPr>
            <a:r>
              <a:rPr lang="en-US" sz="4000" dirty="0"/>
              <a:t>8. WHO (2019), </a:t>
            </a:r>
            <a:r>
              <a:rPr lang="en-US" sz="4000" i="1" dirty="0"/>
              <a:t>Maternal mortality. </a:t>
            </a:r>
            <a:r>
              <a:rPr lang="fr-CA" sz="4000" i="1" u="sng" dirty="0">
                <a:hlinkClick r:id="rId9"/>
              </a:rPr>
              <a:t>https://www.who.int/news-room/fact-sheets/detail/maternal-mortality</a:t>
            </a:r>
            <a:r>
              <a:rPr lang="en-US" sz="4000" i="1" dirty="0"/>
              <a:t> </a:t>
            </a:r>
            <a:r>
              <a:rPr lang="fr-CA" sz="4000" i="1" dirty="0"/>
              <a:t> (consulté 10-2019).</a:t>
            </a:r>
            <a:endParaRPr lang="fr-CA" sz="4000" dirty="0"/>
          </a:p>
          <a:p>
            <a:pPr marL="0" indent="0">
              <a:spcAft>
                <a:spcPts val="200"/>
              </a:spcAft>
              <a:buNone/>
            </a:pPr>
            <a:r>
              <a:rPr lang="en-CA" sz="4000" dirty="0"/>
              <a:t>9. </a:t>
            </a:r>
            <a:r>
              <a:rPr lang="en-US" sz="4000" dirty="0"/>
              <a:t>UNICEF, Using nutrition to reduce maternal deaths </a:t>
            </a:r>
            <a:r>
              <a:rPr lang="en-CA" sz="4000" u="sng" dirty="0">
                <a:hlinkClick r:id="rId10"/>
              </a:rPr>
              <a:t>https://www.unicef.org/sowc98/science2.htm</a:t>
            </a:r>
            <a:r>
              <a:rPr lang="en-CA" sz="4000" dirty="0"/>
              <a:t> (</a:t>
            </a:r>
            <a:r>
              <a:rPr lang="en-CA" sz="4000" dirty="0" err="1"/>
              <a:t>consulté</a:t>
            </a:r>
            <a:r>
              <a:rPr lang="en-CA" sz="4000" dirty="0"/>
              <a:t> 10-2019).</a:t>
            </a:r>
            <a:endParaRPr lang="fr-CA" sz="4000" dirty="0"/>
          </a:p>
          <a:p>
            <a:pPr marL="0" indent="0">
              <a:spcAft>
                <a:spcPts val="200"/>
              </a:spcAft>
              <a:buNone/>
            </a:pPr>
            <a:r>
              <a:rPr lang="en-US" sz="4000" dirty="0"/>
              <a:t>10. WHO, </a:t>
            </a:r>
            <a:r>
              <a:rPr lang="en-US" sz="4000" i="1" dirty="0"/>
              <a:t>Infant mortality. Global Health Observatory (GHO) data. </a:t>
            </a:r>
            <a:r>
              <a:rPr lang="fr-CA" sz="4000" i="1" u="sng" dirty="0">
                <a:hlinkClick r:id="rId11"/>
              </a:rPr>
              <a:t>https://www.who.int/gho/child_health/mortality/neonatal_infant/en/</a:t>
            </a:r>
            <a:r>
              <a:rPr lang="en-US" sz="4000" i="1" dirty="0"/>
              <a:t> </a:t>
            </a:r>
            <a:r>
              <a:rPr lang="fr-CA" sz="4000" i="1" dirty="0"/>
              <a:t> (consulté 10-2019).</a:t>
            </a:r>
            <a:endParaRPr lang="fr-CA" sz="4000" dirty="0"/>
          </a:p>
          <a:p>
            <a:pPr marL="0" indent="0">
              <a:spcAft>
                <a:spcPts val="200"/>
              </a:spcAft>
              <a:buNone/>
            </a:pPr>
            <a:r>
              <a:rPr lang="en-CA" sz="4000" dirty="0"/>
              <a:t>11. </a:t>
            </a:r>
            <a:r>
              <a:rPr lang="en-CA" sz="4000" dirty="0" err="1"/>
              <a:t>Boah</a:t>
            </a:r>
            <a:r>
              <a:rPr lang="en-CA" sz="4000" dirty="0"/>
              <a:t>, M., et al. </a:t>
            </a:r>
            <a:r>
              <a:rPr lang="en-US" sz="4000" dirty="0"/>
              <a:t>(2019), </a:t>
            </a:r>
            <a:r>
              <a:rPr lang="en-US" sz="4000" i="1" dirty="0"/>
              <a:t>The epidemiology of undernutrition and its determinants in children under five years in Ghana. </a:t>
            </a:r>
            <a:r>
              <a:rPr lang="en-US" sz="4000" i="1" dirty="0" err="1"/>
              <a:t>PLoS</a:t>
            </a:r>
            <a:r>
              <a:rPr lang="en-US" sz="4000" i="1" dirty="0"/>
              <a:t> One, 14(7): p. e0219665.</a:t>
            </a:r>
            <a:endParaRPr lang="fr-CA" sz="4000" dirty="0"/>
          </a:p>
          <a:p>
            <a:pPr marL="0" indent="0">
              <a:spcAft>
                <a:spcPts val="200"/>
              </a:spcAft>
              <a:buNone/>
            </a:pPr>
            <a:r>
              <a:rPr lang="en-US" sz="4000" dirty="0"/>
              <a:t>12. Black RE, et al. (2013), Maternal and child undernutrition and overweight in low-income and middle-income countries. </a:t>
            </a:r>
            <a:r>
              <a:rPr lang="fr-CA" sz="4000" dirty="0"/>
              <a:t>Lancet, 382: 427–451.</a:t>
            </a:r>
          </a:p>
          <a:p>
            <a:pPr marL="0" indent="0">
              <a:spcAft>
                <a:spcPts val="200"/>
              </a:spcAft>
              <a:buNone/>
            </a:pPr>
            <a:r>
              <a:rPr lang="fr-CA" sz="4000" dirty="0"/>
              <a:t>13. 1,000 </a:t>
            </a:r>
            <a:r>
              <a:rPr lang="fr-CA" sz="4000" dirty="0" err="1"/>
              <a:t>Days</a:t>
            </a:r>
            <a:r>
              <a:rPr lang="fr-CA" sz="4000" dirty="0"/>
              <a:t> (2019) </a:t>
            </a:r>
            <a:r>
              <a:rPr lang="fr-CA" sz="4000" u="sng" dirty="0">
                <a:hlinkClick r:id="rId12"/>
              </a:rPr>
              <a:t>https://thousanddays.org/updates/gazing-into-the-1000-days-window/</a:t>
            </a:r>
            <a:r>
              <a:rPr lang="fr-CA" sz="4000" dirty="0"/>
              <a:t> (consulté le 10-2019). </a:t>
            </a:r>
          </a:p>
          <a:p>
            <a:pPr marL="0" indent="0">
              <a:spcAft>
                <a:spcPts val="200"/>
              </a:spcAft>
              <a:buNone/>
            </a:pPr>
            <a:r>
              <a:rPr lang="en-CA" sz="4000" dirty="0"/>
              <a:t>14. The World Bank (2016), Prevalence of anemia among pregnant women. </a:t>
            </a:r>
            <a:r>
              <a:rPr lang="en-CA" sz="4000" u="sng" dirty="0">
                <a:hlinkClick r:id="rId13"/>
              </a:rPr>
              <a:t>http://datatopics.worldbank.org/health/available-indicators</a:t>
            </a:r>
            <a:r>
              <a:rPr lang="en-CA" sz="4000" dirty="0"/>
              <a:t> (</a:t>
            </a:r>
            <a:r>
              <a:rPr lang="en-CA" sz="4000" dirty="0" err="1"/>
              <a:t>consulté</a:t>
            </a:r>
            <a:r>
              <a:rPr lang="en-CA" sz="4000" dirty="0"/>
              <a:t> 10-2019)</a:t>
            </a:r>
            <a:endParaRPr lang="fr-CA" sz="4000" dirty="0"/>
          </a:p>
          <a:p>
            <a:pPr marL="0" indent="0">
              <a:spcAft>
                <a:spcPts val="200"/>
              </a:spcAft>
              <a:buNone/>
            </a:pPr>
            <a:r>
              <a:rPr lang="en-CA" sz="4000" dirty="0"/>
              <a:t>15. WHO (2019), </a:t>
            </a:r>
            <a:r>
              <a:rPr lang="en-US" sz="4000" dirty="0"/>
              <a:t>World hunger is still not going down after three years and obesity is still growing – UN report. </a:t>
            </a:r>
            <a:r>
              <a:rPr lang="fr-CA" sz="4000" u="sng" dirty="0">
                <a:hlinkClick r:id="rId14"/>
              </a:rPr>
              <a:t>https://www.who.int/news-room/detail/15-07-2019-world-hunger-is-still-not-going-down-after-three-years-and-obesity-is-still-growing-un-report</a:t>
            </a:r>
            <a:r>
              <a:rPr lang="fr-CA" sz="4000" dirty="0"/>
              <a:t> (consulté le 10-2019)</a:t>
            </a:r>
          </a:p>
          <a:p>
            <a:pPr marL="0" indent="0">
              <a:spcAft>
                <a:spcPts val="200"/>
              </a:spcAft>
              <a:buNone/>
            </a:pPr>
            <a:r>
              <a:rPr lang="fr-CA" sz="4000" dirty="0"/>
              <a:t>16. The International </a:t>
            </a:r>
            <a:r>
              <a:rPr lang="fr-CA" sz="4000" dirty="0" err="1"/>
              <a:t>Diabetes</a:t>
            </a:r>
            <a:r>
              <a:rPr lang="fr-CA" sz="4000" dirty="0"/>
              <a:t> </a:t>
            </a:r>
            <a:r>
              <a:rPr lang="fr-CA" sz="4000" dirty="0" err="1"/>
              <a:t>Federation</a:t>
            </a:r>
            <a:r>
              <a:rPr lang="fr-CA" sz="4000" dirty="0"/>
              <a:t> (2019), </a:t>
            </a:r>
            <a:r>
              <a:rPr lang="fr-CA" sz="4000" i="1" dirty="0" err="1"/>
              <a:t>Diabetes</a:t>
            </a:r>
            <a:r>
              <a:rPr lang="fr-CA" sz="4000" i="1" dirty="0"/>
              <a:t> </a:t>
            </a:r>
            <a:r>
              <a:rPr lang="fr-CA" sz="4000" i="1" dirty="0" err="1"/>
              <a:t>facts</a:t>
            </a:r>
            <a:r>
              <a:rPr lang="fr-CA" sz="4000" i="1" dirty="0"/>
              <a:t> &amp; figures. </a:t>
            </a:r>
            <a:r>
              <a:rPr lang="fr-CA" sz="4000" i="1" u="sng" dirty="0">
                <a:hlinkClick r:id="rId15"/>
              </a:rPr>
              <a:t>https://www.idf.org/aboutdiabetes/what-is-diabetes/facts-figures.html</a:t>
            </a:r>
            <a:r>
              <a:rPr lang="fr-CA" sz="4000" i="1" dirty="0"/>
              <a:t>  (consulté 12-2019).</a:t>
            </a:r>
            <a:endParaRPr lang="fr-CA" sz="4000" dirty="0"/>
          </a:p>
          <a:p>
            <a:pPr marL="0" indent="0">
              <a:spcAft>
                <a:spcPts val="200"/>
              </a:spcAft>
              <a:buNone/>
            </a:pPr>
            <a:r>
              <a:rPr lang="fr-CA" sz="4000" dirty="0"/>
              <a:t>17. WHO (2018), </a:t>
            </a:r>
            <a:r>
              <a:rPr lang="fr-CA" sz="4000" i="1" dirty="0" err="1"/>
              <a:t>Noncommunicable</a:t>
            </a:r>
            <a:r>
              <a:rPr lang="fr-CA" sz="4000" i="1" dirty="0"/>
              <a:t> </a:t>
            </a:r>
            <a:r>
              <a:rPr lang="fr-CA" sz="4000" i="1" dirty="0" err="1"/>
              <a:t>diseases</a:t>
            </a:r>
            <a:r>
              <a:rPr lang="fr-CA" sz="4000" i="1" dirty="0"/>
              <a:t>. </a:t>
            </a:r>
            <a:r>
              <a:rPr lang="fr-CA" sz="4000" i="1" u="sng" dirty="0">
                <a:hlinkClick r:id="rId16"/>
              </a:rPr>
              <a:t>https://www.who.int/en/news-room/fact-sheets/detail/noncommunicable-diseases</a:t>
            </a:r>
            <a:r>
              <a:rPr lang="fr-CA" sz="4000" i="1" dirty="0"/>
              <a:t>  (consulté le 10-2019).</a:t>
            </a:r>
            <a:endParaRPr lang="fr-CA" sz="4000" dirty="0"/>
          </a:p>
          <a:p>
            <a:pPr marL="0" indent="0">
              <a:spcAft>
                <a:spcPts val="200"/>
              </a:spcAft>
              <a:buNone/>
            </a:pPr>
            <a:r>
              <a:rPr lang="en-US" sz="4000" dirty="0"/>
              <a:t>18. 1,000 Days (2018), </a:t>
            </a:r>
            <a:r>
              <a:rPr lang="en-US" sz="4000" i="1" dirty="0"/>
              <a:t>Good Nutrition in the First 1,000 Days to Reduce NCDs. </a:t>
            </a:r>
            <a:r>
              <a:rPr lang="fr-CA" sz="4000" i="1" u="sng" dirty="0">
                <a:hlinkClick r:id="rId17"/>
              </a:rPr>
              <a:t>https://thousanddays.org/updates/good-nutrition-in-the-first-1000-days-to-reduce-ncds/</a:t>
            </a:r>
            <a:r>
              <a:rPr lang="en-US" sz="4000" i="1" dirty="0"/>
              <a:t> </a:t>
            </a:r>
            <a:r>
              <a:rPr lang="fr-CA" sz="4000" i="1" dirty="0"/>
              <a:t> (consulté 10-2019).</a:t>
            </a:r>
            <a:endParaRPr lang="fr-CA" sz="4000" dirty="0"/>
          </a:p>
          <a:p>
            <a:pPr marL="0" indent="0">
              <a:spcAft>
                <a:spcPts val="200"/>
              </a:spcAft>
              <a:buNone/>
            </a:pPr>
            <a:r>
              <a:rPr lang="en-US" sz="4000" dirty="0"/>
              <a:t>19. WHO, </a:t>
            </a:r>
            <a:r>
              <a:rPr lang="en-US" sz="4000" i="1" dirty="0"/>
              <a:t>Double-duty actions. Policy brief. 2017, Geneva: World Health Organization. </a:t>
            </a:r>
            <a:r>
              <a:rPr lang="en-US" sz="4000" i="1" u="sng" dirty="0">
                <a:hlinkClick r:id="rId18"/>
              </a:rPr>
              <a:t>https://apps.who.int/iris/bitstream/handle/10665/255414/WHO-NMH-NHD-17.2-eng.pdf?ua=1</a:t>
            </a:r>
            <a:r>
              <a:rPr lang="en-US" sz="4000" i="1" dirty="0"/>
              <a:t> .</a:t>
            </a:r>
          </a:p>
          <a:p>
            <a:pPr marL="0" indent="0">
              <a:spcAft>
                <a:spcPts val="200"/>
              </a:spcAft>
              <a:buNone/>
            </a:pPr>
            <a:r>
              <a:rPr lang="en-CA" sz="4000" dirty="0"/>
              <a:t>20. The World Bank (2016). Cause of death, by non-communicable diseases (% of total). </a:t>
            </a:r>
            <a:r>
              <a:rPr lang="fr-CA" sz="4000" u="sng" dirty="0">
                <a:hlinkClick r:id="rId13"/>
              </a:rPr>
              <a:t>http://datatopics.worldbank.org/health/available-indicators</a:t>
            </a:r>
            <a:r>
              <a:rPr lang="fr-CA" sz="4000" dirty="0"/>
              <a:t> (consulté 10-2019)</a:t>
            </a:r>
          </a:p>
          <a:p>
            <a:pPr marL="0" indent="0">
              <a:spcAft>
                <a:spcPts val="200"/>
              </a:spcAft>
              <a:buNone/>
            </a:pPr>
            <a:r>
              <a:rPr lang="fr-CA" sz="4000" dirty="0"/>
              <a:t>21. 1,000 </a:t>
            </a:r>
            <a:r>
              <a:rPr lang="fr-CA" sz="4000" dirty="0" err="1"/>
              <a:t>Days</a:t>
            </a:r>
            <a:r>
              <a:rPr lang="fr-CA" sz="4000" dirty="0"/>
              <a:t> (2019) </a:t>
            </a:r>
            <a:r>
              <a:rPr lang="fr-CA" sz="4000" u="sng" dirty="0">
                <a:hlinkClick r:id="rId19"/>
              </a:rPr>
              <a:t>https://thousanddays.org/why-1000-days/building-brains/</a:t>
            </a:r>
            <a:r>
              <a:rPr lang="fr-CA" sz="4000" dirty="0"/>
              <a:t>  (consulté le 10-2019). </a:t>
            </a:r>
          </a:p>
          <a:p>
            <a:pPr marL="0" indent="0">
              <a:spcAft>
                <a:spcPts val="200"/>
              </a:spcAft>
              <a:buNone/>
            </a:pPr>
            <a:r>
              <a:rPr lang="fr-CA" sz="4000" dirty="0"/>
              <a:t>22. 1,000 </a:t>
            </a:r>
            <a:r>
              <a:rPr lang="fr-CA" sz="4000" dirty="0" err="1"/>
              <a:t>Days</a:t>
            </a:r>
            <a:r>
              <a:rPr lang="fr-CA" sz="4000" dirty="0"/>
              <a:t> (2019) </a:t>
            </a:r>
            <a:r>
              <a:rPr lang="fr-CA" sz="4000" u="sng" dirty="0">
                <a:hlinkClick r:id="rId20"/>
              </a:rPr>
              <a:t>https://thousanddays.org/why-1000-days/building-prosperity/</a:t>
            </a:r>
            <a:r>
              <a:rPr lang="fr-CA" sz="4000" dirty="0"/>
              <a:t> (consulté le 10-2019). </a:t>
            </a:r>
          </a:p>
          <a:p>
            <a:pPr marL="0" indent="0">
              <a:spcAft>
                <a:spcPts val="200"/>
              </a:spcAft>
              <a:buNone/>
            </a:pPr>
            <a:r>
              <a:rPr lang="en-US" sz="4000" dirty="0"/>
              <a:t>23. Islam, M.K., U.-G. </a:t>
            </a:r>
            <a:r>
              <a:rPr lang="en-US" sz="4000" dirty="0" err="1"/>
              <a:t>Gerdtham</a:t>
            </a:r>
            <a:r>
              <a:rPr lang="en-US" sz="4000" dirty="0"/>
              <a:t>, and W.H. Organization, </a:t>
            </a:r>
            <a:r>
              <a:rPr lang="en-US" sz="4000" i="1" dirty="0"/>
              <a:t>The costs of maternal-newborn illness and mortality. 2006: World Health Organization.</a:t>
            </a:r>
            <a:r>
              <a:rPr lang="en-CA" sz="4000" u="sng" dirty="0">
                <a:hlinkClick r:id="rId21"/>
              </a:rPr>
              <a:t>https://apps.who.int/iris/bitstream/handle/10665/43516/9241594497_eng.pdf</a:t>
            </a:r>
            <a:endParaRPr lang="fr-CA" sz="4000" dirty="0"/>
          </a:p>
          <a:p>
            <a:pPr marL="0" indent="0">
              <a:spcAft>
                <a:spcPts val="200"/>
              </a:spcAft>
              <a:buNone/>
            </a:pPr>
            <a:r>
              <a:rPr lang="fr-CA" sz="4000" dirty="0"/>
              <a:t>24. Dujardin, B., F. Mine, and V. De </a:t>
            </a:r>
            <a:r>
              <a:rPr lang="fr-CA" sz="4000" dirty="0" err="1"/>
              <a:t>Brouwere</a:t>
            </a:r>
            <a:r>
              <a:rPr lang="fr-CA" sz="4000" dirty="0"/>
              <a:t>, </a:t>
            </a:r>
            <a:r>
              <a:rPr lang="fr-CA" sz="4000" i="1" dirty="0"/>
              <a:t>Améliorer la santé maternelle: un guide pour l'action systémique. 2014: L'Harmattan. </a:t>
            </a:r>
            <a:endParaRPr lang="fr-CA" sz="4000" dirty="0"/>
          </a:p>
          <a:p>
            <a:pPr marL="0" indent="0">
              <a:spcAft>
                <a:spcPts val="200"/>
              </a:spcAft>
              <a:buNone/>
            </a:pPr>
            <a:r>
              <a:rPr lang="fr-CA" sz="4000" dirty="0"/>
              <a:t>25. 1,000 </a:t>
            </a:r>
            <a:r>
              <a:rPr lang="fr-CA" sz="4000" dirty="0" err="1"/>
              <a:t>Days</a:t>
            </a:r>
            <a:r>
              <a:rPr lang="fr-CA" sz="4000" dirty="0"/>
              <a:t> (2019) </a:t>
            </a:r>
            <a:r>
              <a:rPr lang="fr-CA" sz="4000" u="sng" dirty="0">
                <a:hlinkClick r:id="rId22"/>
              </a:rPr>
              <a:t>https://thousanddays.org/why-1000-days/</a:t>
            </a:r>
            <a:r>
              <a:rPr lang="fr-CA" sz="4000" dirty="0"/>
              <a:t> (consulté le 10-2019). </a:t>
            </a:r>
          </a:p>
          <a:p>
            <a:pPr marL="0" indent="0">
              <a:spcAft>
                <a:spcPts val="200"/>
              </a:spcAft>
              <a:buNone/>
            </a:pPr>
            <a:r>
              <a:rPr lang="fr-CA" sz="4000" dirty="0"/>
              <a:t>26. OMS (2016), </a:t>
            </a:r>
            <a:r>
              <a:rPr lang="fr-CA" sz="4000" i="1" dirty="0"/>
              <a:t>Qu’est-ce que la malnutrition? </a:t>
            </a:r>
            <a:r>
              <a:rPr lang="fr-CA" sz="4000" i="1" u="sng" dirty="0">
                <a:hlinkClick r:id="rId23"/>
              </a:rPr>
              <a:t>https://www.who.int/features/qa/malnutrition/fr/</a:t>
            </a:r>
            <a:r>
              <a:rPr lang="fr-CA" sz="4000" i="1" dirty="0"/>
              <a:t>  (consulté 10-2019).</a:t>
            </a:r>
            <a:endParaRPr lang="fr-CA" sz="4000" dirty="0"/>
          </a:p>
          <a:p>
            <a:pPr marL="0" indent="0">
              <a:spcAft>
                <a:spcPts val="200"/>
              </a:spcAft>
              <a:buNone/>
            </a:pPr>
            <a:r>
              <a:rPr lang="en-US" sz="4000" dirty="0"/>
              <a:t>27. </a:t>
            </a:r>
            <a:r>
              <a:rPr lang="en-US" sz="4000" dirty="0" err="1"/>
              <a:t>Delisle</a:t>
            </a:r>
            <a:r>
              <a:rPr lang="en-US" sz="4000" dirty="0"/>
              <a:t>, H.F. (2008), </a:t>
            </a:r>
            <a:r>
              <a:rPr lang="en-US" sz="4000" i="1" dirty="0"/>
              <a:t>Poverty: the double burden of malnutrition in mothers and the intergenerational impact. Ann N Y </a:t>
            </a:r>
            <a:r>
              <a:rPr lang="en-US" sz="4000" i="1" dirty="0" err="1"/>
              <a:t>Acad</a:t>
            </a:r>
            <a:r>
              <a:rPr lang="en-US" sz="4000" i="1" dirty="0"/>
              <a:t> </a:t>
            </a:r>
            <a:r>
              <a:rPr lang="en-US" sz="4000" i="1" dirty="0" err="1"/>
              <a:t>Sci</a:t>
            </a:r>
            <a:r>
              <a:rPr lang="en-US" sz="4000" i="1" dirty="0"/>
              <a:t>, </a:t>
            </a:r>
            <a:r>
              <a:rPr lang="en-US" sz="4000" b="1" i="1" dirty="0"/>
              <a:t>1136: p. 172-84.</a:t>
            </a:r>
            <a:r>
              <a:rPr lang="en-US" sz="4000" dirty="0"/>
              <a:t> </a:t>
            </a:r>
            <a:endParaRPr lang="fr-CA" sz="4000" dirty="0"/>
          </a:p>
          <a:p>
            <a:pPr marL="0" indent="0">
              <a:spcAft>
                <a:spcPts val="200"/>
              </a:spcAft>
              <a:buNone/>
            </a:pPr>
            <a:r>
              <a:rPr lang="en-US" sz="4000" dirty="0"/>
              <a:t>28. </a:t>
            </a:r>
            <a:r>
              <a:rPr lang="en-US" sz="4000" dirty="0" err="1"/>
              <a:t>Delisle</a:t>
            </a:r>
            <a:r>
              <a:rPr lang="en-US" sz="4000" dirty="0"/>
              <a:t>, H. and O. </a:t>
            </a:r>
            <a:r>
              <a:rPr lang="en-US" sz="4000" dirty="0" err="1"/>
              <a:t>Receveur</a:t>
            </a:r>
            <a:r>
              <a:rPr lang="en-US" sz="4000" dirty="0"/>
              <a:t> (2007), </a:t>
            </a:r>
            <a:r>
              <a:rPr lang="en-US" sz="4000" i="1" dirty="0"/>
              <a:t>[Malnutrition in developing countries]. CMAJ, </a:t>
            </a:r>
            <a:r>
              <a:rPr lang="en-US" sz="4000" b="1" i="1" dirty="0"/>
              <a:t>176(1): p. 65.</a:t>
            </a:r>
            <a:endParaRPr lang="fr-CA" sz="4000" dirty="0"/>
          </a:p>
          <a:p>
            <a:endParaRPr lang="fr-CA" dirty="0"/>
          </a:p>
          <a:p>
            <a:pPr marL="0" indent="0">
              <a:lnSpc>
                <a:spcPct val="120000"/>
              </a:lnSpc>
              <a:spcBef>
                <a:spcPts val="0"/>
              </a:spcBef>
              <a:spcAft>
                <a:spcPts val="200"/>
              </a:spcAft>
              <a:buNone/>
            </a:pPr>
            <a:endParaRPr lang="fr-CA" dirty="0"/>
          </a:p>
        </p:txBody>
      </p:sp>
    </p:spTree>
    <p:extLst>
      <p:ext uri="{BB962C8B-B14F-4D97-AF65-F5344CB8AC3E}">
        <p14:creationId xmlns:p14="http://schemas.microsoft.com/office/powerpoint/2010/main" val="139452175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custDataLst>
              <p:tags r:id="rId1"/>
            </p:custDataLst>
          </p:nvPr>
        </p:nvSpPr>
        <p:spPr>
          <a:xfrm>
            <a:off x="1763688" y="404664"/>
            <a:ext cx="6783382" cy="1016543"/>
          </a:xfrm>
        </p:spPr>
        <p:txBody>
          <a:bodyPr>
            <a:normAutofit fontScale="90000"/>
          </a:bodyPr>
          <a:lstStyle/>
          <a:p>
            <a:r>
              <a:rPr lang="fr-CA" sz="3800"/>
              <a:t>Les 1000 premiers jours de vie,</a:t>
            </a:r>
            <a:br>
              <a:rPr lang="fr-CA" sz="3800"/>
            </a:br>
            <a:r>
              <a:rPr lang="fr-CA" sz="3800"/>
              <a:t>définition du concept</a:t>
            </a:r>
            <a:r>
              <a:rPr lang="fr-CA">
                <a:solidFill>
                  <a:srgbClr val="FF0000"/>
                </a:solidFill>
              </a:rPr>
              <a:t> </a:t>
            </a:r>
            <a:r>
              <a:rPr lang="fr-CA"/>
              <a:t> </a:t>
            </a:r>
          </a:p>
        </p:txBody>
      </p:sp>
      <p:sp>
        <p:nvSpPr>
          <p:cNvPr id="3" name="Espace réservé du contenu 2"/>
          <p:cNvSpPr>
            <a:spLocks noGrp="1"/>
          </p:cNvSpPr>
          <p:nvPr>
            <p:ph idx="1"/>
            <p:custDataLst>
              <p:tags r:id="rId2"/>
            </p:custDataLst>
          </p:nvPr>
        </p:nvSpPr>
        <p:spPr>
          <a:xfrm>
            <a:off x="539552" y="1700808"/>
            <a:ext cx="8424936" cy="4896544"/>
          </a:xfrm>
        </p:spPr>
        <p:txBody>
          <a:bodyPr>
            <a:noAutofit/>
          </a:bodyPr>
          <a:lstStyle/>
          <a:p>
            <a:pPr marL="0" indent="0">
              <a:buNone/>
            </a:pPr>
            <a:r>
              <a:rPr lang="fr-CA" sz="2000" dirty="0"/>
              <a:t>Les 1000</a:t>
            </a:r>
            <a:r>
              <a:rPr lang="fr-CA" sz="2000" baseline="30000" dirty="0"/>
              <a:t>ers</a:t>
            </a:r>
            <a:r>
              <a:rPr lang="fr-CA" sz="2000" dirty="0"/>
              <a:t> jours sont aussi une période (3,5,6) :</a:t>
            </a:r>
          </a:p>
          <a:p>
            <a:pPr marL="0" indent="0">
              <a:buNone/>
            </a:pPr>
            <a:endParaRPr lang="fr-CA" sz="1200" dirty="0"/>
          </a:p>
          <a:p>
            <a:r>
              <a:rPr lang="fr-CA" sz="1800" dirty="0"/>
              <a:t>Où plusieurs processus (ex.↑ métabolisme, production de lait chez la mère) augmentent les besoins nutritionnels chez l’enfant et chez la mère, plus qu’à n’importe quel autre moment dans la vie.</a:t>
            </a:r>
          </a:p>
          <a:p>
            <a:r>
              <a:rPr lang="fr-CA" sz="1800" dirty="0"/>
              <a:t>Où le rythme de croissance du fœtus, puis de l’enfant est plus rapide qu’à tout autre moment de la vie et les besoins (énergie et nutriments) sont importants.</a:t>
            </a:r>
          </a:p>
          <a:p>
            <a:r>
              <a:rPr lang="fr-CA" sz="1800" dirty="0"/>
              <a:t>Importante et critique pour favoriser une bonne croissance, une santé optimale pour le développement comportemental, émotionnel, social et cognitif chez l’enfant et </a:t>
            </a:r>
            <a:r>
              <a:rPr lang="fr-CA" altLang="en-US" sz="1800" dirty="0"/>
              <a:t>pour jeter les bases pour toute l’existence. </a:t>
            </a:r>
          </a:p>
          <a:p>
            <a:r>
              <a:rPr lang="fr-CA" sz="1800" dirty="0"/>
              <a:t>Où les enfants sont exposés à plusieurs facteurs de risques (ex. alimentation, agents toxiques, etc.) qui peuvent entraîner des conséquences à court et à long terme.</a:t>
            </a:r>
          </a:p>
          <a:p>
            <a:r>
              <a:rPr lang="fr-CA" sz="1800" dirty="0"/>
              <a:t>Stratégique car elle présente de nombreuses fenêtres d'opportunité de prévention (ex. dénutrition, obésité, maladies non transmissibles [MNT]).</a:t>
            </a:r>
          </a:p>
        </p:txBody>
      </p:sp>
    </p:spTree>
    <p:extLst>
      <p:ext uri="{BB962C8B-B14F-4D97-AF65-F5344CB8AC3E}">
        <p14:creationId xmlns:p14="http://schemas.microsoft.com/office/powerpoint/2010/main" val="3660552168"/>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custDataLst>
              <p:tags r:id="rId1"/>
            </p:custDataLst>
          </p:nvPr>
        </p:nvSpPr>
        <p:spPr>
          <a:xfrm>
            <a:off x="395536" y="123329"/>
            <a:ext cx="8229600" cy="274042"/>
          </a:xfrm>
        </p:spPr>
        <p:txBody>
          <a:bodyPr>
            <a:noAutofit/>
          </a:bodyPr>
          <a:lstStyle/>
          <a:p>
            <a:pPr algn="l"/>
            <a:r>
              <a:rPr lang="fr-CA" sz="2800" dirty="0"/>
              <a:t>Références</a:t>
            </a:r>
          </a:p>
        </p:txBody>
      </p:sp>
      <p:sp>
        <p:nvSpPr>
          <p:cNvPr id="3" name="Espace réservé du contenu 2"/>
          <p:cNvSpPr>
            <a:spLocks noGrp="1"/>
          </p:cNvSpPr>
          <p:nvPr>
            <p:ph idx="1"/>
            <p:custDataLst>
              <p:tags r:id="rId2"/>
            </p:custDataLst>
          </p:nvPr>
        </p:nvSpPr>
        <p:spPr>
          <a:xfrm>
            <a:off x="197768" y="565732"/>
            <a:ext cx="8946232" cy="6309320"/>
          </a:xfrm>
        </p:spPr>
        <p:txBody>
          <a:bodyPr>
            <a:normAutofit fontScale="25000" lnSpcReduction="20000"/>
          </a:bodyPr>
          <a:lstStyle/>
          <a:p>
            <a:pPr marL="0" indent="0">
              <a:spcAft>
                <a:spcPts val="200"/>
              </a:spcAft>
              <a:buNone/>
            </a:pPr>
            <a:r>
              <a:rPr lang="en-CA" sz="4000" dirty="0"/>
              <a:t>29. Black, R.E., et al. </a:t>
            </a:r>
            <a:r>
              <a:rPr lang="en-US" sz="4000" dirty="0"/>
              <a:t>(2008), </a:t>
            </a:r>
            <a:r>
              <a:rPr lang="en-US" sz="4000" i="1" dirty="0"/>
              <a:t>Maternal and child undernutrition: global and regional exposures and health consequences. </a:t>
            </a:r>
            <a:r>
              <a:rPr lang="fr-CA" sz="4000" i="1" dirty="0"/>
              <a:t>Lancet, </a:t>
            </a:r>
            <a:r>
              <a:rPr lang="fr-CA" sz="4000" b="1" i="1" dirty="0"/>
              <a:t>371(9608): p. 243-60.</a:t>
            </a:r>
            <a:endParaRPr lang="fr-CA" sz="4000" dirty="0"/>
          </a:p>
          <a:p>
            <a:pPr marL="0" indent="0">
              <a:spcAft>
                <a:spcPts val="200"/>
              </a:spcAft>
              <a:buNone/>
            </a:pPr>
            <a:r>
              <a:rPr lang="fr-CA" sz="4000" dirty="0"/>
              <a:t>30. FAO, et al., </a:t>
            </a:r>
            <a:r>
              <a:rPr lang="fr-CA" sz="4000" i="1" dirty="0"/>
              <a:t>L’État de la sécurité alimentaire et de la nutrition dans le monde 2019. Se prémunir contre les ralentissements et les fléchissements économiques. 2019, Rome: FAO.</a:t>
            </a:r>
            <a:endParaRPr lang="fr-CA" sz="4000" dirty="0"/>
          </a:p>
          <a:p>
            <a:pPr marL="0" indent="0">
              <a:spcAft>
                <a:spcPts val="200"/>
              </a:spcAft>
              <a:buNone/>
            </a:pPr>
            <a:r>
              <a:rPr lang="fr-CA" sz="4000" dirty="0"/>
              <a:t>31. OMS, </a:t>
            </a:r>
            <a:r>
              <a:rPr lang="fr-CA" sz="4000" i="1" dirty="0"/>
              <a:t>Recommandations de l’OMS concernant les soins prénatals pour que la grossesse soit une expérience positive [WHO </a:t>
            </a:r>
            <a:r>
              <a:rPr lang="fr-CA" sz="4000" i="1" dirty="0" err="1"/>
              <a:t>recommendations</a:t>
            </a:r>
            <a:r>
              <a:rPr lang="fr-CA" sz="4000" i="1" dirty="0"/>
              <a:t> on </a:t>
            </a:r>
            <a:r>
              <a:rPr lang="fr-CA" sz="4000" i="1" dirty="0" err="1"/>
              <a:t>antenatal</a:t>
            </a:r>
            <a:r>
              <a:rPr lang="fr-CA" sz="4000" i="1" dirty="0"/>
              <a:t> care for a positive </a:t>
            </a:r>
            <a:r>
              <a:rPr lang="fr-CA" sz="4000" i="1" dirty="0" err="1"/>
              <a:t>pregnancy</a:t>
            </a:r>
            <a:r>
              <a:rPr lang="fr-CA" sz="4000" i="1" dirty="0"/>
              <a:t> </a:t>
            </a:r>
            <a:r>
              <a:rPr lang="fr-CA" sz="4000" i="1" dirty="0" err="1"/>
              <a:t>experience</a:t>
            </a:r>
            <a:r>
              <a:rPr lang="fr-CA" sz="4000" i="1" dirty="0"/>
              <a:t>]. 2017, Genève: Organisation mondiale de la Santé ; Licence : CC BY-NC-SA 3.0 IGO. </a:t>
            </a:r>
            <a:r>
              <a:rPr lang="fr-CA" sz="4000" i="1" u="sng" dirty="0">
                <a:hlinkClick r:id="rId4"/>
              </a:rPr>
              <a:t>https://www.who.int/reproductivehealth/publications/maternal_perinatal_health/anc-positive-pregnancy-experience/fr/</a:t>
            </a:r>
            <a:r>
              <a:rPr lang="fr-CA" sz="4000" i="1" dirty="0"/>
              <a:t> .</a:t>
            </a:r>
            <a:r>
              <a:rPr lang="en-CA" sz="4000" dirty="0"/>
              <a:t>32. UNICEF/UNU/WHO. Iron deficiency anaemia: assessment, prevention, and control. </a:t>
            </a:r>
            <a:r>
              <a:rPr lang="fr-CA" sz="4000" dirty="0"/>
              <a:t>Genève, Organisation mondiale de la Santé, 2001 (WHO/ NHD/01.3; </a:t>
            </a:r>
            <a:r>
              <a:rPr lang="fr-CA" sz="4000" u="sng" dirty="0">
                <a:hlinkClick r:id="rId5"/>
              </a:rPr>
              <a:t>http://www.who.int/nut/documents/ida_assessment_ prevention_control.pdf</a:t>
            </a:r>
            <a:r>
              <a:rPr lang="fr-CA" sz="4000" dirty="0"/>
              <a:t> , consulté le 13 décembre 2004).</a:t>
            </a:r>
          </a:p>
          <a:p>
            <a:pPr marL="0" indent="0">
              <a:spcAft>
                <a:spcPts val="200"/>
              </a:spcAft>
              <a:buNone/>
            </a:pPr>
            <a:r>
              <a:rPr lang="fr-CA" sz="4000" dirty="0"/>
              <a:t>33. OMS (2005), Focaliser sur l’anémie Vers une approche intégrée pour un contrôle efficace de l’anémie, </a:t>
            </a:r>
            <a:r>
              <a:rPr lang="fr-CA" sz="4000" u="sng" dirty="0">
                <a:hlinkClick r:id="rId6"/>
              </a:rPr>
              <a:t>https://www.who.int/topics/anaemia/who_unicef_anaemiastatement_fr.pdf</a:t>
            </a:r>
            <a:r>
              <a:rPr lang="fr-CA" sz="4000" dirty="0"/>
              <a:t>,</a:t>
            </a:r>
          </a:p>
          <a:p>
            <a:pPr marL="0" indent="0">
              <a:spcAft>
                <a:spcPts val="200"/>
              </a:spcAft>
              <a:buNone/>
            </a:pPr>
            <a:r>
              <a:rPr lang="fr-CA" sz="4000" dirty="0"/>
              <a:t>34. </a:t>
            </a:r>
            <a:r>
              <a:rPr lang="fr-CA" sz="4000" dirty="0" err="1"/>
              <a:t>Keen</a:t>
            </a:r>
            <a:r>
              <a:rPr lang="fr-CA" sz="4000" dirty="0"/>
              <a:t>, C.L., et al. </a:t>
            </a:r>
            <a:r>
              <a:rPr lang="en-US" sz="4000" dirty="0"/>
              <a:t>(2003), </a:t>
            </a:r>
            <a:r>
              <a:rPr lang="en-US" sz="4000" i="1" dirty="0"/>
              <a:t>The plausibility of micronutrient deficiencies being a significant contributing factor to the occurrence of pregnancy complications. J </a:t>
            </a:r>
            <a:r>
              <a:rPr lang="en-US" sz="4000" i="1" dirty="0" err="1"/>
              <a:t>Nutr</a:t>
            </a:r>
            <a:r>
              <a:rPr lang="en-US" sz="4000" i="1" dirty="0"/>
              <a:t>, </a:t>
            </a:r>
            <a:r>
              <a:rPr lang="en-US" sz="4000" b="1" i="1" dirty="0"/>
              <a:t>133(5 </a:t>
            </a:r>
            <a:r>
              <a:rPr lang="en-US" sz="4000" b="1" i="1" dirty="0" err="1"/>
              <a:t>Suppl</a:t>
            </a:r>
            <a:r>
              <a:rPr lang="en-US" sz="4000" b="1" i="1" dirty="0"/>
              <a:t> 2): p. 1597S-1605S.</a:t>
            </a:r>
            <a:endParaRPr lang="fr-CA" sz="4000" dirty="0"/>
          </a:p>
          <a:p>
            <a:pPr marL="0" indent="0">
              <a:spcAft>
                <a:spcPts val="200"/>
              </a:spcAft>
              <a:buNone/>
            </a:pPr>
            <a:r>
              <a:rPr lang="en-US" sz="4000" dirty="0"/>
              <a:t>35. WHO (2009), </a:t>
            </a:r>
            <a:r>
              <a:rPr lang="en-US" sz="4000" i="1" dirty="0"/>
              <a:t>Global health risks: mortality and burden of disease attributable to selected major risks. World Health Organization, Geneva. Accessed on July 20, 2016. </a:t>
            </a:r>
            <a:r>
              <a:rPr lang="en-US" sz="4000" i="1" u="sng" dirty="0">
                <a:hlinkClick r:id="rId7"/>
              </a:rPr>
              <a:t>https://www.who.int/healthinfo/global_burden_disease/GlobalHealthRisks_report_full.pdf</a:t>
            </a:r>
            <a:r>
              <a:rPr lang="en-US" sz="4000" i="1" dirty="0"/>
              <a:t> .</a:t>
            </a:r>
            <a:endParaRPr lang="fr-CA" sz="4000" dirty="0"/>
          </a:p>
          <a:p>
            <a:pPr marL="0" indent="0">
              <a:spcAft>
                <a:spcPts val="200"/>
              </a:spcAft>
              <a:buNone/>
            </a:pPr>
            <a:r>
              <a:rPr lang="fr-CA" sz="4000" dirty="0"/>
              <a:t>36. </a:t>
            </a:r>
            <a:r>
              <a:rPr lang="fr-CA" sz="4000" dirty="0" err="1"/>
              <a:t>Victora</a:t>
            </a:r>
            <a:r>
              <a:rPr lang="fr-CA" sz="4000" dirty="0"/>
              <a:t>, C.G., et al. </a:t>
            </a:r>
            <a:r>
              <a:rPr lang="en-US" sz="4000" dirty="0"/>
              <a:t>(2010), </a:t>
            </a:r>
            <a:r>
              <a:rPr lang="en-US" sz="4000" i="1" dirty="0"/>
              <a:t>Worldwide timing of growth faltering: revisiting implications for interventions. Pediatrics, </a:t>
            </a:r>
            <a:r>
              <a:rPr lang="en-US" sz="4000" b="1" i="1" dirty="0"/>
              <a:t>125(3): p. e473-80.</a:t>
            </a:r>
            <a:endParaRPr lang="fr-CA" sz="4000" dirty="0"/>
          </a:p>
          <a:p>
            <a:pPr marL="0" indent="0">
              <a:spcAft>
                <a:spcPts val="200"/>
              </a:spcAft>
              <a:buNone/>
            </a:pPr>
            <a:r>
              <a:rPr lang="en-US" sz="4000" dirty="0"/>
              <a:t>37. </a:t>
            </a:r>
            <a:r>
              <a:rPr lang="en-US" sz="4000" dirty="0" err="1"/>
              <a:t>Albertsson-Wikland</a:t>
            </a:r>
            <a:r>
              <a:rPr lang="en-US" sz="4000" dirty="0"/>
              <a:t>, K. and J. Karlberg (2003), </a:t>
            </a:r>
            <a:r>
              <a:rPr lang="en-US" sz="4000" i="1" dirty="0"/>
              <a:t>Natural growth in children born SGA with and without catch up growth. </a:t>
            </a:r>
            <a:r>
              <a:rPr lang="en-US" sz="4000" i="1" dirty="0" err="1"/>
              <a:t>Horm</a:t>
            </a:r>
            <a:r>
              <a:rPr lang="en-US" sz="4000" i="1" dirty="0"/>
              <a:t> Res, </a:t>
            </a:r>
            <a:r>
              <a:rPr lang="en-US" sz="4000" b="1" i="1" dirty="0"/>
              <a:t>59 </a:t>
            </a:r>
            <a:r>
              <a:rPr lang="en-US" sz="4000" b="1" i="1" dirty="0" err="1"/>
              <a:t>Suppl</a:t>
            </a:r>
            <a:r>
              <a:rPr lang="en-US" sz="4000" b="1" i="1" dirty="0"/>
              <a:t> 1: p. 129.</a:t>
            </a:r>
            <a:endParaRPr lang="fr-CA" sz="4000" dirty="0"/>
          </a:p>
          <a:p>
            <a:pPr marL="0" indent="0">
              <a:spcAft>
                <a:spcPts val="200"/>
              </a:spcAft>
              <a:buNone/>
            </a:pPr>
            <a:r>
              <a:rPr lang="en-CA" sz="4000" dirty="0"/>
              <a:t>38. </a:t>
            </a:r>
            <a:r>
              <a:rPr lang="en-CA" sz="4000" dirty="0" err="1"/>
              <a:t>Waber</a:t>
            </a:r>
            <a:r>
              <a:rPr lang="en-CA" sz="4000" dirty="0"/>
              <a:t>, D.P., et al. </a:t>
            </a:r>
            <a:r>
              <a:rPr lang="en-US" sz="4000" dirty="0"/>
              <a:t>(2014), </a:t>
            </a:r>
            <a:r>
              <a:rPr lang="en-US" sz="4000" i="1" dirty="0"/>
              <a:t>Impaired IQ and academic skills in adults who experienced moderate to severe infantile malnutrition: a 40-year study. </a:t>
            </a:r>
            <a:r>
              <a:rPr lang="en-US" sz="4000" i="1" dirty="0" err="1"/>
              <a:t>Nutr</a:t>
            </a:r>
            <a:r>
              <a:rPr lang="en-US" sz="4000" i="1" dirty="0"/>
              <a:t> </a:t>
            </a:r>
            <a:r>
              <a:rPr lang="en-US" sz="4000" i="1" dirty="0" err="1"/>
              <a:t>Neurosci</a:t>
            </a:r>
            <a:r>
              <a:rPr lang="en-US" sz="4000" i="1" dirty="0"/>
              <a:t>, </a:t>
            </a:r>
            <a:r>
              <a:rPr lang="en-US" sz="4000" b="1" i="1" dirty="0"/>
              <a:t>17(2): p. 58-64.</a:t>
            </a:r>
            <a:endParaRPr lang="fr-CA" sz="4000" dirty="0"/>
          </a:p>
          <a:p>
            <a:pPr marL="0" indent="0">
              <a:spcAft>
                <a:spcPts val="200"/>
              </a:spcAft>
              <a:buNone/>
            </a:pPr>
            <a:r>
              <a:rPr lang="en-CA" sz="4000" dirty="0"/>
              <a:t>39. World Bank (2006), Repositioning nutrition as central to development a strategy for large-scale action. International Bank for Reconstruction and Development/World Bank, Washington, DC. Accessed on December 12, 2015. http:// siteresources.worldbank.org/NUTRITION/Resources/ 281846-1131636806329/NutritionStrategyOverview.pdf.   </a:t>
            </a:r>
            <a:endParaRPr lang="fr-CA" sz="4000" dirty="0"/>
          </a:p>
          <a:p>
            <a:pPr marL="0" indent="0">
              <a:spcAft>
                <a:spcPts val="200"/>
              </a:spcAft>
              <a:buNone/>
            </a:pPr>
            <a:r>
              <a:rPr lang="fr-CA" sz="4000" dirty="0"/>
              <a:t>40. </a:t>
            </a:r>
            <a:r>
              <a:rPr lang="fr-CA" sz="4000" dirty="0" err="1"/>
              <a:t>Akombi</a:t>
            </a:r>
            <a:r>
              <a:rPr lang="fr-CA" sz="4000" dirty="0"/>
              <a:t>, B.J., et al. </a:t>
            </a:r>
            <a:r>
              <a:rPr lang="en-US" sz="4000" dirty="0"/>
              <a:t>(2017), </a:t>
            </a:r>
            <a:r>
              <a:rPr lang="en-US" sz="4000" i="1" dirty="0"/>
              <a:t>Stunting, Wasting and Underweight in Sub-Saharan Africa: A Systematic Review. </a:t>
            </a:r>
            <a:r>
              <a:rPr lang="fr-CA" sz="4000" i="1" dirty="0"/>
              <a:t>Int J Environ </a:t>
            </a:r>
            <a:r>
              <a:rPr lang="fr-CA" sz="4000" i="1" dirty="0" err="1"/>
              <a:t>Res</a:t>
            </a:r>
            <a:r>
              <a:rPr lang="fr-CA" sz="4000" i="1" dirty="0"/>
              <a:t> Public </a:t>
            </a:r>
            <a:r>
              <a:rPr lang="fr-CA" sz="4000" i="1" dirty="0" err="1"/>
              <a:t>Health</a:t>
            </a:r>
            <a:r>
              <a:rPr lang="fr-CA" sz="4000" i="1" dirty="0"/>
              <a:t>, </a:t>
            </a:r>
            <a:r>
              <a:rPr lang="fr-CA" sz="4000" b="1" i="1" dirty="0"/>
              <a:t>14(8).</a:t>
            </a:r>
            <a:endParaRPr lang="fr-CA" sz="4000" dirty="0"/>
          </a:p>
          <a:p>
            <a:pPr marL="0" indent="0">
              <a:spcAft>
                <a:spcPts val="200"/>
              </a:spcAft>
              <a:buNone/>
            </a:pPr>
            <a:r>
              <a:rPr lang="fr-CA" sz="4000" dirty="0"/>
              <a:t>41. UNICEF (2011), </a:t>
            </a:r>
            <a:r>
              <a:rPr lang="fr-CA" sz="4000" i="1" dirty="0"/>
              <a:t>Les différentes formes de malnutrition </a:t>
            </a:r>
            <a:r>
              <a:rPr lang="fr-CA" sz="4000" i="1" u="sng" dirty="0">
                <a:hlinkClick r:id="rId8"/>
              </a:rPr>
              <a:t>https://www.unicef.fr/sites/default/files/userfiles/Les_differentes_formes_de_malnutrition_Unicef_France_juillet_2011(3).pdf</a:t>
            </a:r>
            <a:r>
              <a:rPr lang="fr-CA" sz="4000" i="1" dirty="0"/>
              <a:t>  (consulté 10-2019).</a:t>
            </a:r>
            <a:endParaRPr lang="fr-CA" sz="4000" dirty="0"/>
          </a:p>
          <a:p>
            <a:pPr marL="0" indent="0">
              <a:spcAft>
                <a:spcPts val="200"/>
              </a:spcAft>
              <a:buNone/>
            </a:pPr>
            <a:r>
              <a:rPr lang="en-US" sz="4000" dirty="0"/>
              <a:t>42. UNICEF, WHO, and International Bank for Reconstruction and Development/The World Bank, </a:t>
            </a:r>
            <a:r>
              <a:rPr lang="en-US" sz="4000" i="1" dirty="0"/>
              <a:t>Levels and trends in child malnutrition: key findings of the 2019 Edition of the Joint Child Malnutrition Estimates. 2019, Geneva: World Health Organization; 2019 </a:t>
            </a:r>
            <a:r>
              <a:rPr lang="en-US" sz="4000" i="1" dirty="0" err="1"/>
              <a:t>Licence</a:t>
            </a:r>
            <a:r>
              <a:rPr lang="en-US" sz="4000" i="1" dirty="0"/>
              <a:t>: CC BY-NC-SA 3.0 IGO. </a:t>
            </a:r>
            <a:r>
              <a:rPr lang="fr-CA" sz="4000" i="1" u="sng" dirty="0">
                <a:hlinkClick r:id="rId9"/>
              </a:rPr>
              <a:t>https://www.who.int/nutgrowthdb/jme-2019-key-findings.pdf?ua=1</a:t>
            </a:r>
            <a:r>
              <a:rPr lang="en-US" sz="4000" i="1" dirty="0"/>
              <a:t> </a:t>
            </a:r>
            <a:r>
              <a:rPr lang="fr-CA" sz="4000" i="1" dirty="0"/>
              <a:t> (consulté 10-2019).</a:t>
            </a:r>
            <a:endParaRPr lang="fr-CA" sz="4000" dirty="0"/>
          </a:p>
          <a:p>
            <a:pPr marL="0" indent="0">
              <a:spcAft>
                <a:spcPts val="200"/>
              </a:spcAft>
              <a:buNone/>
            </a:pPr>
            <a:r>
              <a:rPr lang="fr-CA" sz="4000" dirty="0"/>
              <a:t>43. WHO (2018), </a:t>
            </a:r>
            <a:r>
              <a:rPr lang="fr-CA" sz="4000" i="1" dirty="0"/>
              <a:t>Obésité et surpoids. </a:t>
            </a:r>
            <a:r>
              <a:rPr lang="fr-CA" sz="4000" i="1" u="sng" dirty="0">
                <a:hlinkClick r:id="rId10"/>
              </a:rPr>
              <a:t>https://www.who.int/fr/news-room/fact-sheets/detail/obesity-and-overweight</a:t>
            </a:r>
            <a:r>
              <a:rPr lang="fr-CA" sz="4000" i="1" dirty="0"/>
              <a:t>  (consulté 10-2019).</a:t>
            </a:r>
            <a:endParaRPr lang="fr-CA" sz="4000" dirty="0"/>
          </a:p>
          <a:p>
            <a:pPr marL="0" indent="0">
              <a:spcAft>
                <a:spcPts val="200"/>
              </a:spcAft>
              <a:buNone/>
            </a:pPr>
            <a:r>
              <a:rPr lang="en-US" sz="4000" dirty="0"/>
              <a:t>44. </a:t>
            </a:r>
            <a:r>
              <a:rPr lang="en-US" sz="4000" dirty="0" err="1"/>
              <a:t>Kosaka</a:t>
            </a:r>
            <a:r>
              <a:rPr lang="en-US" sz="4000" dirty="0"/>
              <a:t>, S. and M. </a:t>
            </a:r>
            <a:r>
              <a:rPr lang="en-US" sz="4000" dirty="0" err="1"/>
              <a:t>Umezaki</a:t>
            </a:r>
            <a:r>
              <a:rPr lang="en-US" sz="4000" dirty="0"/>
              <a:t> (2017), </a:t>
            </a:r>
            <a:r>
              <a:rPr lang="en-US" sz="4000" i="1" dirty="0"/>
              <a:t>A systematic review of the prevalence and predictors of the double burden of malnutrition within households. Br J </a:t>
            </a:r>
            <a:r>
              <a:rPr lang="en-US" sz="4000" i="1" dirty="0" err="1"/>
              <a:t>Nutr</a:t>
            </a:r>
            <a:r>
              <a:rPr lang="en-US" sz="4000" i="1" dirty="0"/>
              <a:t>, </a:t>
            </a:r>
            <a:r>
              <a:rPr lang="en-US" sz="4000" b="1" i="1" dirty="0"/>
              <a:t>117(8): p. 1118-1127.</a:t>
            </a:r>
            <a:endParaRPr lang="fr-CA" sz="4000" dirty="0"/>
          </a:p>
          <a:p>
            <a:pPr marL="0" indent="0">
              <a:spcAft>
                <a:spcPts val="200"/>
              </a:spcAft>
              <a:buNone/>
            </a:pPr>
            <a:r>
              <a:rPr lang="en-US" sz="4000" dirty="0"/>
              <a:t>45. Haddad L, Cameron L &amp; Barnett I (2014), The double burden of malnutrition in SE Asia and the Pacific: priorities, policies and politics. Health Policy Plan (</a:t>
            </a:r>
            <a:r>
              <a:rPr lang="en-US" sz="4000" dirty="0" err="1"/>
              <a:t>Epublication</a:t>
            </a:r>
            <a:r>
              <a:rPr lang="en-US" sz="4000" dirty="0"/>
              <a:t> ahead of print version 15 October 2014) </a:t>
            </a:r>
            <a:endParaRPr lang="fr-CA" sz="4000" dirty="0"/>
          </a:p>
          <a:p>
            <a:pPr marL="0" indent="0">
              <a:spcAft>
                <a:spcPts val="200"/>
              </a:spcAft>
              <a:buNone/>
            </a:pPr>
            <a:r>
              <a:rPr lang="en-CA" sz="4000" dirty="0"/>
              <a:t>46. The World Bank (2016). Prevalence of overweight, female (% of female adults). </a:t>
            </a:r>
            <a:r>
              <a:rPr lang="fr-CA" sz="4000" u="sng" dirty="0">
                <a:hlinkClick r:id="rId11"/>
              </a:rPr>
              <a:t>https://databank.worldbank.org/indicator/SH.STA.OWAD.FE.ZS?Id=7f18f0c5&amp;Report_Name=Health&amp;populartype=series</a:t>
            </a:r>
            <a:r>
              <a:rPr lang="fr-CA" sz="4000" dirty="0"/>
              <a:t> (consulté 10-2019)</a:t>
            </a:r>
          </a:p>
          <a:p>
            <a:pPr marL="0" indent="0">
              <a:spcAft>
                <a:spcPts val="200"/>
              </a:spcAft>
              <a:buNone/>
            </a:pPr>
            <a:r>
              <a:rPr lang="fr-CA" sz="4000" dirty="0"/>
              <a:t>47. </a:t>
            </a:r>
            <a:r>
              <a:rPr lang="fr-CA" sz="4000" dirty="0" err="1"/>
              <a:t>Minsart</a:t>
            </a:r>
            <a:r>
              <a:rPr lang="fr-CA" sz="4000" dirty="0"/>
              <a:t>, A.F., et al. </a:t>
            </a:r>
            <a:r>
              <a:rPr lang="en-CA" sz="4000" dirty="0"/>
              <a:t>(2013), </a:t>
            </a:r>
            <a:r>
              <a:rPr lang="en-CA" sz="4000" i="1" dirty="0"/>
              <a:t>Neonatal outcomes in obese mothers: a population-based analysis. BMC Pregnancy Childbirth, </a:t>
            </a:r>
            <a:r>
              <a:rPr lang="en-CA" sz="4000" b="1" i="1" dirty="0"/>
              <a:t>13: p. 36.</a:t>
            </a:r>
            <a:endParaRPr lang="fr-CA" sz="4000" dirty="0"/>
          </a:p>
          <a:p>
            <a:pPr marL="0" indent="0">
              <a:spcAft>
                <a:spcPts val="200"/>
              </a:spcAft>
              <a:buNone/>
            </a:pPr>
            <a:r>
              <a:rPr lang="en-US" sz="4000" dirty="0"/>
              <a:t>48. </a:t>
            </a:r>
            <a:r>
              <a:rPr lang="en-US" sz="4000" dirty="0" err="1"/>
              <a:t>Siega-Riz</a:t>
            </a:r>
            <a:r>
              <a:rPr lang="en-US" sz="4000" dirty="0"/>
              <a:t>, A.M., A.M. </a:t>
            </a:r>
            <a:r>
              <a:rPr lang="en-US" sz="4000" dirty="0" err="1"/>
              <a:t>Siega-Riz</a:t>
            </a:r>
            <a:r>
              <a:rPr lang="en-US" sz="4000" dirty="0"/>
              <a:t>, and B. </a:t>
            </a:r>
            <a:r>
              <a:rPr lang="en-US" sz="4000" dirty="0" err="1"/>
              <a:t>Laraia</a:t>
            </a:r>
            <a:r>
              <a:rPr lang="en-US" sz="4000" dirty="0"/>
              <a:t> (2006), </a:t>
            </a:r>
            <a:r>
              <a:rPr lang="en-US" sz="4000" i="1" dirty="0"/>
              <a:t>The implications of maternal overweight and obesity on the course of pregnancy and birth outcomes. </a:t>
            </a:r>
            <a:r>
              <a:rPr lang="en-US" sz="4000" i="1" dirty="0" err="1"/>
              <a:t>Matern</a:t>
            </a:r>
            <a:r>
              <a:rPr lang="en-US" sz="4000" i="1" dirty="0"/>
              <a:t> Child Health J, </a:t>
            </a:r>
            <a:r>
              <a:rPr lang="en-US" sz="4000" b="1" i="1" dirty="0"/>
              <a:t>10(5 </a:t>
            </a:r>
            <a:r>
              <a:rPr lang="en-US" sz="4000" b="1" i="1" dirty="0" err="1"/>
              <a:t>Suppl</a:t>
            </a:r>
            <a:r>
              <a:rPr lang="en-US" sz="4000" b="1" i="1" dirty="0"/>
              <a:t>): p. S153-6.</a:t>
            </a:r>
            <a:endParaRPr lang="fr-CA" sz="4000" dirty="0"/>
          </a:p>
          <a:p>
            <a:pPr marL="0" indent="0">
              <a:spcAft>
                <a:spcPts val="200"/>
              </a:spcAft>
              <a:buNone/>
            </a:pPr>
            <a:r>
              <a:rPr lang="en-CA" sz="4000" dirty="0"/>
              <a:t>49. </a:t>
            </a:r>
            <a:r>
              <a:rPr lang="en-CA" sz="4000" dirty="0" err="1"/>
              <a:t>Andreasen</a:t>
            </a:r>
            <a:r>
              <a:rPr lang="en-CA" sz="4000" dirty="0"/>
              <a:t>, K.R., M.L. Andersen, and A.L. Schantz (2004), </a:t>
            </a:r>
            <a:r>
              <a:rPr lang="en-CA" sz="4000" i="1" dirty="0"/>
              <a:t>Obesity and pregnancy. </a:t>
            </a:r>
            <a:r>
              <a:rPr lang="en-CA" sz="4000" i="1" dirty="0" err="1"/>
              <a:t>Acta</a:t>
            </a:r>
            <a:r>
              <a:rPr lang="en-CA" sz="4000" i="1" dirty="0"/>
              <a:t> </a:t>
            </a:r>
            <a:r>
              <a:rPr lang="en-CA" sz="4000" i="1" dirty="0" err="1"/>
              <a:t>Obstet</a:t>
            </a:r>
            <a:r>
              <a:rPr lang="en-CA" sz="4000" i="1" dirty="0"/>
              <a:t> </a:t>
            </a:r>
            <a:r>
              <a:rPr lang="en-CA" sz="4000" i="1" dirty="0" err="1"/>
              <a:t>Gynecol</a:t>
            </a:r>
            <a:r>
              <a:rPr lang="en-CA" sz="4000" i="1" dirty="0"/>
              <a:t> </a:t>
            </a:r>
            <a:r>
              <a:rPr lang="en-CA" sz="4000" i="1" dirty="0" err="1"/>
              <a:t>Scand</a:t>
            </a:r>
            <a:r>
              <a:rPr lang="en-CA" sz="4000" i="1" dirty="0"/>
              <a:t>, </a:t>
            </a:r>
            <a:r>
              <a:rPr lang="en-CA" sz="4000" b="1" i="1" dirty="0"/>
              <a:t>83(11): p. 1022-9.</a:t>
            </a:r>
            <a:endParaRPr lang="fr-CA" sz="4000" dirty="0"/>
          </a:p>
          <a:p>
            <a:pPr marL="0" indent="0">
              <a:spcAft>
                <a:spcPts val="200"/>
              </a:spcAft>
              <a:buNone/>
            </a:pPr>
            <a:r>
              <a:rPr lang="en-US" sz="4000" dirty="0"/>
              <a:t>50. </a:t>
            </a:r>
            <a:r>
              <a:rPr lang="en-US" sz="4000" dirty="0" err="1"/>
              <a:t>Guelinckx</a:t>
            </a:r>
            <a:r>
              <a:rPr lang="en-US" sz="4000" dirty="0"/>
              <a:t>, I., et al. (2008), </a:t>
            </a:r>
            <a:r>
              <a:rPr lang="en-US" sz="4000" i="1" dirty="0"/>
              <a:t>Maternal obesity: pregnancy complications, gestational weight gain and nutrition. </a:t>
            </a:r>
            <a:r>
              <a:rPr lang="en-US" sz="4000" i="1" dirty="0" err="1"/>
              <a:t>Obes</a:t>
            </a:r>
            <a:r>
              <a:rPr lang="en-US" sz="4000" i="1" dirty="0"/>
              <a:t> Rev,</a:t>
            </a:r>
            <a:r>
              <a:rPr lang="en-US" sz="4000" b="1" i="1" dirty="0"/>
              <a:t>9(2): p. 140-50.</a:t>
            </a:r>
            <a:endParaRPr lang="fr-CA" sz="4000" dirty="0"/>
          </a:p>
        </p:txBody>
      </p:sp>
    </p:spTree>
    <p:extLst>
      <p:ext uri="{BB962C8B-B14F-4D97-AF65-F5344CB8AC3E}">
        <p14:creationId xmlns:p14="http://schemas.microsoft.com/office/powerpoint/2010/main" val="4266374157"/>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custDataLst>
              <p:tags r:id="rId1"/>
            </p:custDataLst>
          </p:nvPr>
        </p:nvSpPr>
        <p:spPr>
          <a:xfrm>
            <a:off x="395536" y="123329"/>
            <a:ext cx="8229600" cy="274042"/>
          </a:xfrm>
        </p:spPr>
        <p:txBody>
          <a:bodyPr>
            <a:noAutofit/>
          </a:bodyPr>
          <a:lstStyle/>
          <a:p>
            <a:pPr algn="l"/>
            <a:r>
              <a:rPr lang="fr-CA" sz="2800" dirty="0"/>
              <a:t>Références</a:t>
            </a:r>
          </a:p>
        </p:txBody>
      </p:sp>
      <p:sp>
        <p:nvSpPr>
          <p:cNvPr id="3" name="Espace réservé du contenu 2"/>
          <p:cNvSpPr>
            <a:spLocks noGrp="1"/>
          </p:cNvSpPr>
          <p:nvPr>
            <p:ph idx="1"/>
            <p:custDataLst>
              <p:tags r:id="rId2"/>
            </p:custDataLst>
          </p:nvPr>
        </p:nvSpPr>
        <p:spPr>
          <a:xfrm>
            <a:off x="197768" y="565732"/>
            <a:ext cx="8946232" cy="6823708"/>
          </a:xfrm>
        </p:spPr>
        <p:txBody>
          <a:bodyPr>
            <a:normAutofit fontScale="92500" lnSpcReduction="10000"/>
          </a:bodyPr>
          <a:lstStyle/>
          <a:p>
            <a:pPr marL="0" indent="0">
              <a:spcAft>
                <a:spcPts val="200"/>
              </a:spcAft>
              <a:buNone/>
            </a:pPr>
            <a:r>
              <a:rPr lang="en-US" sz="1100" dirty="0"/>
              <a:t>51. </a:t>
            </a:r>
            <a:r>
              <a:rPr lang="en-US" sz="1100" dirty="0" err="1"/>
              <a:t>Heslehurst</a:t>
            </a:r>
            <a:r>
              <a:rPr lang="en-US" sz="1100" dirty="0"/>
              <a:t>, N., et al. (2008), </a:t>
            </a:r>
            <a:r>
              <a:rPr lang="en-US" sz="1100" i="1" dirty="0"/>
              <a:t>The impact of maternal BMI status on pregnancy outcomes with immediate short-term obstetric resource implications: a meta-analysis. </a:t>
            </a:r>
            <a:r>
              <a:rPr lang="en-US" sz="1100" i="1" dirty="0" err="1"/>
              <a:t>Obes</a:t>
            </a:r>
            <a:r>
              <a:rPr lang="en-US" sz="1100" i="1" dirty="0"/>
              <a:t> Rev, </a:t>
            </a:r>
            <a:r>
              <a:rPr lang="en-US" sz="1100" b="1" i="1" dirty="0"/>
              <a:t>9(6): p. 635-83.</a:t>
            </a:r>
            <a:endParaRPr lang="fr-CA" sz="1100" dirty="0"/>
          </a:p>
          <a:p>
            <a:pPr marL="0" indent="0">
              <a:spcAft>
                <a:spcPts val="200"/>
              </a:spcAft>
              <a:buNone/>
            </a:pPr>
            <a:r>
              <a:rPr lang="fr-CA" sz="1100" dirty="0"/>
              <a:t>52. Potvin, L., M.-J. </a:t>
            </a:r>
            <a:r>
              <a:rPr lang="fr-CA" sz="1100" dirty="0" err="1"/>
              <a:t>Moquet</a:t>
            </a:r>
            <a:r>
              <a:rPr lang="fr-CA" sz="1100" dirty="0"/>
              <a:t>, and C. Jones, </a:t>
            </a:r>
            <a:r>
              <a:rPr lang="fr-CA" sz="1100" i="1" dirty="0"/>
              <a:t>Réduire les inégalités sociales en santé. . 2010, Saint-Denis: INPES, coll. Santé en action : </a:t>
            </a:r>
            <a:r>
              <a:rPr lang="fr-CA" sz="1100" i="1" u="sng" dirty="0">
                <a:hlinkClick r:id="rId4"/>
              </a:rPr>
              <a:t>http://nccdh.ca/fr/resources/entry/reduire-les-inegalites-sociales-en-sante</a:t>
            </a:r>
            <a:r>
              <a:rPr lang="fr-CA" sz="1100" i="1" dirty="0"/>
              <a:t> .</a:t>
            </a:r>
            <a:endParaRPr lang="fr-CA" sz="1100" dirty="0"/>
          </a:p>
          <a:p>
            <a:pPr marL="0" indent="0">
              <a:spcAft>
                <a:spcPts val="200"/>
              </a:spcAft>
              <a:buNone/>
            </a:pPr>
            <a:r>
              <a:rPr lang="fr-CA" sz="1100" dirty="0"/>
              <a:t>53. Commission sur les déterminants sociaux de la santé (CDSS) (2008), </a:t>
            </a:r>
            <a:r>
              <a:rPr lang="fr-CA" sz="1100" i="1" dirty="0"/>
              <a:t>Combler le fossé en une génération. Instaurer l’équité en santé en agissant sur les déterminants sociaux</a:t>
            </a:r>
            <a:r>
              <a:rPr lang="fr-CA" sz="1100" dirty="0"/>
              <a:t>. Organisation mondiale de la Santé, Genève. </a:t>
            </a:r>
            <a:r>
              <a:rPr lang="fr-CA" sz="1100" u="sng" dirty="0">
                <a:hlinkClick r:id="rId5"/>
              </a:rPr>
              <a:t>https://www.who.int/social_determinants/thecommission/finalreport/fr/</a:t>
            </a:r>
            <a:endParaRPr lang="fr-CA" sz="1100" dirty="0"/>
          </a:p>
          <a:p>
            <a:pPr marL="0" indent="0">
              <a:spcAft>
                <a:spcPts val="200"/>
              </a:spcAft>
              <a:buNone/>
            </a:pPr>
            <a:r>
              <a:rPr lang="fr-FR" sz="1100" dirty="0"/>
              <a:t>54. Commissaire à la santé et au bien-être (CSBE) (2010)</a:t>
            </a:r>
            <a:r>
              <a:rPr lang="fr-FR" sz="1100" i="1" dirty="0"/>
              <a:t>, Rapport d’appréciation de la performance du système de santé et de services sociaux 2010 — État de situation portant sur les maladies chroniques et la réponse du système de santé et de services sociaux. </a:t>
            </a:r>
            <a:r>
              <a:rPr lang="fr-FR" sz="1100" dirty="0"/>
              <a:t>Québec, Canada. [En ligne] [consulté le 11 janvier 2019]. Disponible : </a:t>
            </a:r>
            <a:r>
              <a:rPr lang="fr-CA" sz="1100" u="sng" dirty="0">
                <a:hlinkClick r:id="rId6"/>
              </a:rPr>
              <a:t>https://www.csbe.gouv.qc.ca/fileadmin/www/2010/MaladiesChroniques/CSBE_T2-EtatSituationMaladiesChroniques-052010.pdf. </a:t>
            </a:r>
            <a:endParaRPr lang="fr-CA" sz="1100" dirty="0"/>
          </a:p>
          <a:p>
            <a:pPr marL="0" indent="0">
              <a:spcAft>
                <a:spcPts val="200"/>
              </a:spcAft>
              <a:buNone/>
            </a:pPr>
            <a:r>
              <a:rPr lang="fr-CA" sz="1100" dirty="0"/>
              <a:t>55. FAO, et al., </a:t>
            </a:r>
            <a:r>
              <a:rPr lang="fr-CA" sz="1100" i="1" dirty="0"/>
              <a:t>L’État de la sécurité alimentaire et de la nutrition dans le monde 2018. Renforcer la résilience face aux changements climatiques pour la sécurité alimentaire et la nutrition. 2018, Rome: FAO.</a:t>
            </a:r>
            <a:endParaRPr lang="fr-CA" sz="1100" dirty="0"/>
          </a:p>
          <a:p>
            <a:pPr marL="0" indent="0">
              <a:spcAft>
                <a:spcPts val="200"/>
              </a:spcAft>
              <a:buNone/>
            </a:pPr>
            <a:r>
              <a:rPr lang="fr-CA" sz="1100" dirty="0"/>
              <a:t>56. UNICEF Canada </a:t>
            </a:r>
            <a:r>
              <a:rPr lang="fr-CA" sz="1100" i="1" dirty="0"/>
              <a:t>Malnutrition. </a:t>
            </a:r>
            <a:r>
              <a:rPr lang="fr-CA" sz="1100" i="1" u="sng" dirty="0">
                <a:hlinkClick r:id="rId7"/>
              </a:rPr>
              <a:t>https://www.unicef.ca/fr/malnutrition?ea_tracking_id=19DIAQ08OTE&amp;amp;amp%3B19DIAQ02OTE=&amp;amp;amp%3Bgclid=Cj0KCQiAq97uBRCwARIsADTziybIW61EyKBx_bxWMn_GgaaBK_WvNzM5HGomDVQTv-C5eVEY-vy02o0aAra4EALw_wcB</a:t>
            </a:r>
            <a:r>
              <a:rPr lang="fr-CA" sz="1100" i="1" dirty="0"/>
              <a:t>  (consulté 11-2019).</a:t>
            </a:r>
            <a:endParaRPr lang="fr-CA" sz="1100" dirty="0"/>
          </a:p>
          <a:p>
            <a:pPr marL="0" indent="0">
              <a:spcAft>
                <a:spcPts val="200"/>
              </a:spcAft>
              <a:buNone/>
            </a:pPr>
            <a:r>
              <a:rPr lang="fr-CA" sz="1100" dirty="0"/>
              <a:t>57. OMS (2016), </a:t>
            </a:r>
            <a:r>
              <a:rPr lang="fr-CA" sz="1100" i="1" dirty="0"/>
              <a:t>Les femmes enceintes doivent pouvoir bénéficier de soins adaptés au bon moment. </a:t>
            </a:r>
            <a:r>
              <a:rPr lang="fr-CA" sz="1100" i="1" u="sng" dirty="0">
                <a:hlinkClick r:id="rId8"/>
              </a:rPr>
              <a:t>https://www.who.int/fr/news-room/detail/07-11-2016-pregnant-women-must-be-able-to-access-the-right-care-at-the-right-time-says-who</a:t>
            </a:r>
            <a:r>
              <a:rPr lang="fr-CA" sz="1100" i="1" dirty="0"/>
              <a:t>  (consulté 04-2020).</a:t>
            </a:r>
            <a:endParaRPr lang="fr-CA" sz="1100" dirty="0"/>
          </a:p>
          <a:p>
            <a:pPr marL="0" indent="0">
              <a:spcAft>
                <a:spcPts val="200"/>
              </a:spcAft>
              <a:buNone/>
            </a:pPr>
            <a:r>
              <a:rPr lang="fr-CA" sz="1100" dirty="0"/>
              <a:t>58. UNICEF (2019), </a:t>
            </a:r>
            <a:r>
              <a:rPr lang="fr-CA" sz="1100" i="1" dirty="0"/>
              <a:t>Les mères les plus pauvres n’ont toujours pas accès à des soins de santé maternelle de qualité. </a:t>
            </a:r>
            <a:r>
              <a:rPr lang="fr-CA" sz="1100" i="1" u="sng" dirty="0">
                <a:hlinkClick r:id="rId9"/>
              </a:rPr>
              <a:t>https://www.unicef.org/fr/press-releases/world-not-delivering-quality-maternal-health-care-poorest-mothers-unicef</a:t>
            </a:r>
            <a:r>
              <a:rPr lang="fr-CA" sz="1100" i="1" dirty="0"/>
              <a:t>  (consulté 12-2019).</a:t>
            </a:r>
            <a:endParaRPr lang="fr-CA" sz="1100" dirty="0"/>
          </a:p>
          <a:p>
            <a:pPr marL="0" indent="0">
              <a:spcAft>
                <a:spcPts val="200"/>
              </a:spcAft>
              <a:buNone/>
            </a:pPr>
            <a:r>
              <a:rPr lang="en-US" sz="1100" dirty="0"/>
              <a:t>59. East CE, Biro  MA, Fredericks  S, Lau  R. Support during pregnancy for women at increased risk of low birthweight babies. Cochrane Database of Systematic Reviews 2019, Issue 4. </a:t>
            </a:r>
            <a:r>
              <a:rPr lang="fr-CA" sz="1100" dirty="0"/>
              <a:t>Art. No.: CD000198.</a:t>
            </a:r>
          </a:p>
          <a:p>
            <a:pPr marL="0" indent="0">
              <a:spcAft>
                <a:spcPts val="200"/>
              </a:spcAft>
              <a:buNone/>
            </a:pPr>
            <a:r>
              <a:rPr lang="fr-CA" sz="1100" dirty="0"/>
              <a:t>60. OMS, </a:t>
            </a:r>
            <a:r>
              <a:rPr lang="fr-CA" sz="1100" i="1" dirty="0"/>
              <a:t>Allaitement au sein exclusif. </a:t>
            </a:r>
            <a:r>
              <a:rPr lang="fr-CA" sz="1100" i="1" u="sng" dirty="0">
                <a:hlinkClick r:id="rId10"/>
              </a:rPr>
              <a:t>https://www.who.int/nutrition/topics/exclusive_breastfeeding/fr/</a:t>
            </a:r>
            <a:r>
              <a:rPr lang="fr-CA" sz="1100" i="1" dirty="0"/>
              <a:t>  (11-2019).</a:t>
            </a:r>
            <a:endParaRPr lang="fr-CA" sz="1100" dirty="0"/>
          </a:p>
          <a:p>
            <a:pPr marL="0" indent="0">
              <a:spcAft>
                <a:spcPts val="200"/>
              </a:spcAft>
              <a:buNone/>
            </a:pPr>
            <a:r>
              <a:rPr lang="fr-CA" sz="1100" dirty="0"/>
              <a:t>61. OMS (2017), </a:t>
            </a:r>
            <a:r>
              <a:rPr lang="fr-CA" sz="1100" i="1" dirty="0"/>
              <a:t>L’insuffisance des investissements en faveur de l'allaitement nuit aux nourrissons et aux mères de par le monde. </a:t>
            </a:r>
            <a:r>
              <a:rPr lang="fr-CA" sz="1100" i="1" u="sng" dirty="0">
                <a:hlinkClick r:id="rId11"/>
              </a:rPr>
              <a:t>https://www.who.int/fr/news-room/detail/01-08-2017-babies-and-mothers-worldwide-failed-by-lack-of-investment-in-breastfeeding</a:t>
            </a:r>
            <a:r>
              <a:rPr lang="fr-CA" sz="1100" i="1" dirty="0"/>
              <a:t>  (consulté 11-2019).</a:t>
            </a:r>
            <a:endParaRPr lang="fr-CA" sz="1100" dirty="0"/>
          </a:p>
          <a:p>
            <a:pPr marL="0" indent="0">
              <a:spcAft>
                <a:spcPts val="200"/>
              </a:spcAft>
              <a:buNone/>
            </a:pPr>
            <a:r>
              <a:rPr lang="fr-CA" sz="1100" dirty="0"/>
              <a:t>62. OMS (2018), </a:t>
            </a:r>
            <a:r>
              <a:rPr lang="fr-CA" sz="1100" i="1" dirty="0"/>
              <a:t>Alimentation du nourrisson et du jeune enfant. </a:t>
            </a:r>
            <a:r>
              <a:rPr lang="fr-CA" sz="1100" i="1" u="sng" dirty="0">
                <a:hlinkClick r:id="rId12"/>
              </a:rPr>
              <a:t>https://www.who.int/fr/news-room/fact-sheets/detail/infant-and-young-child-feeding</a:t>
            </a:r>
            <a:r>
              <a:rPr lang="fr-CA" sz="1100" i="1" dirty="0"/>
              <a:t>  (consulté 11-2019).</a:t>
            </a:r>
            <a:endParaRPr lang="fr-CA" sz="1100" dirty="0"/>
          </a:p>
          <a:p>
            <a:pPr marL="0" indent="0">
              <a:spcAft>
                <a:spcPts val="200"/>
              </a:spcAft>
              <a:buNone/>
            </a:pPr>
            <a:r>
              <a:rPr lang="fr-CA" sz="1100" dirty="0"/>
              <a:t>63. Équipe Naître et grandir (2015), </a:t>
            </a:r>
            <a:r>
              <a:rPr lang="fr-CA" sz="1100" i="1" dirty="0"/>
              <a:t>Le syndrome de la mort subite du nourrisson. </a:t>
            </a:r>
            <a:r>
              <a:rPr lang="fr-CA" sz="1100" i="1" u="sng" dirty="0">
                <a:hlinkClick r:id="rId13"/>
              </a:rPr>
              <a:t>https://naitreetgrandir.com/fr/mauxenfants/indexmaladiesa_z/fiche.aspx?doc=naitre-grandir-sante-bebe-deces-syndrome-mort-subite-nourrisson</a:t>
            </a:r>
            <a:r>
              <a:rPr lang="fr-CA" sz="1100" i="1" dirty="0"/>
              <a:t>  (consulté 10-2019).</a:t>
            </a:r>
            <a:endParaRPr lang="fr-CA" sz="1100" dirty="0"/>
          </a:p>
          <a:p>
            <a:pPr marL="0" indent="0">
              <a:spcAft>
                <a:spcPts val="200"/>
              </a:spcAft>
              <a:buNone/>
            </a:pPr>
            <a:r>
              <a:rPr lang="fr-CA" sz="1100" dirty="0"/>
              <a:t>64. Rollins, N.C., et al. </a:t>
            </a:r>
            <a:r>
              <a:rPr lang="en-US" sz="1100" dirty="0"/>
              <a:t>(2016), </a:t>
            </a:r>
            <a:r>
              <a:rPr lang="en-US" sz="1100" i="1" dirty="0"/>
              <a:t>Why invest, and what it will take to improve breastfeeding practices? Lancet, 387(10017): p. 491-504.</a:t>
            </a:r>
            <a:endParaRPr lang="fr-CA" sz="1100" dirty="0"/>
          </a:p>
          <a:p>
            <a:pPr marL="0" indent="0">
              <a:spcAft>
                <a:spcPts val="200"/>
              </a:spcAft>
              <a:buNone/>
            </a:pPr>
            <a:r>
              <a:rPr lang="en-US" sz="1100" dirty="0"/>
              <a:t>65. WHO, </a:t>
            </a:r>
            <a:r>
              <a:rPr lang="en-US" sz="1100" i="1" dirty="0"/>
              <a:t>Exclusive breastfeeding to reduce the risk of childhood overweight and obesity. Biological, </a:t>
            </a:r>
            <a:r>
              <a:rPr lang="en-US" sz="1100" i="1" dirty="0" err="1"/>
              <a:t>behavioural</a:t>
            </a:r>
            <a:r>
              <a:rPr lang="en-US" sz="1100" i="1" dirty="0"/>
              <a:t> and contextual rationale. 2014, Geneva: World Health Organization; (http://www.who.int/elena/titles/bbc/breastfeeding_childhood_obesity/en/, accessed 2 February 2017).</a:t>
            </a:r>
            <a:endParaRPr lang="fr-CA" sz="1100" dirty="0"/>
          </a:p>
          <a:p>
            <a:pPr marL="0" indent="0">
              <a:spcAft>
                <a:spcPts val="200"/>
              </a:spcAft>
              <a:buNone/>
            </a:pPr>
            <a:r>
              <a:rPr lang="en-US" sz="1100" dirty="0"/>
              <a:t>66. WHO, </a:t>
            </a:r>
            <a:r>
              <a:rPr lang="en-US" sz="1100" i="1" dirty="0"/>
              <a:t>Exclusive breastfeeding </a:t>
            </a:r>
            <a:r>
              <a:rPr lang="en-US" sz="1100" i="1" u="sng" dirty="0">
                <a:hlinkClick r:id="rId14"/>
              </a:rPr>
              <a:t>http://www.who.int/elena/titles/exclusive_breastfeeding/en/</a:t>
            </a:r>
            <a:r>
              <a:rPr lang="en-US" sz="1100" i="1" dirty="0"/>
              <a:t>  (accessed 2 February 2017).</a:t>
            </a:r>
            <a:endParaRPr lang="fr-CA" sz="1100" dirty="0"/>
          </a:p>
          <a:p>
            <a:pPr marL="0" indent="0">
              <a:spcAft>
                <a:spcPts val="200"/>
              </a:spcAft>
              <a:buNone/>
            </a:pPr>
            <a:r>
              <a:rPr lang="fr-CA" sz="1100" dirty="0"/>
              <a:t>67. </a:t>
            </a:r>
            <a:r>
              <a:rPr lang="fr-CA" sz="1100" dirty="0" err="1"/>
              <a:t>Victora</a:t>
            </a:r>
            <a:r>
              <a:rPr lang="fr-CA" sz="1100" dirty="0"/>
              <a:t>, C.G., et al. </a:t>
            </a:r>
            <a:r>
              <a:rPr lang="en-US" sz="1100" dirty="0"/>
              <a:t>(2016), </a:t>
            </a:r>
            <a:r>
              <a:rPr lang="en-US" sz="1100" i="1" dirty="0"/>
              <a:t>Breastfeeding in the 21st century: epidemiology, mechanisms, and lifelong effect. Lancet, </a:t>
            </a:r>
            <a:r>
              <a:rPr lang="en-US" sz="1100" b="1" i="1" dirty="0"/>
              <a:t>387(10017): p. 475-90.</a:t>
            </a:r>
            <a:endParaRPr lang="fr-CA" sz="1100" dirty="0"/>
          </a:p>
          <a:p>
            <a:pPr marL="0" indent="0">
              <a:spcAft>
                <a:spcPts val="200"/>
              </a:spcAft>
              <a:buNone/>
            </a:pPr>
            <a:r>
              <a:rPr lang="en-US" sz="1100" dirty="0"/>
              <a:t>68. Pena, M. and J. </a:t>
            </a:r>
            <a:r>
              <a:rPr lang="en-US" sz="1100" dirty="0" err="1"/>
              <a:t>Bacallao</a:t>
            </a:r>
            <a:r>
              <a:rPr lang="en-US" sz="1100" dirty="0"/>
              <a:t> (2002), </a:t>
            </a:r>
            <a:r>
              <a:rPr lang="en-US" sz="1100" i="1" dirty="0"/>
              <a:t>Malnutrition and poverty. </a:t>
            </a:r>
            <a:r>
              <a:rPr lang="fr-CA" sz="1100" i="1" dirty="0" err="1"/>
              <a:t>Annu</a:t>
            </a:r>
            <a:r>
              <a:rPr lang="fr-CA" sz="1100" i="1" dirty="0"/>
              <a:t> </a:t>
            </a:r>
            <a:r>
              <a:rPr lang="fr-CA" sz="1100" i="1" dirty="0" err="1"/>
              <a:t>Rev</a:t>
            </a:r>
            <a:r>
              <a:rPr lang="fr-CA" sz="1100" i="1" dirty="0"/>
              <a:t> </a:t>
            </a:r>
            <a:r>
              <a:rPr lang="fr-CA" sz="1100" i="1" dirty="0" err="1"/>
              <a:t>Nutr</a:t>
            </a:r>
            <a:r>
              <a:rPr lang="fr-CA" sz="1100" i="1" dirty="0"/>
              <a:t>, </a:t>
            </a:r>
            <a:r>
              <a:rPr lang="fr-CA" sz="1100" b="1" i="1" dirty="0"/>
              <a:t>22: p. 241-53.</a:t>
            </a:r>
            <a:endParaRPr lang="fr-CA" sz="1100" dirty="0"/>
          </a:p>
          <a:p>
            <a:pPr marL="0" indent="0">
              <a:spcAft>
                <a:spcPts val="200"/>
              </a:spcAft>
              <a:buNone/>
            </a:pPr>
            <a:r>
              <a:rPr lang="fr-CA" sz="1100" dirty="0"/>
              <a:t>69. Beatrice, N., et al. </a:t>
            </a:r>
            <a:r>
              <a:rPr lang="en-US" sz="1100" dirty="0"/>
              <a:t>(2012), </a:t>
            </a:r>
            <a:r>
              <a:rPr lang="en-US" sz="1100" i="1" dirty="0"/>
              <a:t>Longitudinal patterns of poverty and health in early childhood: exploring the influence of concurrent, previous, and cumulative poverty on child health outcomes. </a:t>
            </a:r>
            <a:r>
              <a:rPr lang="fr-CA" sz="1100" i="1" dirty="0"/>
              <a:t>BMC </a:t>
            </a:r>
            <a:r>
              <a:rPr lang="fr-CA" sz="1100" i="1" dirty="0" err="1"/>
              <a:t>Pediatr</a:t>
            </a:r>
            <a:r>
              <a:rPr lang="fr-CA" sz="1100" i="1" dirty="0"/>
              <a:t>, </a:t>
            </a:r>
            <a:r>
              <a:rPr lang="fr-CA" sz="1100" b="1" i="1" dirty="0"/>
              <a:t>12: p. 141.</a:t>
            </a:r>
            <a:endParaRPr lang="fr-CA" sz="1100" dirty="0"/>
          </a:p>
          <a:p>
            <a:pPr marL="0" indent="0">
              <a:spcAft>
                <a:spcPts val="200"/>
              </a:spcAft>
              <a:buNone/>
            </a:pPr>
            <a:r>
              <a:rPr lang="fr-CA" sz="1100" dirty="0"/>
              <a:t>70. Observatoire des tout-petits, </a:t>
            </a:r>
            <a:r>
              <a:rPr lang="fr-CA" sz="1100" i="1" dirty="0"/>
              <a:t>Dans quels environnements grandissent les tout-petits québécois ? Portrait 2016. 2016, Montréal, Québec: Observatoire des tout-petits. </a:t>
            </a:r>
            <a:r>
              <a:rPr lang="fr-CA" sz="1100" i="1" u="sng" dirty="0">
                <a:hlinkClick r:id="rId15"/>
              </a:rPr>
              <a:t>https://tout-petits.org/media/1314/portrait_des_touts-petits-2016-observatoire-des-tout-petits-20161124.pdf</a:t>
            </a:r>
            <a:r>
              <a:rPr lang="fr-CA" sz="1100" i="1" dirty="0"/>
              <a:t> .</a:t>
            </a:r>
          </a:p>
          <a:p>
            <a:pPr marL="0" indent="0">
              <a:spcAft>
                <a:spcPts val="200"/>
              </a:spcAft>
              <a:buNone/>
            </a:pPr>
            <a:r>
              <a:rPr lang="fr-CA" sz="1100" dirty="0"/>
              <a:t> </a:t>
            </a:r>
            <a:endParaRPr lang="fr-CA" sz="1000" dirty="0"/>
          </a:p>
        </p:txBody>
      </p:sp>
    </p:spTree>
    <p:extLst>
      <p:ext uri="{BB962C8B-B14F-4D97-AF65-F5344CB8AC3E}">
        <p14:creationId xmlns:p14="http://schemas.microsoft.com/office/powerpoint/2010/main" val="3949206108"/>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custDataLst>
              <p:tags r:id="rId1"/>
            </p:custDataLst>
          </p:nvPr>
        </p:nvSpPr>
        <p:spPr>
          <a:xfrm>
            <a:off x="395536" y="123329"/>
            <a:ext cx="8229600" cy="274042"/>
          </a:xfrm>
        </p:spPr>
        <p:txBody>
          <a:bodyPr>
            <a:noAutofit/>
          </a:bodyPr>
          <a:lstStyle/>
          <a:p>
            <a:pPr algn="l"/>
            <a:r>
              <a:rPr lang="fr-CA" sz="2800" dirty="0"/>
              <a:t>Références</a:t>
            </a:r>
          </a:p>
        </p:txBody>
      </p:sp>
      <p:sp>
        <p:nvSpPr>
          <p:cNvPr id="3" name="Espace réservé du contenu 2"/>
          <p:cNvSpPr>
            <a:spLocks noGrp="1"/>
          </p:cNvSpPr>
          <p:nvPr>
            <p:ph idx="1"/>
            <p:custDataLst>
              <p:tags r:id="rId2"/>
            </p:custDataLst>
          </p:nvPr>
        </p:nvSpPr>
        <p:spPr>
          <a:xfrm>
            <a:off x="197768" y="565732"/>
            <a:ext cx="8946232" cy="6309320"/>
          </a:xfrm>
        </p:spPr>
        <p:txBody>
          <a:bodyPr>
            <a:normAutofit fontScale="92500" lnSpcReduction="20000"/>
          </a:bodyPr>
          <a:lstStyle/>
          <a:p>
            <a:pPr marL="0" indent="0">
              <a:spcAft>
                <a:spcPts val="200"/>
              </a:spcAft>
              <a:buNone/>
            </a:pPr>
            <a:r>
              <a:rPr lang="fr-CA" sz="1100" dirty="0"/>
              <a:t>71. UNICEF </a:t>
            </a:r>
            <a:r>
              <a:rPr lang="fr-CA" sz="1100" i="1" dirty="0"/>
              <a:t>Les visages de la malnutrition. </a:t>
            </a:r>
            <a:r>
              <a:rPr lang="fr-CA" sz="1100" i="1" u="sng" dirty="0">
                <a:hlinkClick r:id="rId4"/>
              </a:rPr>
              <a:t>https://www.unicef.org/french/nutrition/index_faces-of-malnutrition.htm</a:t>
            </a:r>
            <a:r>
              <a:rPr lang="fr-CA" sz="1100" i="1" dirty="0"/>
              <a:t> l (consulté 11-2019).</a:t>
            </a:r>
            <a:r>
              <a:rPr lang="fr-CA" sz="1100" dirty="0"/>
              <a:t>	</a:t>
            </a:r>
          </a:p>
          <a:p>
            <a:pPr marL="0" indent="0">
              <a:spcAft>
                <a:spcPts val="200"/>
              </a:spcAft>
              <a:buNone/>
            </a:pPr>
            <a:r>
              <a:rPr lang="fr-CA" sz="1100" dirty="0"/>
              <a:t>72. </a:t>
            </a:r>
            <a:r>
              <a:rPr lang="fr-CA" sz="1100" dirty="0" err="1"/>
              <a:t>Raynault</a:t>
            </a:r>
            <a:r>
              <a:rPr lang="fr-CA" sz="1100" dirty="0"/>
              <a:t>, M.-F., S. Tessier, and F. Thérien, </a:t>
            </a:r>
            <a:r>
              <a:rPr lang="fr-CA" sz="1100" i="1" dirty="0"/>
              <a:t>Pour des logements salubres et abordables. Rapport du directeur de santé publique de Montréal. 2015, Montréal: Direction régionale de santé publique CIUSSS du </a:t>
            </a:r>
            <a:r>
              <a:rPr lang="fr-CA" sz="1100" i="1" dirty="0" err="1"/>
              <a:t>Centre-Sud-de-l’Île-de-Montréal</a:t>
            </a:r>
            <a:r>
              <a:rPr lang="fr-CA" sz="1100" i="1" dirty="0"/>
              <a:t>, </a:t>
            </a:r>
            <a:r>
              <a:rPr lang="fr-CA" sz="1100" u="sng" dirty="0">
                <a:hlinkClick r:id="rId5"/>
              </a:rPr>
              <a:t>http://www.centrelearoback.org/assets/PDF/04_activites/CLR-RapDir2015_Logement_FR.pdf</a:t>
            </a:r>
            <a:r>
              <a:rPr lang="fr-CA" sz="1100" dirty="0"/>
              <a:t>.</a:t>
            </a:r>
          </a:p>
          <a:p>
            <a:pPr marL="0" indent="0">
              <a:spcAft>
                <a:spcPts val="200"/>
              </a:spcAft>
              <a:buNone/>
            </a:pPr>
            <a:r>
              <a:rPr lang="en-US" sz="1100" dirty="0"/>
              <a:t>73. Kirkpatrick, S. and V. </a:t>
            </a:r>
            <a:r>
              <a:rPr lang="en-US" sz="1100" dirty="0" err="1"/>
              <a:t>Tarasuk</a:t>
            </a:r>
            <a:r>
              <a:rPr lang="en-US" sz="1100" dirty="0"/>
              <a:t> (2007), </a:t>
            </a:r>
            <a:r>
              <a:rPr lang="en-US" sz="1100" i="1" dirty="0"/>
              <a:t>Adequacy of food spending is related to housing expenditures among lower-income Canadian households. </a:t>
            </a:r>
            <a:r>
              <a:rPr lang="en-CA" sz="1100" i="1" dirty="0"/>
              <a:t>Public Health Nutrition, </a:t>
            </a:r>
            <a:r>
              <a:rPr lang="en-CA" sz="1100" b="1" i="1" dirty="0"/>
              <a:t>10(12): p. 1464-1473.</a:t>
            </a:r>
            <a:endParaRPr lang="fr-CA" sz="1100" dirty="0"/>
          </a:p>
          <a:p>
            <a:pPr marL="0" indent="0">
              <a:spcAft>
                <a:spcPts val="200"/>
              </a:spcAft>
              <a:buNone/>
            </a:pPr>
            <a:r>
              <a:rPr lang="en-CA" sz="1100" dirty="0"/>
              <a:t>74. Thomson, H., M. </a:t>
            </a:r>
            <a:r>
              <a:rPr lang="en-CA" sz="1100" dirty="0" err="1"/>
              <a:t>Petticrew</a:t>
            </a:r>
            <a:r>
              <a:rPr lang="en-CA" sz="1100" dirty="0"/>
              <a:t>, and M. Douglas (2003), </a:t>
            </a:r>
            <a:r>
              <a:rPr lang="en-CA" sz="1100" i="1" dirty="0"/>
              <a:t>Health impact assessment of housing improvements: incorporating research evidence. </a:t>
            </a:r>
            <a:r>
              <a:rPr lang="fr-CA" sz="1100" i="1" dirty="0"/>
              <a:t>J </a:t>
            </a:r>
            <a:r>
              <a:rPr lang="fr-CA" sz="1100" i="1" dirty="0" err="1"/>
              <a:t>Epidemiol</a:t>
            </a:r>
            <a:r>
              <a:rPr lang="fr-CA" sz="1100" i="1" dirty="0"/>
              <a:t> </a:t>
            </a:r>
            <a:r>
              <a:rPr lang="fr-CA" sz="1100" i="1" dirty="0" err="1"/>
              <a:t>Community</a:t>
            </a:r>
            <a:r>
              <a:rPr lang="fr-CA" sz="1100" i="1" dirty="0"/>
              <a:t> </a:t>
            </a:r>
            <a:r>
              <a:rPr lang="fr-CA" sz="1100" i="1" dirty="0" err="1"/>
              <a:t>Health</a:t>
            </a:r>
            <a:r>
              <a:rPr lang="fr-CA" sz="1100" i="1" dirty="0"/>
              <a:t>, </a:t>
            </a:r>
            <a:r>
              <a:rPr lang="fr-CA" sz="1100" b="1" i="1" dirty="0"/>
              <a:t>57(1): p. 11-6.</a:t>
            </a:r>
            <a:endParaRPr lang="fr-CA" sz="1100" dirty="0"/>
          </a:p>
          <a:p>
            <a:pPr marL="0" indent="0">
              <a:spcAft>
                <a:spcPts val="200"/>
              </a:spcAft>
              <a:buNone/>
            </a:pPr>
            <a:r>
              <a:rPr lang="fr-CA" sz="1100" dirty="0"/>
              <a:t>75. Institut national de santé publique du Québec (2011), </a:t>
            </a:r>
            <a:r>
              <a:rPr lang="fr-CA" sz="1100" i="1" dirty="0"/>
              <a:t>Sécurité et insécurité alimentaire chez les Québécois : une analyse de la situation en lien avec leurs habitudes alimentaires </a:t>
            </a:r>
            <a:r>
              <a:rPr lang="fr-CA" sz="1100" dirty="0"/>
              <a:t>Gouvernement du Québec, </a:t>
            </a:r>
            <a:r>
              <a:rPr lang="fr-CA" sz="1100" u="sng" dirty="0">
                <a:hlinkClick r:id="rId6"/>
              </a:rPr>
              <a:t>https://www.inspq.qc.ca/pdf/publications/1333_SecurtieAlimentQucAnalSituationHabAliment.pdf</a:t>
            </a:r>
            <a:r>
              <a:rPr lang="fr-CA" sz="1100" dirty="0"/>
              <a:t>.</a:t>
            </a:r>
          </a:p>
          <a:p>
            <a:pPr marL="0" indent="0">
              <a:spcAft>
                <a:spcPts val="200"/>
              </a:spcAft>
              <a:buNone/>
            </a:pPr>
            <a:r>
              <a:rPr lang="en-US" sz="1100" dirty="0"/>
              <a:t>76. </a:t>
            </a:r>
            <a:r>
              <a:rPr lang="en-US" sz="1100" dirty="0" err="1"/>
              <a:t>Ke</a:t>
            </a:r>
            <a:r>
              <a:rPr lang="en-US" sz="1100" dirty="0"/>
              <a:t>, J. and E.L. Ford-Jones (2015), </a:t>
            </a:r>
            <a:r>
              <a:rPr lang="en-US" sz="1100" i="1" dirty="0"/>
              <a:t>Food insecurity and hunger: A review of the effects on children's health and </a:t>
            </a:r>
            <a:r>
              <a:rPr lang="en-US" sz="1100" i="1" dirty="0" err="1"/>
              <a:t>behaviour</a:t>
            </a:r>
            <a:r>
              <a:rPr lang="en-US" sz="1100" i="1" dirty="0"/>
              <a:t>. </a:t>
            </a:r>
            <a:r>
              <a:rPr lang="en-US" sz="1100" i="1" dirty="0" err="1"/>
              <a:t>Paediatr</a:t>
            </a:r>
            <a:r>
              <a:rPr lang="en-US" sz="1100" i="1" dirty="0"/>
              <a:t> Child Health, </a:t>
            </a:r>
            <a:r>
              <a:rPr lang="en-US" sz="1100" b="1" i="1" dirty="0"/>
              <a:t>20(2): p. 89-91.</a:t>
            </a:r>
            <a:endParaRPr lang="fr-CA" sz="1100" dirty="0"/>
          </a:p>
          <a:p>
            <a:pPr marL="0" indent="0">
              <a:spcAft>
                <a:spcPts val="200"/>
              </a:spcAft>
              <a:buNone/>
            </a:pPr>
            <a:r>
              <a:rPr lang="en-US" sz="1100" dirty="0"/>
              <a:t>77. Melchior, M., et al. (2012), </a:t>
            </a:r>
            <a:r>
              <a:rPr lang="en-US" sz="1100" i="1" dirty="0"/>
              <a:t>Food insecurity and children's mental health: a prospective birth cohort study. </a:t>
            </a:r>
            <a:r>
              <a:rPr lang="en-US" sz="1100" i="1" dirty="0" err="1"/>
              <a:t>PLoS</a:t>
            </a:r>
            <a:r>
              <a:rPr lang="en-US" sz="1100" i="1" dirty="0"/>
              <a:t> One, </a:t>
            </a:r>
            <a:r>
              <a:rPr lang="en-US" sz="1100" b="1" i="1" dirty="0"/>
              <a:t>7(12): p. e52615.</a:t>
            </a:r>
            <a:endParaRPr lang="fr-CA" sz="1100" dirty="0"/>
          </a:p>
          <a:p>
            <a:pPr marL="0" indent="0">
              <a:spcAft>
                <a:spcPts val="200"/>
              </a:spcAft>
              <a:buNone/>
            </a:pPr>
            <a:r>
              <a:rPr lang="en-US" sz="1100" dirty="0"/>
              <a:t>78. </a:t>
            </a:r>
            <a:r>
              <a:rPr lang="en-US" sz="1100" dirty="0" err="1"/>
              <a:t>Slopen</a:t>
            </a:r>
            <a:r>
              <a:rPr lang="en-US" sz="1100" dirty="0"/>
              <a:t>, N., et al. (2010), </a:t>
            </a:r>
            <a:r>
              <a:rPr lang="en-US" sz="1100" i="1" dirty="0"/>
              <a:t>Poverty, food insecurity, and the behavior for childhood internalizing and externalizing disorders. J Am </a:t>
            </a:r>
            <a:r>
              <a:rPr lang="en-US" sz="1100" i="1" dirty="0" err="1"/>
              <a:t>Acad</a:t>
            </a:r>
            <a:r>
              <a:rPr lang="en-US" sz="1100" i="1" dirty="0"/>
              <a:t> Child </a:t>
            </a:r>
            <a:r>
              <a:rPr lang="en-US" sz="1100" i="1" dirty="0" err="1"/>
              <a:t>Adolesc</a:t>
            </a:r>
            <a:r>
              <a:rPr lang="en-US" sz="1100" i="1" dirty="0"/>
              <a:t> Psychiatry, </a:t>
            </a:r>
            <a:r>
              <a:rPr lang="en-US" sz="1100" b="1" i="1" dirty="0"/>
              <a:t>49(5): p. 444-52.</a:t>
            </a:r>
            <a:endParaRPr lang="fr-CA" sz="1100" dirty="0"/>
          </a:p>
          <a:p>
            <a:pPr marL="0" indent="0">
              <a:spcAft>
                <a:spcPts val="200"/>
              </a:spcAft>
              <a:buNone/>
            </a:pPr>
            <a:r>
              <a:rPr lang="en-US" sz="1100" dirty="0"/>
              <a:t>79. </a:t>
            </a:r>
            <a:r>
              <a:rPr lang="en-CA" sz="1100" dirty="0"/>
              <a:t>National Research Council and Institute of Medicine, Research Opportunities Concerning the Causes and Consequences of Child Food Insecurity and Hunger: Workshop Summary, ed. N. </a:t>
            </a:r>
            <a:r>
              <a:rPr lang="en-CA" sz="1100" dirty="0" err="1"/>
              <a:t>Kirkendall</a:t>
            </a:r>
            <a:r>
              <a:rPr lang="en-CA" sz="1100" dirty="0"/>
              <a:t>, C. House, and C.F. </a:t>
            </a:r>
            <a:r>
              <a:rPr lang="en-CA" sz="1100" dirty="0" err="1"/>
              <a:t>Citro</a:t>
            </a:r>
            <a:r>
              <a:rPr lang="en-CA" sz="1100" dirty="0"/>
              <a:t>. 2013, Washington, DC: The National Academies Press. </a:t>
            </a:r>
            <a:r>
              <a:rPr lang="fr-CA" sz="1100" dirty="0"/>
              <a:t>208.</a:t>
            </a:r>
          </a:p>
          <a:p>
            <a:pPr marL="0" indent="0">
              <a:spcAft>
                <a:spcPts val="200"/>
              </a:spcAft>
              <a:buNone/>
            </a:pPr>
            <a:r>
              <a:rPr lang="fr-CA" sz="1100" dirty="0"/>
              <a:t>80. UNESCO, </a:t>
            </a:r>
            <a:r>
              <a:rPr lang="fr-CA" sz="1100" i="1" dirty="0"/>
              <a:t>Éducation des filles et des femmes - statistiques. </a:t>
            </a:r>
            <a:r>
              <a:rPr lang="fr-CA" sz="1100" i="1" u="sng" dirty="0">
                <a:hlinkClick r:id="rId7"/>
              </a:rPr>
              <a:t>http://www.unesco.org/new/fr/unesco/events/prizes-and-celebrations/celebrations/international-days/international-womens-day-2014/women-ed-facts-and-figure</a:t>
            </a:r>
            <a:r>
              <a:rPr lang="fr-CA" sz="1100" i="1" dirty="0"/>
              <a:t> / (consulté 11-2019).</a:t>
            </a:r>
            <a:endParaRPr lang="fr-CA" sz="1100" dirty="0"/>
          </a:p>
          <a:p>
            <a:pPr marL="0" indent="0">
              <a:spcAft>
                <a:spcPts val="200"/>
              </a:spcAft>
              <a:buNone/>
            </a:pPr>
            <a:r>
              <a:rPr lang="fr-CA" sz="1100" dirty="0"/>
              <a:t>81. </a:t>
            </a:r>
            <a:r>
              <a:rPr lang="fr-CA" sz="1100" dirty="0" err="1"/>
              <a:t>Gea</a:t>
            </a:r>
            <a:r>
              <a:rPr lang="fr-CA" sz="1100" dirty="0"/>
              <a:t>-Horta, T., et al. </a:t>
            </a:r>
            <a:r>
              <a:rPr lang="en-US" sz="1100" dirty="0"/>
              <a:t>(2016), </a:t>
            </a:r>
            <a:r>
              <a:rPr lang="en-US" sz="1100" i="1" dirty="0"/>
              <a:t>Factors associated with nutritional outcomes in the mother-child dyad: a population-based cross-sectional study. </a:t>
            </a:r>
            <a:r>
              <a:rPr lang="fr-CA" sz="1100" i="1" dirty="0"/>
              <a:t>Public </a:t>
            </a:r>
            <a:r>
              <a:rPr lang="fr-CA" sz="1100" i="1" dirty="0" err="1"/>
              <a:t>Health</a:t>
            </a:r>
            <a:r>
              <a:rPr lang="fr-CA" sz="1100" i="1" dirty="0"/>
              <a:t> </a:t>
            </a:r>
            <a:r>
              <a:rPr lang="fr-CA" sz="1100" i="1" dirty="0" err="1"/>
              <a:t>Nutr</a:t>
            </a:r>
            <a:r>
              <a:rPr lang="fr-CA" sz="1100" i="1" dirty="0"/>
              <a:t>, </a:t>
            </a:r>
            <a:r>
              <a:rPr lang="fr-CA" sz="1100" b="1" i="1" dirty="0"/>
              <a:t>19(15): p. 2725-33.</a:t>
            </a:r>
            <a:endParaRPr lang="fr-CA" sz="1100" dirty="0"/>
          </a:p>
          <a:p>
            <a:pPr marL="0" indent="0">
              <a:spcAft>
                <a:spcPts val="200"/>
              </a:spcAft>
              <a:buNone/>
            </a:pPr>
            <a:r>
              <a:rPr lang="fr-CA" sz="1100" dirty="0"/>
              <a:t>82. UNICEF, </a:t>
            </a:r>
            <a:r>
              <a:rPr lang="fr-CA" sz="1100" i="1" dirty="0"/>
              <a:t>La malnutrition: causes, conséquences et solutions. </a:t>
            </a:r>
            <a:r>
              <a:rPr lang="fr-CA" sz="1100" i="1" u="sng" dirty="0">
                <a:hlinkClick r:id="rId8"/>
              </a:rPr>
              <a:t>https://www.unicef.org/french/sowc98/pdf/presume.pdf</a:t>
            </a:r>
            <a:r>
              <a:rPr lang="fr-CA" sz="1100" i="1" dirty="0"/>
              <a:t>  (consulté 11-2019), 1998.</a:t>
            </a:r>
            <a:endParaRPr lang="fr-CA" sz="1100" dirty="0"/>
          </a:p>
          <a:p>
            <a:pPr marL="0" indent="0">
              <a:spcAft>
                <a:spcPts val="200"/>
              </a:spcAft>
              <a:buNone/>
            </a:pPr>
            <a:r>
              <a:rPr lang="fr-CA" sz="1100" dirty="0"/>
              <a:t>83. United Nations </a:t>
            </a:r>
            <a:r>
              <a:rPr lang="fr-CA" sz="1100" dirty="0" err="1"/>
              <a:t>Educational</a:t>
            </a:r>
            <a:r>
              <a:rPr lang="fr-CA" sz="1100" dirty="0"/>
              <a:t>, Scientific and Cultural </a:t>
            </a:r>
            <a:r>
              <a:rPr lang="fr-CA" sz="1100" dirty="0" err="1"/>
              <a:t>Organization</a:t>
            </a:r>
            <a:r>
              <a:rPr lang="fr-CA" sz="1100" dirty="0"/>
              <a:t> (2013), </a:t>
            </a:r>
            <a:r>
              <a:rPr lang="fr-CA" sz="1100" i="1" dirty="0"/>
              <a:t>Rapport mondial de suivi sur l’EPT. Fiche d’information. L’éducation des filles – les faits </a:t>
            </a:r>
            <a:r>
              <a:rPr lang="fr-CA" sz="1100" i="1" u="sng" dirty="0">
                <a:hlinkClick r:id="rId9"/>
              </a:rPr>
              <a:t>https://fr.unesco.org/gem-report/sites/gem-report/files/girls-factsheet-fr.pdf</a:t>
            </a:r>
            <a:r>
              <a:rPr lang="fr-CA" sz="1100" i="1" dirty="0"/>
              <a:t>  (consulté 11-2019).</a:t>
            </a:r>
            <a:endParaRPr lang="fr-CA" sz="1100" dirty="0"/>
          </a:p>
          <a:p>
            <a:pPr marL="0" indent="0">
              <a:spcAft>
                <a:spcPts val="200"/>
              </a:spcAft>
              <a:buNone/>
            </a:pPr>
            <a:r>
              <a:rPr lang="fr-CA" sz="1100" dirty="0"/>
              <a:t>84. OMS. </a:t>
            </a:r>
            <a:r>
              <a:rPr lang="fr-CA" sz="1100" i="1" dirty="0"/>
              <a:t>Comprendre les facteurs déterminants de la grossesse précoce. Santé sexuelle et reproductive. </a:t>
            </a:r>
            <a:r>
              <a:rPr lang="fr-CA" sz="1100" i="1" u="sng" dirty="0">
                <a:hlinkClick r:id="rId10"/>
              </a:rPr>
              <a:t>https://www.who.int/reproductivehealth/topics/adolescence/laws/fr/</a:t>
            </a:r>
            <a:r>
              <a:rPr lang="fr-CA" sz="1100" i="1" dirty="0"/>
              <a:t>  (consulté 11-2019).</a:t>
            </a:r>
            <a:endParaRPr lang="fr-CA" sz="1100" dirty="0"/>
          </a:p>
          <a:p>
            <a:pPr marL="0" indent="0">
              <a:spcAft>
                <a:spcPts val="200"/>
              </a:spcAft>
              <a:buNone/>
            </a:pPr>
            <a:r>
              <a:rPr lang="fr-CA" sz="1100" dirty="0"/>
              <a:t>85. FAO, </a:t>
            </a:r>
            <a:r>
              <a:rPr lang="fr-CA" sz="1100" i="1" dirty="0"/>
              <a:t>Thème 5: Nourriture et soins destinés aux femmes. </a:t>
            </a:r>
            <a:r>
              <a:rPr lang="fr-CA" sz="1100" i="1" u="sng" dirty="0">
                <a:hlinkClick r:id="rId11"/>
              </a:rPr>
              <a:t>http://www.fao.org/3/y5740f/y5740f08.htm</a:t>
            </a:r>
            <a:r>
              <a:rPr lang="fr-CA" sz="1100" i="1" dirty="0"/>
              <a:t>  (consulté 11-2019).</a:t>
            </a:r>
            <a:endParaRPr lang="fr-CA" sz="1100" dirty="0"/>
          </a:p>
          <a:p>
            <a:pPr marL="0" indent="0">
              <a:spcAft>
                <a:spcPts val="200"/>
              </a:spcAft>
              <a:buNone/>
            </a:pPr>
            <a:r>
              <a:rPr lang="fr-CA" sz="1100" dirty="0"/>
              <a:t>86. OMS, </a:t>
            </a:r>
            <a:r>
              <a:rPr lang="fr-CA" sz="1100" i="1" dirty="0"/>
              <a:t>Charte d’Ottawa pour la promotion de la santé. 1986, Genève.</a:t>
            </a:r>
            <a:endParaRPr lang="fr-CA" sz="1100" dirty="0"/>
          </a:p>
          <a:p>
            <a:pPr marL="0" indent="0">
              <a:spcAft>
                <a:spcPts val="200"/>
              </a:spcAft>
              <a:buNone/>
            </a:pPr>
            <a:r>
              <a:rPr lang="fr-CA" sz="1100" dirty="0"/>
              <a:t>87. PROMOSANTÉ (2016), </a:t>
            </a:r>
            <a:r>
              <a:rPr lang="fr-CA" sz="1100" i="1" dirty="0"/>
              <a:t>Promotion de la santé en bref. Définition. http://promosante.org/promotion-de-la-sante-en-bref/definition/ (consulté 11-2019).</a:t>
            </a:r>
            <a:endParaRPr lang="fr-CA" sz="1100" dirty="0"/>
          </a:p>
          <a:p>
            <a:pPr marL="0" indent="0">
              <a:spcAft>
                <a:spcPts val="200"/>
              </a:spcAft>
              <a:buNone/>
            </a:pPr>
            <a:r>
              <a:rPr lang="en-US" sz="1100" dirty="0"/>
              <a:t>88. Abdullah, A. (2015), </a:t>
            </a:r>
            <a:r>
              <a:rPr lang="en-US" sz="1100" i="1" dirty="0"/>
              <a:t>The Double Burden of Undernutrition and </a:t>
            </a:r>
            <a:r>
              <a:rPr lang="en-US" sz="1100" i="1" dirty="0" err="1"/>
              <a:t>Overnutrition</a:t>
            </a:r>
            <a:r>
              <a:rPr lang="en-US" sz="1100" i="1" dirty="0"/>
              <a:t> in Developing Countries: an Update. </a:t>
            </a:r>
            <a:r>
              <a:rPr lang="en-US" sz="1100" i="1" dirty="0" err="1"/>
              <a:t>Curr</a:t>
            </a:r>
            <a:r>
              <a:rPr lang="en-US" sz="1100" i="1" dirty="0"/>
              <a:t> </a:t>
            </a:r>
            <a:r>
              <a:rPr lang="en-US" sz="1100" i="1" dirty="0" err="1"/>
              <a:t>Obes</a:t>
            </a:r>
            <a:r>
              <a:rPr lang="en-US" sz="1100" i="1" dirty="0"/>
              <a:t> Rep ,</a:t>
            </a:r>
            <a:r>
              <a:rPr lang="en-US" sz="1100" b="1" i="1" dirty="0"/>
              <a:t>4(3): p. 337-49.</a:t>
            </a:r>
            <a:endParaRPr lang="fr-CA" sz="1100" dirty="0"/>
          </a:p>
          <a:p>
            <a:pPr marL="0" indent="0">
              <a:spcAft>
                <a:spcPts val="200"/>
              </a:spcAft>
              <a:buNone/>
            </a:pPr>
            <a:r>
              <a:rPr lang="en-US" sz="1100" dirty="0"/>
              <a:t>89. </a:t>
            </a:r>
            <a:r>
              <a:rPr lang="en-US" sz="1100" dirty="0" err="1"/>
              <a:t>Pullar</a:t>
            </a:r>
            <a:r>
              <a:rPr lang="en-US" sz="1100" dirty="0"/>
              <a:t>, J., et al. (2018), </a:t>
            </a:r>
            <a:r>
              <a:rPr lang="en-US" sz="1100" i="1" dirty="0"/>
              <a:t>The impact of poverty reduction and development interventions on non-communicable diseases and their </a:t>
            </a:r>
            <a:r>
              <a:rPr lang="en-US" sz="1100" i="1" dirty="0" err="1"/>
              <a:t>behavioural</a:t>
            </a:r>
            <a:r>
              <a:rPr lang="en-US" sz="1100" i="1" dirty="0"/>
              <a:t> risk factors in low and lower-middle income countries: A systematic review. </a:t>
            </a:r>
            <a:r>
              <a:rPr lang="en-US" sz="1100" i="1" dirty="0" err="1"/>
              <a:t>PLoS</a:t>
            </a:r>
            <a:r>
              <a:rPr lang="en-US" sz="1100" i="1" dirty="0"/>
              <a:t> One, </a:t>
            </a:r>
            <a:r>
              <a:rPr lang="en-US" sz="1100" b="1" i="1" dirty="0"/>
              <a:t>13(2): p. e0193378.</a:t>
            </a:r>
            <a:endParaRPr lang="fr-CA" sz="1100" dirty="0"/>
          </a:p>
          <a:p>
            <a:pPr marL="0" indent="0">
              <a:spcAft>
                <a:spcPts val="200"/>
              </a:spcAft>
              <a:buNone/>
            </a:pPr>
            <a:r>
              <a:rPr lang="en-US" sz="1100" dirty="0"/>
              <a:t>90. Min, J., et al. (2018), </a:t>
            </a:r>
            <a:r>
              <a:rPr lang="en-US" sz="1100" i="1" dirty="0"/>
              <a:t>Double burden of diseases worldwide: coexistence of undernutrition and </a:t>
            </a:r>
            <a:r>
              <a:rPr lang="en-US" sz="1100" i="1" dirty="0" err="1"/>
              <a:t>overnutrition</a:t>
            </a:r>
            <a:r>
              <a:rPr lang="en-US" sz="1100" i="1" dirty="0"/>
              <a:t>-related non-communicable chronic diseases. </a:t>
            </a:r>
            <a:r>
              <a:rPr lang="en-US" sz="1100" i="1" dirty="0" err="1"/>
              <a:t>Obes</a:t>
            </a:r>
            <a:r>
              <a:rPr lang="en-US" sz="1100" i="1" dirty="0"/>
              <a:t> Rev, </a:t>
            </a:r>
            <a:r>
              <a:rPr lang="en-US" sz="1100" b="1" i="1" dirty="0"/>
              <a:t>19(1): p. 49-61</a:t>
            </a:r>
            <a:endParaRPr lang="fr-CA" sz="1100" dirty="0"/>
          </a:p>
          <a:p>
            <a:pPr marL="0" indent="0">
              <a:spcAft>
                <a:spcPts val="200"/>
              </a:spcAft>
              <a:buNone/>
            </a:pPr>
            <a:r>
              <a:rPr lang="fr-CA" sz="1100" dirty="0"/>
              <a:t>91. UNICEF, </a:t>
            </a:r>
            <a:r>
              <a:rPr lang="fr-CA" sz="1100" i="1" dirty="0"/>
              <a:t>La nutrition dans les situations d’urgence. </a:t>
            </a:r>
            <a:r>
              <a:rPr lang="fr-CA" sz="1100" i="1" u="sng" dirty="0">
                <a:hlinkClick r:id="rId12"/>
              </a:rPr>
              <a:t>https://www.unicef.org/french/nutrition/index_emergencies.html</a:t>
            </a:r>
            <a:r>
              <a:rPr lang="fr-CA" sz="1100" i="1" dirty="0"/>
              <a:t>  (consulté 12-2019).</a:t>
            </a:r>
            <a:endParaRPr lang="fr-CA" sz="1100" dirty="0"/>
          </a:p>
          <a:p>
            <a:pPr marL="0" indent="0">
              <a:spcAft>
                <a:spcPts val="200"/>
              </a:spcAft>
              <a:buNone/>
            </a:pPr>
            <a:r>
              <a:rPr lang="fr-CA" sz="1100" dirty="0"/>
              <a:t>92. Gouvernement du Canada (2018), </a:t>
            </a:r>
            <a:r>
              <a:rPr lang="fr-CA" sz="1100" i="1" dirty="0"/>
              <a:t>Une chance pour tous : la première Stratégie canadienne de réduction de la pauvreté. </a:t>
            </a:r>
            <a:r>
              <a:rPr lang="fr-CA" sz="1100" i="1" u="sng" dirty="0">
                <a:hlinkClick r:id="rId13"/>
              </a:rPr>
              <a:t>https://www.canada.ca/fr/emploi-developpement-social/programmes/reduction-pauvrete/rapports/strategie.html</a:t>
            </a:r>
            <a:r>
              <a:rPr lang="fr-CA" sz="1100" i="1" dirty="0"/>
              <a:t>  (consulté 12-2019).</a:t>
            </a:r>
            <a:endParaRPr lang="fr-CA" sz="1100" dirty="0"/>
          </a:p>
          <a:p>
            <a:pPr marL="0" indent="0">
              <a:spcAft>
                <a:spcPts val="200"/>
              </a:spcAft>
              <a:buNone/>
            </a:pPr>
            <a:r>
              <a:rPr lang="en-US" sz="1100" dirty="0"/>
              <a:t>93. Sow, M., M. De </a:t>
            </a:r>
            <a:r>
              <a:rPr lang="en-US" sz="1100" dirty="0" err="1"/>
              <a:t>Spiegelaere</a:t>
            </a:r>
            <a:r>
              <a:rPr lang="en-US" sz="1100" dirty="0"/>
              <a:t>, and M.-F. </a:t>
            </a:r>
            <a:r>
              <a:rPr lang="en-US" sz="1100" dirty="0" err="1"/>
              <a:t>Raynault</a:t>
            </a:r>
            <a:r>
              <a:rPr lang="en-US" sz="1100" dirty="0"/>
              <a:t> (2018), </a:t>
            </a:r>
            <a:r>
              <a:rPr lang="en-US" sz="1100" i="1" dirty="0"/>
              <a:t>Evaluating the effect of income support policies on social health inequalities (SHIs) at birth in Montreal and Brussels using a </a:t>
            </a:r>
            <a:r>
              <a:rPr lang="en-US" sz="1100" i="1" dirty="0" err="1"/>
              <a:t>contextualised</a:t>
            </a:r>
            <a:r>
              <a:rPr lang="en-US" sz="1100" i="1" dirty="0"/>
              <a:t> comparative approach and model family method: a study protocol. BMJ Open </a:t>
            </a:r>
            <a:r>
              <a:rPr lang="en-US" sz="1100" b="1" i="1" dirty="0"/>
              <a:t>8:e024015</a:t>
            </a:r>
            <a:endParaRPr lang="fr-CA" sz="1100" dirty="0"/>
          </a:p>
          <a:p>
            <a:pPr marL="0" indent="0">
              <a:buNone/>
            </a:pPr>
            <a:endParaRPr lang="fr-CA" sz="1000" dirty="0"/>
          </a:p>
        </p:txBody>
      </p:sp>
    </p:spTree>
    <p:extLst>
      <p:ext uri="{BB962C8B-B14F-4D97-AF65-F5344CB8AC3E}">
        <p14:creationId xmlns:p14="http://schemas.microsoft.com/office/powerpoint/2010/main" val="1401371839"/>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custDataLst>
              <p:tags r:id="rId1"/>
            </p:custDataLst>
          </p:nvPr>
        </p:nvSpPr>
        <p:spPr>
          <a:xfrm>
            <a:off x="395536" y="123329"/>
            <a:ext cx="8229600" cy="274042"/>
          </a:xfrm>
        </p:spPr>
        <p:txBody>
          <a:bodyPr>
            <a:noAutofit/>
          </a:bodyPr>
          <a:lstStyle/>
          <a:p>
            <a:pPr algn="l"/>
            <a:r>
              <a:rPr lang="fr-CA" sz="2800" dirty="0"/>
              <a:t>Références</a:t>
            </a:r>
          </a:p>
        </p:txBody>
      </p:sp>
      <p:sp>
        <p:nvSpPr>
          <p:cNvPr id="3" name="Espace réservé du contenu 2"/>
          <p:cNvSpPr>
            <a:spLocks noGrp="1"/>
          </p:cNvSpPr>
          <p:nvPr>
            <p:ph idx="1"/>
            <p:custDataLst>
              <p:tags r:id="rId2"/>
            </p:custDataLst>
          </p:nvPr>
        </p:nvSpPr>
        <p:spPr>
          <a:xfrm>
            <a:off x="197768" y="565732"/>
            <a:ext cx="8946232" cy="6309320"/>
          </a:xfrm>
        </p:spPr>
        <p:txBody>
          <a:bodyPr>
            <a:normAutofit/>
          </a:bodyPr>
          <a:lstStyle/>
          <a:p>
            <a:pPr marL="0" indent="0">
              <a:spcAft>
                <a:spcPts val="200"/>
              </a:spcAft>
              <a:buNone/>
            </a:pPr>
            <a:r>
              <a:rPr lang="en-US" sz="1000" dirty="0"/>
              <a:t>94. WHO, </a:t>
            </a:r>
            <a:r>
              <a:rPr lang="en-US" sz="1000" i="1" dirty="0"/>
              <a:t>Global nutrition policy review: what does it take to scale up nutrition action? 2013, Geneva: World Health Organization; (http://apps.who.int/iris/bitstream/10665/84408/1/9789241505529_eng.pdf, accessed 2 February 2017).</a:t>
            </a:r>
            <a:endParaRPr lang="fr-CA" sz="1000" dirty="0"/>
          </a:p>
          <a:p>
            <a:pPr marL="0" indent="0">
              <a:spcAft>
                <a:spcPts val="200"/>
              </a:spcAft>
              <a:buNone/>
            </a:pPr>
            <a:r>
              <a:rPr lang="fr-CA" sz="1000" dirty="0"/>
              <a:t>95. Santé Canada (2019), </a:t>
            </a:r>
            <a:r>
              <a:rPr lang="fr-CA" sz="1000" i="1" dirty="0"/>
              <a:t>Guide alimentaire canadien. Lignes directrices canadiennes en matière d’alimentation. </a:t>
            </a:r>
            <a:r>
              <a:rPr lang="fr-CA" sz="1000" i="1" u="sng" dirty="0">
                <a:hlinkClick r:id="rId4"/>
              </a:rPr>
              <a:t>https://guide-alimentaire.canada.ca/fr/directrices/</a:t>
            </a:r>
            <a:r>
              <a:rPr lang="fr-CA" sz="1000" i="1" dirty="0"/>
              <a:t>  (consulté 12-2019).</a:t>
            </a:r>
            <a:endParaRPr lang="fr-CA" sz="1000" dirty="0"/>
          </a:p>
          <a:p>
            <a:pPr marL="0" indent="0">
              <a:spcAft>
                <a:spcPts val="200"/>
              </a:spcAft>
              <a:buNone/>
            </a:pPr>
            <a:r>
              <a:rPr lang="fr-CA" sz="1000" dirty="0"/>
              <a:t>96. Gouvernement du Canada (2019), </a:t>
            </a:r>
            <a:r>
              <a:rPr lang="fr-CA" sz="1000" i="1" dirty="0"/>
              <a:t>Protéger, promouvoir et soutenir l'allaitement maternel : recommandation canadienne et les dix conditions pour le succès de l’allaitement maternel. Publications-Vie saine. </a:t>
            </a:r>
            <a:r>
              <a:rPr lang="fr-CA" sz="1000" i="1" u="sng" dirty="0">
                <a:hlinkClick r:id="rId5"/>
              </a:rPr>
              <a:t>https://www.canada.ca/fr/sante-publique/services/publications/vie-saine/allaitement-maternel-feuillet-information.html</a:t>
            </a:r>
            <a:r>
              <a:rPr lang="fr-CA" sz="1000" i="1" dirty="0"/>
              <a:t>  (consulté 11-2019).</a:t>
            </a:r>
            <a:endParaRPr lang="fr-CA" sz="1000" dirty="0"/>
          </a:p>
          <a:p>
            <a:pPr marL="0" indent="0">
              <a:spcAft>
                <a:spcPts val="200"/>
              </a:spcAft>
              <a:buNone/>
            </a:pPr>
            <a:r>
              <a:rPr lang="fr-CA" sz="1000" i="1" dirty="0"/>
              <a:t>97. Allaitement maternel : Synthèse, in Encyclopédie sur le développement des jeunes enfants [en ligne]. http://www.enfant-encyclopedie.com/allaitement-maternel/synthese. </a:t>
            </a:r>
            <a:r>
              <a:rPr lang="en-CA" sz="1000" i="1" dirty="0" err="1"/>
              <a:t>Actualisé</a:t>
            </a:r>
            <a:r>
              <a:rPr lang="en-CA" sz="1000" i="1" dirty="0"/>
              <a:t> : </a:t>
            </a:r>
            <a:r>
              <a:rPr lang="en-CA" sz="1000" i="1" dirty="0" err="1"/>
              <a:t>Juin</a:t>
            </a:r>
            <a:r>
              <a:rPr lang="en-CA" sz="1000" i="1" dirty="0"/>
              <a:t> 2017. (</a:t>
            </a:r>
            <a:r>
              <a:rPr lang="en-CA" sz="1000" i="1" dirty="0" err="1"/>
              <a:t>Consulté</a:t>
            </a:r>
            <a:r>
              <a:rPr lang="en-CA" sz="1000" i="1" dirty="0"/>
              <a:t> 11-2019), B.M. Tremblay RE, Peters </a:t>
            </a:r>
            <a:r>
              <a:rPr lang="en-CA" sz="1000" i="1" dirty="0" err="1"/>
              <a:t>RDeV</a:t>
            </a:r>
            <a:r>
              <a:rPr lang="en-CA" sz="1000" i="1" dirty="0"/>
              <a:t>, Editor.</a:t>
            </a:r>
            <a:endParaRPr lang="fr-CA" sz="1000" dirty="0"/>
          </a:p>
          <a:p>
            <a:pPr marL="0" indent="0">
              <a:spcAft>
                <a:spcPts val="200"/>
              </a:spcAft>
              <a:buNone/>
            </a:pPr>
            <a:r>
              <a:rPr lang="en-US" sz="1000" i="1" dirty="0"/>
              <a:t>98. </a:t>
            </a:r>
            <a:r>
              <a:rPr lang="en-US" sz="1000" dirty="0"/>
              <a:t>Pearce, J. and S. Langley-Evans (2013), </a:t>
            </a:r>
            <a:r>
              <a:rPr lang="en-US" sz="1000" i="1" dirty="0"/>
              <a:t>The types of food introduced during complementary feeding and obesity risk: a systematic review. . </a:t>
            </a:r>
            <a:r>
              <a:rPr lang="en-US" sz="1000" i="1" dirty="0" err="1"/>
              <a:t>Int</a:t>
            </a:r>
            <a:r>
              <a:rPr lang="en-US" sz="1000" i="1" dirty="0"/>
              <a:t> J </a:t>
            </a:r>
            <a:r>
              <a:rPr lang="en-US" sz="1000" i="1" dirty="0" err="1"/>
              <a:t>Obes</a:t>
            </a:r>
            <a:r>
              <a:rPr lang="en-US" sz="1000" i="1" dirty="0"/>
              <a:t> (</a:t>
            </a:r>
            <a:r>
              <a:rPr lang="en-US" sz="1000" i="1" dirty="0" err="1"/>
              <a:t>Lond</a:t>
            </a:r>
            <a:r>
              <a:rPr lang="en-US" sz="1000" i="1" dirty="0"/>
              <a:t>), </a:t>
            </a:r>
            <a:r>
              <a:rPr lang="en-US" sz="1000" b="1" i="1" dirty="0"/>
              <a:t>37(4): p. 477-485.</a:t>
            </a:r>
            <a:endParaRPr lang="fr-CA" sz="1000" dirty="0"/>
          </a:p>
          <a:p>
            <a:pPr marL="0" indent="0">
              <a:spcAft>
                <a:spcPts val="200"/>
              </a:spcAft>
              <a:buNone/>
            </a:pPr>
            <a:r>
              <a:rPr lang="en-US" sz="1000" i="1" dirty="0"/>
              <a:t>99. </a:t>
            </a:r>
            <a:r>
              <a:rPr lang="en-US" sz="1000" dirty="0" err="1"/>
              <a:t>Bhutta</a:t>
            </a:r>
            <a:r>
              <a:rPr lang="en-US" sz="1000" dirty="0"/>
              <a:t>, Z., et al. (2013), </a:t>
            </a:r>
            <a:r>
              <a:rPr lang="en-US" sz="1000" i="1" dirty="0"/>
              <a:t>Evidence-based interventions for improvement of maternal and child nutrition: what can be done and at what cost? Lancet, </a:t>
            </a:r>
            <a:r>
              <a:rPr lang="en-US" sz="1000" b="1" i="1" dirty="0"/>
              <a:t>382(9890): p. 452-477.</a:t>
            </a:r>
            <a:endParaRPr lang="fr-CA" sz="1000" dirty="0"/>
          </a:p>
          <a:p>
            <a:pPr marL="0" indent="0">
              <a:spcAft>
                <a:spcPts val="200"/>
              </a:spcAft>
              <a:buNone/>
            </a:pPr>
            <a:r>
              <a:rPr lang="en-US" sz="1000" i="1" dirty="0"/>
              <a:t>100. </a:t>
            </a:r>
            <a:r>
              <a:rPr lang="en-US" sz="1000" dirty="0" err="1"/>
              <a:t>Mennella</a:t>
            </a:r>
            <a:r>
              <a:rPr lang="en-US" sz="1000" dirty="0"/>
              <a:t>, J. and J. </a:t>
            </a:r>
            <a:r>
              <a:rPr lang="en-US" sz="1000" dirty="0" err="1"/>
              <a:t>Trabulsi</a:t>
            </a:r>
            <a:r>
              <a:rPr lang="en-US" sz="1000" dirty="0"/>
              <a:t> (2012), </a:t>
            </a:r>
            <a:r>
              <a:rPr lang="en-US" sz="1000" i="1" dirty="0"/>
              <a:t>Complementary foods and flavor experiences: setting the foundation. </a:t>
            </a:r>
            <a:r>
              <a:rPr lang="fr-CA" sz="1000" i="1" dirty="0"/>
              <a:t>Ann </a:t>
            </a:r>
            <a:r>
              <a:rPr lang="fr-CA" sz="1000" i="1" dirty="0" err="1"/>
              <a:t>Nutr</a:t>
            </a:r>
            <a:r>
              <a:rPr lang="fr-CA" sz="1000" i="1" dirty="0"/>
              <a:t> </a:t>
            </a:r>
            <a:r>
              <a:rPr lang="fr-CA" sz="1000" i="1" dirty="0" err="1"/>
              <a:t>Metab</a:t>
            </a:r>
            <a:r>
              <a:rPr lang="fr-CA" sz="1000" i="1" dirty="0"/>
              <a:t>., </a:t>
            </a:r>
            <a:r>
              <a:rPr lang="fr-CA" sz="1000" b="1" i="1" dirty="0"/>
              <a:t>60 (Suppl. 2): p. 40-50.</a:t>
            </a:r>
            <a:endParaRPr lang="fr-CA" sz="1000" dirty="0"/>
          </a:p>
          <a:p>
            <a:pPr marL="0" indent="0">
              <a:spcAft>
                <a:spcPts val="200"/>
              </a:spcAft>
              <a:buNone/>
            </a:pPr>
            <a:r>
              <a:rPr lang="fr-CA" sz="1000" dirty="0"/>
              <a:t>101. </a:t>
            </a:r>
            <a:r>
              <a:rPr lang="fr-CA" sz="1000" dirty="0" err="1"/>
              <a:t>Lauzière</a:t>
            </a:r>
            <a:r>
              <a:rPr lang="fr-CA" sz="1000" dirty="0"/>
              <a:t>, J., et al., </a:t>
            </a:r>
            <a:r>
              <a:rPr lang="fr-CA" sz="1000" i="1" dirty="0"/>
              <a:t>Nourrissons, in Manuel de nutrition clinique en ligne. Révision 2016, Ordre professionnel des diététistes du Québec: Montréal </a:t>
            </a:r>
            <a:endParaRPr lang="fr-CA" sz="1000" dirty="0"/>
          </a:p>
          <a:p>
            <a:pPr marL="0" indent="0">
              <a:spcAft>
                <a:spcPts val="200"/>
              </a:spcAft>
              <a:buNone/>
            </a:pPr>
            <a:r>
              <a:rPr lang="fr-CA" sz="1000" dirty="0"/>
              <a:t>102. Doré, N. and D. Le </a:t>
            </a:r>
            <a:r>
              <a:rPr lang="fr-CA" sz="1000" dirty="0" err="1"/>
              <a:t>Hénaff</a:t>
            </a:r>
            <a:r>
              <a:rPr lang="fr-CA" sz="1000" dirty="0"/>
              <a:t>, Mieux vivre avec notre enfant de la grossesse à deux ans: guide pratique pour les pour les parents. Québec, Institut national de santé publique du Québec, 2020. 840 pages.</a:t>
            </a:r>
          </a:p>
          <a:p>
            <a:pPr marL="0" indent="0">
              <a:spcAft>
                <a:spcPts val="200"/>
              </a:spcAft>
              <a:buNone/>
            </a:pPr>
            <a:r>
              <a:rPr lang="fr-CA" sz="1000" dirty="0"/>
              <a:t>103. WHO, </a:t>
            </a:r>
            <a:r>
              <a:rPr lang="fr-CA" sz="1000" i="1" dirty="0"/>
              <a:t>Nutrition-</a:t>
            </a:r>
            <a:r>
              <a:rPr lang="fr-CA" sz="1000" i="1" dirty="0" err="1"/>
              <a:t>friendly</a:t>
            </a:r>
            <a:r>
              <a:rPr lang="fr-CA" sz="1000" i="1" dirty="0"/>
              <a:t> </a:t>
            </a:r>
            <a:r>
              <a:rPr lang="fr-CA" sz="1000" i="1" dirty="0" err="1"/>
              <a:t>schools</a:t>
            </a:r>
            <a:r>
              <a:rPr lang="fr-CA" sz="1000" i="1" dirty="0"/>
              <a:t> initiative (NFSI)(http://www.who.int/nutrition/topics/nutrition_friendly_schools_initiative/en/, </a:t>
            </a:r>
            <a:r>
              <a:rPr lang="fr-CA" sz="1000" i="1" dirty="0" err="1"/>
              <a:t>accessed</a:t>
            </a:r>
            <a:r>
              <a:rPr lang="fr-CA" sz="1000" i="1" dirty="0"/>
              <a:t> 2 </a:t>
            </a:r>
            <a:r>
              <a:rPr lang="fr-CA" sz="1000" i="1" dirty="0" err="1"/>
              <a:t>February</a:t>
            </a:r>
            <a:r>
              <a:rPr lang="fr-CA" sz="1000" i="1" dirty="0"/>
              <a:t> 2017).</a:t>
            </a:r>
            <a:endParaRPr lang="fr-CA" sz="1000" dirty="0"/>
          </a:p>
          <a:p>
            <a:pPr marL="0" indent="0">
              <a:spcAft>
                <a:spcPts val="200"/>
              </a:spcAft>
              <a:buNone/>
            </a:pPr>
            <a:r>
              <a:rPr lang="en-US" sz="1000" i="1" dirty="0"/>
              <a:t>104. </a:t>
            </a:r>
            <a:r>
              <a:rPr lang="en-US" sz="1000" dirty="0" err="1"/>
              <a:t>Niebylski</a:t>
            </a:r>
            <a:r>
              <a:rPr lang="en-US" sz="1000" dirty="0"/>
              <a:t>, M., et al. (2014), </a:t>
            </a:r>
            <a:r>
              <a:rPr lang="en-US" sz="1000" i="1" dirty="0"/>
              <a:t>Healthy food procurement policies and their impact (a review). </a:t>
            </a:r>
            <a:r>
              <a:rPr lang="en-CA" sz="1000" i="1" dirty="0" err="1"/>
              <a:t>Int</a:t>
            </a:r>
            <a:r>
              <a:rPr lang="en-CA" sz="1000" i="1" dirty="0"/>
              <a:t> J Environ Res Public Health, </a:t>
            </a:r>
            <a:r>
              <a:rPr lang="en-CA" sz="1000" b="1" i="1" dirty="0"/>
              <a:t>11(3): p. 2608-2627.</a:t>
            </a:r>
            <a:endParaRPr lang="fr-CA" sz="1000" dirty="0"/>
          </a:p>
          <a:p>
            <a:pPr marL="0" indent="0">
              <a:spcAft>
                <a:spcPts val="200"/>
              </a:spcAft>
              <a:buNone/>
            </a:pPr>
            <a:r>
              <a:rPr lang="fr-CA" sz="1000" dirty="0"/>
              <a:t>105. OMS (2012), </a:t>
            </a:r>
            <a:r>
              <a:rPr lang="fr-CA" sz="1000" i="1" dirty="0"/>
              <a:t>Prévenir les grossesses précoces et leurs conséquences en matière de santé reproductive chez les adolescentes dans les pays en développement : les faits. </a:t>
            </a:r>
            <a:r>
              <a:rPr lang="fr-CA" sz="1000" i="1" u="sng" dirty="0">
                <a:hlinkClick r:id="rId6"/>
              </a:rPr>
              <a:t>https://apps.who.int/iris/bitstream/handle/10665/75466/WHO_FWC_MCA_12.02_fre.pdf;jsessionid=F20E9DC69E19330956399ACA498F24BB?sequence=1</a:t>
            </a:r>
            <a:r>
              <a:rPr lang="fr-CA" sz="1000" i="1" dirty="0"/>
              <a:t>  (consulté 12-2019).</a:t>
            </a:r>
            <a:endParaRPr lang="fr-CA" sz="1000" dirty="0"/>
          </a:p>
          <a:p>
            <a:pPr marL="0" indent="0">
              <a:spcAft>
                <a:spcPts val="200"/>
              </a:spcAft>
              <a:buNone/>
            </a:pPr>
            <a:r>
              <a:rPr lang="fr-CA" sz="1000" dirty="0"/>
              <a:t>106. Coalition québécoise sur la problématique du poids (2017), </a:t>
            </a:r>
            <a:r>
              <a:rPr lang="fr-CA" sz="1000" i="1" dirty="0"/>
              <a:t>Marketing alimentaire. Portrait de la situation. </a:t>
            </a:r>
            <a:r>
              <a:rPr lang="fr-CA" sz="1000" i="1" u="sng" dirty="0">
                <a:hlinkClick r:id="rId7"/>
              </a:rPr>
              <a:t>https://www.cqpp.qc.ca/fr/nos-priorites/marketing-agroalimentaire/portrait-de-situation/</a:t>
            </a:r>
            <a:r>
              <a:rPr lang="fr-CA" sz="1000" i="1" dirty="0"/>
              <a:t>  (consulté 12-2019).</a:t>
            </a:r>
            <a:endParaRPr lang="fr-CA" sz="1000" dirty="0"/>
          </a:p>
          <a:p>
            <a:pPr marL="0" indent="0">
              <a:spcAft>
                <a:spcPts val="200"/>
              </a:spcAft>
              <a:buNone/>
            </a:pPr>
            <a:r>
              <a:rPr lang="en-US" sz="1000" dirty="0"/>
              <a:t>107. McNeal, J.U. and C.-H. </a:t>
            </a:r>
            <a:r>
              <a:rPr lang="en-US" sz="1000" dirty="0" err="1"/>
              <a:t>Yeh</a:t>
            </a:r>
            <a:r>
              <a:rPr lang="en-US" sz="1000" dirty="0"/>
              <a:t> (1993), </a:t>
            </a:r>
            <a:r>
              <a:rPr lang="en-US" sz="1000" i="1" dirty="0"/>
              <a:t>Born to shop. </a:t>
            </a:r>
            <a:r>
              <a:rPr lang="fr-CA" sz="1000" i="1" dirty="0"/>
              <a:t>American </a:t>
            </a:r>
            <a:r>
              <a:rPr lang="fr-CA" sz="1000" i="1" dirty="0" err="1"/>
              <a:t>Demographics</a:t>
            </a:r>
            <a:r>
              <a:rPr lang="fr-CA" sz="1000" i="1" dirty="0"/>
              <a:t>, </a:t>
            </a:r>
            <a:r>
              <a:rPr lang="fr-CA" sz="1000" b="1" i="1" dirty="0"/>
              <a:t>15(6): p. 34-39.</a:t>
            </a:r>
            <a:endParaRPr lang="fr-CA" sz="1000" dirty="0"/>
          </a:p>
          <a:p>
            <a:pPr marL="0" indent="0">
              <a:spcAft>
                <a:spcPts val="200"/>
              </a:spcAft>
              <a:buNone/>
            </a:pPr>
            <a:r>
              <a:rPr lang="fr-CA" sz="1000" dirty="0"/>
              <a:t>108. Gouvernement du Canada, Profil de projet — Améliorer les services de santé et de nutrition pour les mères et les enfants d'Afrique et d'Asie. </a:t>
            </a:r>
            <a:r>
              <a:rPr lang="fr-CA" sz="1000" u="sng" dirty="0">
                <a:hlinkClick r:id="rId8"/>
              </a:rPr>
              <a:t>https://w05.international.gc.ca/projectbrowser-banqueprojets/project-projet/details/D002099001?Lang=fra</a:t>
            </a:r>
            <a:r>
              <a:rPr lang="fr-CA" sz="1000" dirty="0"/>
              <a:t> (consulté 11-2019)</a:t>
            </a:r>
          </a:p>
          <a:p>
            <a:pPr marL="0" indent="0">
              <a:spcAft>
                <a:spcPts val="200"/>
              </a:spcAft>
              <a:buNone/>
            </a:pPr>
            <a:r>
              <a:rPr lang="fr-CA" sz="1000" dirty="0"/>
              <a:t>109. Gouvernement du Canada, Profil de projet — Améliorer les systèmes de santé et la nutrition au Népal et au Vietnam. </a:t>
            </a:r>
            <a:r>
              <a:rPr lang="fr-CA" sz="1000" u="sng" dirty="0">
                <a:hlinkClick r:id="rId9"/>
              </a:rPr>
              <a:t>https://w05.international.gc.ca/projectbrowser-banqueprojets/project-projet/details/D002021001</a:t>
            </a:r>
            <a:r>
              <a:rPr lang="fr-CA" sz="1000" dirty="0"/>
              <a:t> (consulté 11-2019)</a:t>
            </a:r>
          </a:p>
          <a:p>
            <a:pPr marL="0" indent="0">
              <a:spcAft>
                <a:spcPts val="200"/>
              </a:spcAft>
              <a:buNone/>
            </a:pPr>
            <a:r>
              <a:rPr lang="fr-CA" sz="1000" dirty="0"/>
              <a:t>110. Gouvernement du Canada, Profil de projet. Profil de projet — L’initiative pour la nutrition en Afrique australe. </a:t>
            </a:r>
            <a:r>
              <a:rPr lang="fr-CA" sz="1000" u="sng" dirty="0">
                <a:hlinkClick r:id="rId10"/>
              </a:rPr>
              <a:t>https://w05.international.gc.ca/projectbrowser-banqueprojets/project-projet/details/D002000001?Lang=fra</a:t>
            </a:r>
            <a:r>
              <a:rPr lang="fr-CA" sz="1000" dirty="0"/>
              <a:t> (consulté 11-2019). </a:t>
            </a:r>
          </a:p>
          <a:p>
            <a:pPr marL="0" indent="0">
              <a:spcAft>
                <a:spcPts val="200"/>
              </a:spcAft>
              <a:buNone/>
            </a:pPr>
            <a:endParaRPr lang="fr-CA" sz="1000" dirty="0"/>
          </a:p>
        </p:txBody>
      </p:sp>
    </p:spTree>
    <p:extLst>
      <p:ext uri="{BB962C8B-B14F-4D97-AF65-F5344CB8AC3E}">
        <p14:creationId xmlns:p14="http://schemas.microsoft.com/office/powerpoint/2010/main" val="150110959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e 2"/>
          <p:cNvGrpSpPr/>
          <p:nvPr/>
        </p:nvGrpSpPr>
        <p:grpSpPr>
          <a:xfrm>
            <a:off x="107504" y="189018"/>
            <a:ext cx="9007402" cy="6644552"/>
            <a:chOff x="107504" y="189018"/>
            <a:chExt cx="9007402" cy="6644552"/>
          </a:xfrm>
        </p:grpSpPr>
        <p:sp>
          <p:nvSpPr>
            <p:cNvPr id="21" name="ZoneTexte 20"/>
            <p:cNvSpPr txBox="1"/>
            <p:nvPr>
              <p:custDataLst>
                <p:tags r:id="rId1"/>
              </p:custDataLst>
            </p:nvPr>
          </p:nvSpPr>
          <p:spPr>
            <a:xfrm>
              <a:off x="107504" y="189018"/>
              <a:ext cx="9007402" cy="338554"/>
            </a:xfrm>
            <a:prstGeom prst="rect">
              <a:avLst/>
            </a:prstGeom>
            <a:noFill/>
          </p:spPr>
          <p:txBody>
            <a:bodyPr wrap="none" rtlCol="0">
              <a:spAutoFit/>
            </a:bodyPr>
            <a:lstStyle/>
            <a:p>
              <a:r>
                <a:rPr lang="fr-CA" sz="1600" b="1" dirty="0">
                  <a:solidFill>
                    <a:srgbClr val="295CA3"/>
                  </a:solidFill>
                </a:rPr>
                <a:t>Interactions entre les gènes et l’environnement et leurs conséquences sur le développement de l’enfant </a:t>
              </a:r>
            </a:p>
          </p:txBody>
        </p:sp>
        <p:sp>
          <p:nvSpPr>
            <p:cNvPr id="22" name="ZoneTexte 21"/>
            <p:cNvSpPr txBox="1"/>
            <p:nvPr>
              <p:custDataLst>
                <p:tags r:id="rId2"/>
              </p:custDataLst>
            </p:nvPr>
          </p:nvSpPr>
          <p:spPr>
            <a:xfrm>
              <a:off x="168227" y="6371905"/>
              <a:ext cx="3549754" cy="461665"/>
            </a:xfrm>
            <a:prstGeom prst="rect">
              <a:avLst/>
            </a:prstGeom>
            <a:noFill/>
          </p:spPr>
          <p:txBody>
            <a:bodyPr wrap="none" rtlCol="0">
              <a:spAutoFit/>
            </a:bodyPr>
            <a:lstStyle/>
            <a:p>
              <a:r>
                <a:rPr lang="en-US" sz="1200" dirty="0" err="1"/>
                <a:t>Mattei</a:t>
              </a:r>
              <a:r>
                <a:rPr lang="en-US" sz="1200" dirty="0"/>
                <a:t>, D. and A. </a:t>
              </a:r>
              <a:r>
                <a:rPr lang="en-US" sz="1200" dirty="0" err="1"/>
                <a:t>Pietrobelli</a:t>
              </a:r>
              <a:r>
                <a:rPr lang="en-US" sz="1200" dirty="0"/>
                <a:t> (2019), Figure 1 (7)</a:t>
              </a:r>
              <a:endParaRPr lang="fr-CA" sz="1200" dirty="0"/>
            </a:p>
            <a:p>
              <a:r>
                <a:rPr lang="fr-CA" sz="1200" dirty="0"/>
                <a:t>Cette figure a été traduite pour les besoins du module</a:t>
              </a:r>
            </a:p>
          </p:txBody>
        </p:sp>
        <p:grpSp>
          <p:nvGrpSpPr>
            <p:cNvPr id="19" name="Groupe 18"/>
            <p:cNvGrpSpPr/>
            <p:nvPr/>
          </p:nvGrpSpPr>
          <p:grpSpPr>
            <a:xfrm>
              <a:off x="539552" y="836712"/>
              <a:ext cx="7708356" cy="5392547"/>
              <a:chOff x="323528" y="848539"/>
              <a:chExt cx="7708356" cy="5392547"/>
            </a:xfrm>
          </p:grpSpPr>
          <p:sp>
            <p:nvSpPr>
              <p:cNvPr id="23" name="ZoneTexte 22"/>
              <p:cNvSpPr txBox="1"/>
              <p:nvPr>
                <p:custDataLst>
                  <p:tags r:id="rId3"/>
                </p:custDataLst>
              </p:nvPr>
            </p:nvSpPr>
            <p:spPr>
              <a:xfrm>
                <a:off x="323528" y="1762267"/>
                <a:ext cx="1183482" cy="276999"/>
              </a:xfrm>
              <a:prstGeom prst="rect">
                <a:avLst/>
              </a:prstGeom>
              <a:solidFill>
                <a:schemeClr val="bg1"/>
              </a:solidFill>
              <a:ln>
                <a:solidFill>
                  <a:schemeClr val="tx1"/>
                </a:solidFill>
              </a:ln>
            </p:spPr>
            <p:txBody>
              <a:bodyPr wrap="square" rtlCol="0">
                <a:spAutoFit/>
              </a:bodyPr>
              <a:lstStyle/>
              <a:p>
                <a:r>
                  <a:rPr lang="fr-CA" sz="1200" dirty="0"/>
                  <a:t>Environnement</a:t>
                </a:r>
              </a:p>
            </p:txBody>
          </p:sp>
          <p:sp>
            <p:nvSpPr>
              <p:cNvPr id="24" name="ZoneTexte 23"/>
              <p:cNvSpPr txBox="1"/>
              <p:nvPr>
                <p:custDataLst>
                  <p:tags r:id="rId4"/>
                </p:custDataLst>
              </p:nvPr>
            </p:nvSpPr>
            <p:spPr>
              <a:xfrm>
                <a:off x="323528" y="1268760"/>
                <a:ext cx="1183482" cy="276999"/>
              </a:xfrm>
              <a:prstGeom prst="rect">
                <a:avLst/>
              </a:prstGeom>
              <a:solidFill>
                <a:schemeClr val="bg1"/>
              </a:solidFill>
              <a:ln>
                <a:solidFill>
                  <a:schemeClr val="tx1"/>
                </a:solidFill>
              </a:ln>
            </p:spPr>
            <p:txBody>
              <a:bodyPr wrap="square" rtlCol="0">
                <a:spAutoFit/>
              </a:bodyPr>
              <a:lstStyle/>
              <a:p>
                <a:r>
                  <a:rPr lang="fr-CA" sz="1200" dirty="0"/>
                  <a:t>Prénatale</a:t>
                </a:r>
              </a:p>
            </p:txBody>
          </p:sp>
          <p:sp>
            <p:nvSpPr>
              <p:cNvPr id="25" name="ZoneTexte 24"/>
              <p:cNvSpPr txBox="1"/>
              <p:nvPr>
                <p:custDataLst>
                  <p:tags r:id="rId5"/>
                </p:custDataLst>
              </p:nvPr>
            </p:nvSpPr>
            <p:spPr>
              <a:xfrm>
                <a:off x="323528" y="2248415"/>
                <a:ext cx="1183482" cy="276999"/>
              </a:xfrm>
              <a:prstGeom prst="rect">
                <a:avLst/>
              </a:prstGeom>
              <a:solidFill>
                <a:schemeClr val="bg1"/>
              </a:solidFill>
              <a:ln>
                <a:solidFill>
                  <a:schemeClr val="tx1"/>
                </a:solidFill>
              </a:ln>
            </p:spPr>
            <p:txBody>
              <a:bodyPr wrap="square" rtlCol="0">
                <a:spAutoFit/>
              </a:bodyPr>
              <a:lstStyle/>
              <a:p>
                <a:r>
                  <a:rPr lang="fr-CA" sz="1200" dirty="0"/>
                  <a:t>Postnatale</a:t>
                </a:r>
              </a:p>
            </p:txBody>
          </p:sp>
          <p:cxnSp>
            <p:nvCxnSpPr>
              <p:cNvPr id="26" name="Connecteur droit avec flèche 25"/>
              <p:cNvCxnSpPr/>
              <p:nvPr/>
            </p:nvCxnSpPr>
            <p:spPr>
              <a:xfrm>
                <a:off x="899592" y="1545759"/>
                <a:ext cx="0" cy="216508"/>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7" name="Connecteur droit avec flèche 26"/>
              <p:cNvCxnSpPr/>
              <p:nvPr/>
            </p:nvCxnSpPr>
            <p:spPr>
              <a:xfrm flipV="1">
                <a:off x="891382" y="2039266"/>
                <a:ext cx="0" cy="21600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8" name="Connecteur droit avec flèche 27"/>
              <p:cNvCxnSpPr/>
              <p:nvPr/>
            </p:nvCxnSpPr>
            <p:spPr>
              <a:xfrm>
                <a:off x="1507010" y="1916832"/>
                <a:ext cx="216024" cy="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9" name="Parenthèse ouvrante 28"/>
              <p:cNvSpPr/>
              <p:nvPr/>
            </p:nvSpPr>
            <p:spPr>
              <a:xfrm>
                <a:off x="1723034" y="1196752"/>
                <a:ext cx="115466" cy="1512168"/>
              </a:xfrm>
              <a:prstGeom prst="leftBracket">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CA"/>
              </a:p>
            </p:txBody>
          </p:sp>
          <p:sp>
            <p:nvSpPr>
              <p:cNvPr id="30" name="ZoneTexte 29"/>
              <p:cNvSpPr txBox="1"/>
              <p:nvPr>
                <p:custDataLst>
                  <p:tags r:id="rId6"/>
                </p:custDataLst>
              </p:nvPr>
            </p:nvSpPr>
            <p:spPr>
              <a:xfrm>
                <a:off x="2051720" y="1304764"/>
                <a:ext cx="1120772" cy="276999"/>
              </a:xfrm>
              <a:prstGeom prst="rect">
                <a:avLst/>
              </a:prstGeom>
              <a:solidFill>
                <a:schemeClr val="bg1"/>
              </a:solidFill>
              <a:ln>
                <a:solidFill>
                  <a:schemeClr val="tx1"/>
                </a:solidFill>
              </a:ln>
            </p:spPr>
            <p:txBody>
              <a:bodyPr wrap="square" rtlCol="0">
                <a:spAutoFit/>
              </a:bodyPr>
              <a:lstStyle/>
              <a:p>
                <a:r>
                  <a:rPr lang="fr-CA" sz="1200" dirty="0"/>
                  <a:t>Nutrition</a:t>
                </a:r>
              </a:p>
            </p:txBody>
          </p:sp>
          <p:sp>
            <p:nvSpPr>
              <p:cNvPr id="31" name="ZoneTexte 30"/>
              <p:cNvSpPr txBox="1"/>
              <p:nvPr>
                <p:custDataLst>
                  <p:tags r:id="rId7"/>
                </p:custDataLst>
              </p:nvPr>
            </p:nvSpPr>
            <p:spPr>
              <a:xfrm>
                <a:off x="2054524" y="1778331"/>
                <a:ext cx="1127394" cy="276999"/>
              </a:xfrm>
              <a:prstGeom prst="rect">
                <a:avLst/>
              </a:prstGeom>
              <a:solidFill>
                <a:schemeClr val="bg1"/>
              </a:solidFill>
              <a:ln>
                <a:solidFill>
                  <a:schemeClr val="tx1"/>
                </a:solidFill>
              </a:ln>
            </p:spPr>
            <p:txBody>
              <a:bodyPr wrap="square" rtlCol="0">
                <a:spAutoFit/>
              </a:bodyPr>
              <a:lstStyle/>
              <a:p>
                <a:r>
                  <a:rPr lang="fr-CA" sz="1200" dirty="0"/>
                  <a:t>Stress toxique</a:t>
                </a:r>
              </a:p>
            </p:txBody>
          </p:sp>
          <p:sp>
            <p:nvSpPr>
              <p:cNvPr id="32" name="ZoneTexte 31"/>
              <p:cNvSpPr txBox="1"/>
              <p:nvPr>
                <p:custDataLst>
                  <p:tags r:id="rId8"/>
                </p:custDataLst>
              </p:nvPr>
            </p:nvSpPr>
            <p:spPr>
              <a:xfrm>
                <a:off x="2051720" y="2164555"/>
                <a:ext cx="1377448" cy="461665"/>
              </a:xfrm>
              <a:prstGeom prst="rect">
                <a:avLst/>
              </a:prstGeom>
              <a:solidFill>
                <a:schemeClr val="bg1"/>
              </a:solidFill>
              <a:ln>
                <a:solidFill>
                  <a:schemeClr val="tx1"/>
                </a:solidFill>
              </a:ln>
            </p:spPr>
            <p:txBody>
              <a:bodyPr wrap="square" rtlCol="0">
                <a:spAutoFit/>
              </a:bodyPr>
              <a:lstStyle/>
              <a:p>
                <a:r>
                  <a:rPr lang="fr-CA" sz="1200" dirty="0"/>
                  <a:t>Environnement social/ Émotionnel</a:t>
                </a:r>
              </a:p>
            </p:txBody>
          </p:sp>
          <p:cxnSp>
            <p:nvCxnSpPr>
              <p:cNvPr id="33" name="Connecteur droit avec flèche 32"/>
              <p:cNvCxnSpPr>
                <a:stCxn id="30" idx="3"/>
              </p:cNvCxnSpPr>
              <p:nvPr/>
            </p:nvCxnSpPr>
            <p:spPr>
              <a:xfrm>
                <a:off x="3172492" y="1443264"/>
                <a:ext cx="1442842" cy="17955"/>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34" name="ZoneTexte 33"/>
              <p:cNvSpPr txBox="1"/>
              <p:nvPr>
                <p:custDataLst>
                  <p:tags r:id="rId9"/>
                </p:custDataLst>
              </p:nvPr>
            </p:nvSpPr>
            <p:spPr>
              <a:xfrm>
                <a:off x="4317876" y="848539"/>
                <a:ext cx="576064" cy="276999"/>
              </a:xfrm>
              <a:prstGeom prst="rect">
                <a:avLst/>
              </a:prstGeom>
              <a:solidFill>
                <a:schemeClr val="bg1"/>
              </a:solidFill>
              <a:ln>
                <a:solidFill>
                  <a:schemeClr val="tx1"/>
                </a:solidFill>
              </a:ln>
            </p:spPr>
            <p:txBody>
              <a:bodyPr wrap="square" rtlCol="0">
                <a:spAutoFit/>
              </a:bodyPr>
              <a:lstStyle/>
              <a:p>
                <a:r>
                  <a:rPr lang="fr-CA" sz="1200" dirty="0"/>
                  <a:t>Gènes</a:t>
                </a:r>
              </a:p>
            </p:txBody>
          </p:sp>
          <p:cxnSp>
            <p:nvCxnSpPr>
              <p:cNvPr id="35" name="Connecteur droit avec flèche 34"/>
              <p:cNvCxnSpPr/>
              <p:nvPr/>
            </p:nvCxnSpPr>
            <p:spPr>
              <a:xfrm>
                <a:off x="3172492" y="1914992"/>
                <a:ext cx="1442842" cy="1838"/>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6" name="Connecteur droit avec flèche 35"/>
              <p:cNvCxnSpPr/>
              <p:nvPr/>
            </p:nvCxnSpPr>
            <p:spPr>
              <a:xfrm flipV="1">
                <a:off x="3429168" y="2395387"/>
                <a:ext cx="1176740" cy="2"/>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7" name="Connecteur droit avec flèche 36"/>
              <p:cNvCxnSpPr>
                <a:stCxn id="34" idx="2"/>
              </p:cNvCxnSpPr>
              <p:nvPr/>
            </p:nvCxnSpPr>
            <p:spPr>
              <a:xfrm>
                <a:off x="4605908" y="1125538"/>
                <a:ext cx="0" cy="1583382"/>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38" name="ZoneTexte 37"/>
              <p:cNvSpPr txBox="1"/>
              <p:nvPr>
                <p:custDataLst>
                  <p:tags r:id="rId10"/>
                </p:custDataLst>
              </p:nvPr>
            </p:nvSpPr>
            <p:spPr>
              <a:xfrm>
                <a:off x="3687578" y="2676168"/>
                <a:ext cx="2021662" cy="461665"/>
              </a:xfrm>
              <a:prstGeom prst="rect">
                <a:avLst/>
              </a:prstGeom>
              <a:solidFill>
                <a:schemeClr val="bg1"/>
              </a:solidFill>
              <a:ln>
                <a:solidFill>
                  <a:schemeClr val="tx1"/>
                </a:solidFill>
              </a:ln>
            </p:spPr>
            <p:txBody>
              <a:bodyPr wrap="square" rtlCol="0">
                <a:spAutoFit/>
              </a:bodyPr>
              <a:lstStyle/>
              <a:p>
                <a:r>
                  <a:rPr lang="fr-CA" sz="1200" dirty="0"/>
                  <a:t>Périodes critiques durant le développement neurologique</a:t>
                </a:r>
              </a:p>
            </p:txBody>
          </p:sp>
          <p:sp>
            <p:nvSpPr>
              <p:cNvPr id="39" name="ZoneTexte 38"/>
              <p:cNvSpPr txBox="1"/>
              <p:nvPr>
                <p:custDataLst>
                  <p:tags r:id="rId11"/>
                </p:custDataLst>
              </p:nvPr>
            </p:nvSpPr>
            <p:spPr>
              <a:xfrm>
                <a:off x="2740444" y="3526230"/>
                <a:ext cx="1490108" cy="461665"/>
              </a:xfrm>
              <a:prstGeom prst="rect">
                <a:avLst/>
              </a:prstGeom>
              <a:solidFill>
                <a:schemeClr val="bg1"/>
              </a:solidFill>
              <a:ln>
                <a:solidFill>
                  <a:schemeClr val="tx1"/>
                </a:solidFill>
              </a:ln>
            </p:spPr>
            <p:txBody>
              <a:bodyPr wrap="square" rtlCol="0">
                <a:spAutoFit/>
              </a:bodyPr>
              <a:lstStyle/>
              <a:p>
                <a:r>
                  <a:rPr lang="fr-CA" sz="1200" dirty="0"/>
                  <a:t>Modification de la structure du cerveau</a:t>
                </a:r>
              </a:p>
            </p:txBody>
          </p:sp>
          <p:sp>
            <p:nvSpPr>
              <p:cNvPr id="40" name="ZoneTexte 39"/>
              <p:cNvSpPr txBox="1"/>
              <p:nvPr>
                <p:custDataLst>
                  <p:tags r:id="rId12"/>
                </p:custDataLst>
              </p:nvPr>
            </p:nvSpPr>
            <p:spPr>
              <a:xfrm>
                <a:off x="5004048" y="3526230"/>
                <a:ext cx="1825446" cy="461665"/>
              </a:xfrm>
              <a:prstGeom prst="rect">
                <a:avLst/>
              </a:prstGeom>
              <a:solidFill>
                <a:schemeClr val="bg1"/>
              </a:solidFill>
              <a:ln>
                <a:solidFill>
                  <a:schemeClr val="tx1"/>
                </a:solidFill>
              </a:ln>
            </p:spPr>
            <p:txBody>
              <a:bodyPr wrap="square" rtlCol="0">
                <a:spAutoFit/>
              </a:bodyPr>
              <a:lstStyle/>
              <a:p>
                <a:r>
                  <a:rPr lang="fr-CA" sz="1200"/>
                  <a:t>Altération des marqueurs épigénétiques </a:t>
                </a:r>
                <a:endParaRPr lang="fr-CA" sz="1200" dirty="0"/>
              </a:p>
            </p:txBody>
          </p:sp>
          <p:sp>
            <p:nvSpPr>
              <p:cNvPr id="41" name="ZoneTexte 40"/>
              <p:cNvSpPr txBox="1"/>
              <p:nvPr>
                <p:custDataLst>
                  <p:tags r:id="rId13"/>
                </p:custDataLst>
              </p:nvPr>
            </p:nvSpPr>
            <p:spPr>
              <a:xfrm>
                <a:off x="2737950" y="4261355"/>
                <a:ext cx="1490108" cy="461665"/>
              </a:xfrm>
              <a:prstGeom prst="rect">
                <a:avLst/>
              </a:prstGeom>
              <a:solidFill>
                <a:schemeClr val="bg1"/>
              </a:solidFill>
              <a:ln>
                <a:solidFill>
                  <a:schemeClr val="tx1"/>
                </a:solidFill>
              </a:ln>
            </p:spPr>
            <p:txBody>
              <a:bodyPr wrap="square" rtlCol="0">
                <a:spAutoFit/>
              </a:bodyPr>
              <a:lstStyle/>
              <a:p>
                <a:r>
                  <a:rPr lang="fr-CA" sz="1200" dirty="0"/>
                  <a:t>Expression de gènes à long terme </a:t>
                </a:r>
              </a:p>
            </p:txBody>
          </p:sp>
          <p:sp>
            <p:nvSpPr>
              <p:cNvPr id="42" name="ZoneTexte 41"/>
              <p:cNvSpPr txBox="1"/>
              <p:nvPr>
                <p:custDataLst>
                  <p:tags r:id="rId14"/>
                </p:custDataLst>
              </p:nvPr>
            </p:nvSpPr>
            <p:spPr>
              <a:xfrm>
                <a:off x="5004048" y="4261355"/>
                <a:ext cx="1825446" cy="461665"/>
              </a:xfrm>
              <a:prstGeom prst="rect">
                <a:avLst/>
              </a:prstGeom>
              <a:solidFill>
                <a:schemeClr val="bg1"/>
              </a:solidFill>
              <a:ln>
                <a:solidFill>
                  <a:schemeClr val="tx1"/>
                </a:solidFill>
              </a:ln>
            </p:spPr>
            <p:txBody>
              <a:bodyPr wrap="square" rtlCol="0">
                <a:spAutoFit/>
              </a:bodyPr>
              <a:lstStyle/>
              <a:p>
                <a:r>
                  <a:rPr lang="fr-CA" sz="1200" dirty="0"/>
                  <a:t>Altération des fonctions physiologiques</a:t>
                </a:r>
              </a:p>
            </p:txBody>
          </p:sp>
          <p:sp>
            <p:nvSpPr>
              <p:cNvPr id="43" name="ZoneTexte 42"/>
              <p:cNvSpPr txBox="1"/>
              <p:nvPr>
                <p:custDataLst>
                  <p:tags r:id="rId15"/>
                </p:custDataLst>
              </p:nvPr>
            </p:nvSpPr>
            <p:spPr>
              <a:xfrm>
                <a:off x="6447708" y="5225423"/>
                <a:ext cx="1584176" cy="1015663"/>
              </a:xfrm>
              <a:prstGeom prst="rect">
                <a:avLst/>
              </a:prstGeom>
              <a:solidFill>
                <a:schemeClr val="bg1"/>
              </a:solidFill>
              <a:ln>
                <a:solidFill>
                  <a:schemeClr val="tx1"/>
                </a:solidFill>
              </a:ln>
            </p:spPr>
            <p:txBody>
              <a:bodyPr wrap="square" rtlCol="0">
                <a:spAutoFit/>
              </a:bodyPr>
              <a:lstStyle/>
              <a:p>
                <a:r>
                  <a:rPr lang="fr-CA" sz="1200" dirty="0"/>
                  <a:t>Cognitive</a:t>
                </a:r>
              </a:p>
              <a:p>
                <a:r>
                  <a:rPr lang="fr-CA" sz="1200" dirty="0"/>
                  <a:t>Sociale</a:t>
                </a:r>
              </a:p>
              <a:p>
                <a:r>
                  <a:rPr lang="fr-CA" sz="1200" dirty="0"/>
                  <a:t>Émotionnelle</a:t>
                </a:r>
              </a:p>
              <a:p>
                <a:r>
                  <a:rPr lang="fr-CA" sz="1200" dirty="0"/>
                  <a:t>Neurologique</a:t>
                </a:r>
              </a:p>
              <a:p>
                <a:r>
                  <a:rPr lang="fr-CA" sz="1200" dirty="0"/>
                  <a:t>Psychiatrique</a:t>
                </a:r>
              </a:p>
            </p:txBody>
          </p:sp>
          <p:sp>
            <p:nvSpPr>
              <p:cNvPr id="44" name="ZoneTexte 43"/>
              <p:cNvSpPr txBox="1"/>
              <p:nvPr>
                <p:custDataLst>
                  <p:tags r:id="rId16"/>
                </p:custDataLst>
              </p:nvPr>
            </p:nvSpPr>
            <p:spPr>
              <a:xfrm>
                <a:off x="3687578" y="5118736"/>
                <a:ext cx="1913650" cy="461665"/>
              </a:xfrm>
              <a:prstGeom prst="rect">
                <a:avLst/>
              </a:prstGeom>
              <a:solidFill>
                <a:schemeClr val="bg1"/>
              </a:solidFill>
              <a:ln>
                <a:solidFill>
                  <a:schemeClr val="tx1"/>
                </a:solidFill>
              </a:ln>
            </p:spPr>
            <p:txBody>
              <a:bodyPr wrap="square" rtlCol="0">
                <a:spAutoFit/>
              </a:bodyPr>
              <a:lstStyle/>
              <a:p>
                <a:r>
                  <a:rPr lang="fr-CA" sz="1200" dirty="0"/>
                  <a:t>Conséquences défavorables plus tard dans la vie</a:t>
                </a:r>
              </a:p>
            </p:txBody>
          </p:sp>
          <p:cxnSp>
            <p:nvCxnSpPr>
              <p:cNvPr id="45" name="Connecteur droit avec flèche 44"/>
              <p:cNvCxnSpPr/>
              <p:nvPr/>
            </p:nvCxnSpPr>
            <p:spPr>
              <a:xfrm flipH="1">
                <a:off x="3687578" y="3137833"/>
                <a:ext cx="452374" cy="388397"/>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6" name="Connecteur droit avec flèche 45"/>
              <p:cNvCxnSpPr/>
              <p:nvPr/>
            </p:nvCxnSpPr>
            <p:spPr>
              <a:xfrm>
                <a:off x="5220072" y="3131779"/>
                <a:ext cx="381156" cy="394451"/>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7" name="Connecteur droit avec flèche 46"/>
              <p:cNvCxnSpPr>
                <a:stCxn id="40" idx="1"/>
                <a:endCxn id="39" idx="3"/>
              </p:cNvCxnSpPr>
              <p:nvPr/>
            </p:nvCxnSpPr>
            <p:spPr>
              <a:xfrm flipH="1">
                <a:off x="4230552" y="3757063"/>
                <a:ext cx="773496" cy="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8" name="Connecteur droit avec flèche 47"/>
              <p:cNvCxnSpPr>
                <a:stCxn id="40" idx="2"/>
                <a:endCxn id="42" idx="0"/>
              </p:cNvCxnSpPr>
              <p:nvPr/>
            </p:nvCxnSpPr>
            <p:spPr>
              <a:xfrm>
                <a:off x="5916771" y="3987895"/>
                <a:ext cx="0" cy="27346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9" name="Connecteur droit avec flèche 48"/>
              <p:cNvCxnSpPr>
                <a:stCxn id="39" idx="2"/>
                <a:endCxn id="42" idx="0"/>
              </p:cNvCxnSpPr>
              <p:nvPr/>
            </p:nvCxnSpPr>
            <p:spPr>
              <a:xfrm>
                <a:off x="3485498" y="3987895"/>
                <a:ext cx="2431273" cy="27346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50" name="Connecteur droit avec flèche 49"/>
              <p:cNvCxnSpPr>
                <a:stCxn id="40" idx="2"/>
                <a:endCxn id="41" idx="0"/>
              </p:cNvCxnSpPr>
              <p:nvPr/>
            </p:nvCxnSpPr>
            <p:spPr>
              <a:xfrm flipH="1">
                <a:off x="3483004" y="3987895"/>
                <a:ext cx="2433767" cy="27346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51" name="Connecteur droit avec flèche 50"/>
              <p:cNvCxnSpPr>
                <a:stCxn id="41" idx="3"/>
                <a:endCxn id="42" idx="1"/>
              </p:cNvCxnSpPr>
              <p:nvPr/>
            </p:nvCxnSpPr>
            <p:spPr>
              <a:xfrm>
                <a:off x="4228058" y="4492188"/>
                <a:ext cx="775990" cy="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52" name="Connecteur droit avec flèche 51"/>
              <p:cNvCxnSpPr>
                <a:stCxn id="41" idx="2"/>
                <a:endCxn id="44" idx="0"/>
              </p:cNvCxnSpPr>
              <p:nvPr/>
            </p:nvCxnSpPr>
            <p:spPr>
              <a:xfrm>
                <a:off x="3483004" y="4723020"/>
                <a:ext cx="1161399" cy="395716"/>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53" name="Connecteur droit avec flèche 52"/>
              <p:cNvCxnSpPr>
                <a:stCxn id="42" idx="2"/>
                <a:endCxn id="44" idx="0"/>
              </p:cNvCxnSpPr>
              <p:nvPr/>
            </p:nvCxnSpPr>
            <p:spPr>
              <a:xfrm flipH="1">
                <a:off x="4644403" y="4723020"/>
                <a:ext cx="1272368" cy="395716"/>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54" name="Connecteur en angle 53"/>
              <p:cNvCxnSpPr>
                <a:stCxn id="44" idx="2"/>
              </p:cNvCxnSpPr>
              <p:nvPr/>
            </p:nvCxnSpPr>
            <p:spPr>
              <a:xfrm rot="16200000" flipH="1">
                <a:off x="5467878" y="4756925"/>
                <a:ext cx="152855" cy="1799805"/>
              </a:xfrm>
              <a:prstGeom prst="bentConnector2">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grpSp>
      <p:sp>
        <p:nvSpPr>
          <p:cNvPr id="2" name="ZoneTexte 1">
            <a:extLst>
              <a:ext uri="{FF2B5EF4-FFF2-40B4-BE49-F238E27FC236}">
                <a16:creationId xmlns:a16="http://schemas.microsoft.com/office/drawing/2014/main" id="{6CF9F5C5-6923-4165-A5CE-CB2EB5BDC239}"/>
              </a:ext>
            </a:extLst>
          </p:cNvPr>
          <p:cNvSpPr txBox="1"/>
          <p:nvPr/>
        </p:nvSpPr>
        <p:spPr>
          <a:xfrm>
            <a:off x="5636628" y="6529103"/>
            <a:ext cx="3710508" cy="276999"/>
          </a:xfrm>
          <a:prstGeom prst="rect">
            <a:avLst/>
          </a:prstGeom>
          <a:noFill/>
        </p:spPr>
        <p:txBody>
          <a:bodyPr wrap="square" rtlCol="0">
            <a:spAutoFit/>
          </a:bodyPr>
          <a:lstStyle/>
          <a:p>
            <a:r>
              <a:rPr lang="fr-CA" sz="1200" dirty="0"/>
              <a:t>Note: Ce schéma n’inclut pas la croissance physique.</a:t>
            </a:r>
          </a:p>
        </p:txBody>
      </p:sp>
    </p:spTree>
    <p:extLst>
      <p:ext uri="{BB962C8B-B14F-4D97-AF65-F5344CB8AC3E}">
        <p14:creationId xmlns:p14="http://schemas.microsoft.com/office/powerpoint/2010/main" val="1359865853"/>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NUM" val="1"/>
</p:tagLst>
</file>

<file path=ppt/tags/tag10.xml><?xml version="1.0" encoding="utf-8"?>
<p:tagLst xmlns:a="http://schemas.openxmlformats.org/drawingml/2006/main" xmlns:r="http://schemas.openxmlformats.org/officeDocument/2006/relationships" xmlns:p="http://schemas.openxmlformats.org/presentationml/2006/main">
  <p:tag name="NUM" val="2"/>
</p:tagLst>
</file>

<file path=ppt/tags/tag100.xml><?xml version="1.0" encoding="utf-8"?>
<p:tagLst xmlns:a="http://schemas.openxmlformats.org/drawingml/2006/main" xmlns:r="http://schemas.openxmlformats.org/officeDocument/2006/relationships" xmlns:p="http://schemas.openxmlformats.org/presentationml/2006/main">
  <p:tag name="NUM" val="4"/>
</p:tagLst>
</file>

<file path=ppt/tags/tag101.xml><?xml version="1.0" encoding="utf-8"?>
<p:tagLst xmlns:a="http://schemas.openxmlformats.org/drawingml/2006/main" xmlns:r="http://schemas.openxmlformats.org/officeDocument/2006/relationships" xmlns:p="http://schemas.openxmlformats.org/presentationml/2006/main">
  <p:tag name="NUM" val="17"/>
</p:tagLst>
</file>

<file path=ppt/tags/tag102.xml><?xml version="1.0" encoding="utf-8"?>
<p:tagLst xmlns:a="http://schemas.openxmlformats.org/drawingml/2006/main" xmlns:r="http://schemas.openxmlformats.org/officeDocument/2006/relationships" xmlns:p="http://schemas.openxmlformats.org/presentationml/2006/main">
  <p:tag name="NUM" val="1"/>
</p:tagLst>
</file>

<file path=ppt/tags/tag103.xml><?xml version="1.0" encoding="utf-8"?>
<p:tagLst xmlns:a="http://schemas.openxmlformats.org/drawingml/2006/main" xmlns:r="http://schemas.openxmlformats.org/officeDocument/2006/relationships" xmlns:p="http://schemas.openxmlformats.org/presentationml/2006/main">
  <p:tag name="NUM" val="5"/>
</p:tagLst>
</file>

<file path=ppt/tags/tag104.xml><?xml version="1.0" encoding="utf-8"?>
<p:tagLst xmlns:a="http://schemas.openxmlformats.org/drawingml/2006/main" xmlns:r="http://schemas.openxmlformats.org/officeDocument/2006/relationships" xmlns:p="http://schemas.openxmlformats.org/presentationml/2006/main">
  <p:tag name="NUM" val="1"/>
</p:tagLst>
</file>

<file path=ppt/tags/tag105.xml><?xml version="1.0" encoding="utf-8"?>
<p:tagLst xmlns:a="http://schemas.openxmlformats.org/drawingml/2006/main" xmlns:r="http://schemas.openxmlformats.org/officeDocument/2006/relationships" xmlns:p="http://schemas.openxmlformats.org/presentationml/2006/main">
  <p:tag name="NUM" val="2"/>
</p:tagLst>
</file>

<file path=ppt/tags/tag106.xml><?xml version="1.0" encoding="utf-8"?>
<p:tagLst xmlns:a="http://schemas.openxmlformats.org/drawingml/2006/main" xmlns:r="http://schemas.openxmlformats.org/officeDocument/2006/relationships" xmlns:p="http://schemas.openxmlformats.org/presentationml/2006/main">
  <p:tag name="NUM" val="3"/>
</p:tagLst>
</file>

<file path=ppt/tags/tag107.xml><?xml version="1.0" encoding="utf-8"?>
<p:tagLst xmlns:a="http://schemas.openxmlformats.org/drawingml/2006/main" xmlns:r="http://schemas.openxmlformats.org/officeDocument/2006/relationships" xmlns:p="http://schemas.openxmlformats.org/presentationml/2006/main">
  <p:tag name="NUM" val="4"/>
</p:tagLst>
</file>

<file path=ppt/tags/tag108.xml><?xml version="1.0" encoding="utf-8"?>
<p:tagLst xmlns:a="http://schemas.openxmlformats.org/drawingml/2006/main" xmlns:r="http://schemas.openxmlformats.org/officeDocument/2006/relationships" xmlns:p="http://schemas.openxmlformats.org/presentationml/2006/main">
  <p:tag name="NUM" val="5"/>
</p:tagLst>
</file>

<file path=ppt/tags/tag109.xml><?xml version="1.0" encoding="utf-8"?>
<p:tagLst xmlns:a="http://schemas.openxmlformats.org/drawingml/2006/main" xmlns:r="http://schemas.openxmlformats.org/officeDocument/2006/relationships" xmlns:p="http://schemas.openxmlformats.org/presentationml/2006/main">
  <p:tag name="NUM" val="6"/>
</p:tagLst>
</file>

<file path=ppt/tags/tag11.xml><?xml version="1.0" encoding="utf-8"?>
<p:tagLst xmlns:a="http://schemas.openxmlformats.org/drawingml/2006/main" xmlns:r="http://schemas.openxmlformats.org/officeDocument/2006/relationships" xmlns:p="http://schemas.openxmlformats.org/presentationml/2006/main">
  <p:tag name="NUM" val="1"/>
</p:tagLst>
</file>

<file path=ppt/tags/tag110.xml><?xml version="1.0" encoding="utf-8"?>
<p:tagLst xmlns:a="http://schemas.openxmlformats.org/drawingml/2006/main" xmlns:r="http://schemas.openxmlformats.org/officeDocument/2006/relationships" xmlns:p="http://schemas.openxmlformats.org/presentationml/2006/main">
  <p:tag name="NUM" val="7"/>
</p:tagLst>
</file>

<file path=ppt/tags/tag111.xml><?xml version="1.0" encoding="utf-8"?>
<p:tagLst xmlns:a="http://schemas.openxmlformats.org/drawingml/2006/main" xmlns:r="http://schemas.openxmlformats.org/officeDocument/2006/relationships" xmlns:p="http://schemas.openxmlformats.org/presentationml/2006/main">
  <p:tag name="NUM" val="8"/>
</p:tagLst>
</file>

<file path=ppt/tags/tag112.xml><?xml version="1.0" encoding="utf-8"?>
<p:tagLst xmlns:a="http://schemas.openxmlformats.org/drawingml/2006/main" xmlns:r="http://schemas.openxmlformats.org/officeDocument/2006/relationships" xmlns:p="http://schemas.openxmlformats.org/presentationml/2006/main">
  <p:tag name="NUM" val="9"/>
</p:tagLst>
</file>

<file path=ppt/tags/tag113.xml><?xml version="1.0" encoding="utf-8"?>
<p:tagLst xmlns:a="http://schemas.openxmlformats.org/drawingml/2006/main" xmlns:r="http://schemas.openxmlformats.org/officeDocument/2006/relationships" xmlns:p="http://schemas.openxmlformats.org/presentationml/2006/main">
  <p:tag name="NUM" val="10"/>
</p:tagLst>
</file>

<file path=ppt/tags/tag114.xml><?xml version="1.0" encoding="utf-8"?>
<p:tagLst xmlns:a="http://schemas.openxmlformats.org/drawingml/2006/main" xmlns:r="http://schemas.openxmlformats.org/officeDocument/2006/relationships" xmlns:p="http://schemas.openxmlformats.org/presentationml/2006/main">
  <p:tag name="NUM" val="11"/>
</p:tagLst>
</file>

<file path=ppt/tags/tag115.xml><?xml version="1.0" encoding="utf-8"?>
<p:tagLst xmlns:a="http://schemas.openxmlformats.org/drawingml/2006/main" xmlns:r="http://schemas.openxmlformats.org/officeDocument/2006/relationships" xmlns:p="http://schemas.openxmlformats.org/presentationml/2006/main">
  <p:tag name="NUM" val="12"/>
</p:tagLst>
</file>

<file path=ppt/tags/tag116.xml><?xml version="1.0" encoding="utf-8"?>
<p:tagLst xmlns:a="http://schemas.openxmlformats.org/drawingml/2006/main" xmlns:r="http://schemas.openxmlformats.org/officeDocument/2006/relationships" xmlns:p="http://schemas.openxmlformats.org/presentationml/2006/main">
  <p:tag name="NUM" val="13"/>
</p:tagLst>
</file>

<file path=ppt/tags/tag117.xml><?xml version="1.0" encoding="utf-8"?>
<p:tagLst xmlns:a="http://schemas.openxmlformats.org/drawingml/2006/main" xmlns:r="http://schemas.openxmlformats.org/officeDocument/2006/relationships" xmlns:p="http://schemas.openxmlformats.org/presentationml/2006/main">
  <p:tag name="NUM" val="14"/>
</p:tagLst>
</file>

<file path=ppt/tags/tag118.xml><?xml version="1.0" encoding="utf-8"?>
<p:tagLst xmlns:a="http://schemas.openxmlformats.org/drawingml/2006/main" xmlns:r="http://schemas.openxmlformats.org/officeDocument/2006/relationships" xmlns:p="http://schemas.openxmlformats.org/presentationml/2006/main">
  <p:tag name="NUM" val="15"/>
</p:tagLst>
</file>

<file path=ppt/tags/tag119.xml><?xml version="1.0" encoding="utf-8"?>
<p:tagLst xmlns:a="http://schemas.openxmlformats.org/drawingml/2006/main" xmlns:r="http://schemas.openxmlformats.org/officeDocument/2006/relationships" xmlns:p="http://schemas.openxmlformats.org/presentationml/2006/main">
  <p:tag name="NUM" val="16"/>
</p:tagLst>
</file>

<file path=ppt/tags/tag12.xml><?xml version="1.0" encoding="utf-8"?>
<p:tagLst xmlns:a="http://schemas.openxmlformats.org/drawingml/2006/main" xmlns:r="http://schemas.openxmlformats.org/officeDocument/2006/relationships" xmlns:p="http://schemas.openxmlformats.org/presentationml/2006/main">
  <p:tag name="NUM" val="2"/>
</p:tagLst>
</file>

<file path=ppt/tags/tag120.xml><?xml version="1.0" encoding="utf-8"?>
<p:tagLst xmlns:a="http://schemas.openxmlformats.org/drawingml/2006/main" xmlns:r="http://schemas.openxmlformats.org/officeDocument/2006/relationships" xmlns:p="http://schemas.openxmlformats.org/presentationml/2006/main">
  <p:tag name="NUM" val="17"/>
</p:tagLst>
</file>

<file path=ppt/tags/tag121.xml><?xml version="1.0" encoding="utf-8"?>
<p:tagLst xmlns:a="http://schemas.openxmlformats.org/drawingml/2006/main" xmlns:r="http://schemas.openxmlformats.org/officeDocument/2006/relationships" xmlns:p="http://schemas.openxmlformats.org/presentationml/2006/main">
  <p:tag name="NUM" val="18"/>
</p:tagLst>
</file>

<file path=ppt/tags/tag122.xml><?xml version="1.0" encoding="utf-8"?>
<p:tagLst xmlns:a="http://schemas.openxmlformats.org/drawingml/2006/main" xmlns:r="http://schemas.openxmlformats.org/officeDocument/2006/relationships" xmlns:p="http://schemas.openxmlformats.org/presentationml/2006/main">
  <p:tag name="NUM" val="19"/>
</p:tagLst>
</file>

<file path=ppt/tags/tag123.xml><?xml version="1.0" encoding="utf-8"?>
<p:tagLst xmlns:a="http://schemas.openxmlformats.org/drawingml/2006/main" xmlns:r="http://schemas.openxmlformats.org/officeDocument/2006/relationships" xmlns:p="http://schemas.openxmlformats.org/presentationml/2006/main">
  <p:tag name="NUM" val="20"/>
</p:tagLst>
</file>

<file path=ppt/tags/tag124.xml><?xml version="1.0" encoding="utf-8"?>
<p:tagLst xmlns:a="http://schemas.openxmlformats.org/drawingml/2006/main" xmlns:r="http://schemas.openxmlformats.org/officeDocument/2006/relationships" xmlns:p="http://schemas.openxmlformats.org/presentationml/2006/main">
  <p:tag name="NUM" val="21"/>
</p:tagLst>
</file>

<file path=ppt/tags/tag125.xml><?xml version="1.0" encoding="utf-8"?>
<p:tagLst xmlns:a="http://schemas.openxmlformats.org/drawingml/2006/main" xmlns:r="http://schemas.openxmlformats.org/officeDocument/2006/relationships" xmlns:p="http://schemas.openxmlformats.org/presentationml/2006/main">
  <p:tag name="NUM" val="22"/>
</p:tagLst>
</file>

<file path=ppt/tags/tag126.xml><?xml version="1.0" encoding="utf-8"?>
<p:tagLst xmlns:a="http://schemas.openxmlformats.org/drawingml/2006/main" xmlns:r="http://schemas.openxmlformats.org/officeDocument/2006/relationships" xmlns:p="http://schemas.openxmlformats.org/presentationml/2006/main">
  <p:tag name="NUM" val="23"/>
</p:tagLst>
</file>

<file path=ppt/tags/tag127.xml><?xml version="1.0" encoding="utf-8"?>
<p:tagLst xmlns:a="http://schemas.openxmlformats.org/drawingml/2006/main" xmlns:r="http://schemas.openxmlformats.org/officeDocument/2006/relationships" xmlns:p="http://schemas.openxmlformats.org/presentationml/2006/main">
  <p:tag name="NUM" val="24"/>
</p:tagLst>
</file>

<file path=ppt/tags/tag128.xml><?xml version="1.0" encoding="utf-8"?>
<p:tagLst xmlns:a="http://schemas.openxmlformats.org/drawingml/2006/main" xmlns:r="http://schemas.openxmlformats.org/officeDocument/2006/relationships" xmlns:p="http://schemas.openxmlformats.org/presentationml/2006/main">
  <p:tag name="NUM" val="1"/>
</p:tagLst>
</file>

<file path=ppt/tags/tag129.xml><?xml version="1.0" encoding="utf-8"?>
<p:tagLst xmlns:a="http://schemas.openxmlformats.org/drawingml/2006/main" xmlns:r="http://schemas.openxmlformats.org/officeDocument/2006/relationships" xmlns:p="http://schemas.openxmlformats.org/presentationml/2006/main">
  <p:tag name="NUM" val="2"/>
</p:tagLst>
</file>

<file path=ppt/tags/tag13.xml><?xml version="1.0" encoding="utf-8"?>
<p:tagLst xmlns:a="http://schemas.openxmlformats.org/drawingml/2006/main" xmlns:r="http://schemas.openxmlformats.org/officeDocument/2006/relationships" xmlns:p="http://schemas.openxmlformats.org/presentationml/2006/main">
  <p:tag name="NUM" val="1"/>
</p:tagLst>
</file>

<file path=ppt/tags/tag130.xml><?xml version="1.0" encoding="utf-8"?>
<p:tagLst xmlns:a="http://schemas.openxmlformats.org/drawingml/2006/main" xmlns:r="http://schemas.openxmlformats.org/officeDocument/2006/relationships" xmlns:p="http://schemas.openxmlformats.org/presentationml/2006/main">
  <p:tag name="NUM" val="1"/>
</p:tagLst>
</file>

<file path=ppt/tags/tag131.xml><?xml version="1.0" encoding="utf-8"?>
<p:tagLst xmlns:a="http://schemas.openxmlformats.org/drawingml/2006/main" xmlns:r="http://schemas.openxmlformats.org/officeDocument/2006/relationships" xmlns:p="http://schemas.openxmlformats.org/presentationml/2006/main">
  <p:tag name="NUM" val="2"/>
</p:tagLst>
</file>

<file path=ppt/tags/tag132.xml><?xml version="1.0" encoding="utf-8"?>
<p:tagLst xmlns:a="http://schemas.openxmlformats.org/drawingml/2006/main" xmlns:r="http://schemas.openxmlformats.org/officeDocument/2006/relationships" xmlns:p="http://schemas.openxmlformats.org/presentationml/2006/main">
  <p:tag name="NUM" val="1"/>
</p:tagLst>
</file>

<file path=ppt/tags/tag133.xml><?xml version="1.0" encoding="utf-8"?>
<p:tagLst xmlns:a="http://schemas.openxmlformats.org/drawingml/2006/main" xmlns:r="http://schemas.openxmlformats.org/officeDocument/2006/relationships" xmlns:p="http://schemas.openxmlformats.org/presentationml/2006/main">
  <p:tag name="NUM" val="2"/>
</p:tagLst>
</file>

<file path=ppt/tags/tag134.xml><?xml version="1.0" encoding="utf-8"?>
<p:tagLst xmlns:a="http://schemas.openxmlformats.org/drawingml/2006/main" xmlns:r="http://schemas.openxmlformats.org/officeDocument/2006/relationships" xmlns:p="http://schemas.openxmlformats.org/presentationml/2006/main">
  <p:tag name="NUM" val="1"/>
</p:tagLst>
</file>

<file path=ppt/tags/tag135.xml><?xml version="1.0" encoding="utf-8"?>
<p:tagLst xmlns:a="http://schemas.openxmlformats.org/drawingml/2006/main" xmlns:r="http://schemas.openxmlformats.org/officeDocument/2006/relationships" xmlns:p="http://schemas.openxmlformats.org/presentationml/2006/main">
  <p:tag name="NUM" val="2"/>
</p:tagLst>
</file>

<file path=ppt/tags/tag136.xml><?xml version="1.0" encoding="utf-8"?>
<p:tagLst xmlns:a="http://schemas.openxmlformats.org/drawingml/2006/main" xmlns:r="http://schemas.openxmlformats.org/officeDocument/2006/relationships" xmlns:p="http://schemas.openxmlformats.org/presentationml/2006/main">
  <p:tag name="NUM" val="3"/>
</p:tagLst>
</file>

<file path=ppt/tags/tag137.xml><?xml version="1.0" encoding="utf-8"?>
<p:tagLst xmlns:a="http://schemas.openxmlformats.org/drawingml/2006/main" xmlns:r="http://schemas.openxmlformats.org/officeDocument/2006/relationships" xmlns:p="http://schemas.openxmlformats.org/presentationml/2006/main">
  <p:tag name="NUM" val="4"/>
</p:tagLst>
</file>

<file path=ppt/tags/tag138.xml><?xml version="1.0" encoding="utf-8"?>
<p:tagLst xmlns:a="http://schemas.openxmlformats.org/drawingml/2006/main" xmlns:r="http://schemas.openxmlformats.org/officeDocument/2006/relationships" xmlns:p="http://schemas.openxmlformats.org/presentationml/2006/main">
  <p:tag name="NUM" val="5"/>
</p:tagLst>
</file>

<file path=ppt/tags/tag139.xml><?xml version="1.0" encoding="utf-8"?>
<p:tagLst xmlns:a="http://schemas.openxmlformats.org/drawingml/2006/main" xmlns:r="http://schemas.openxmlformats.org/officeDocument/2006/relationships" xmlns:p="http://schemas.openxmlformats.org/presentationml/2006/main">
  <p:tag name="NUM" val="6"/>
</p:tagLst>
</file>

<file path=ppt/tags/tag14.xml><?xml version="1.0" encoding="utf-8"?>
<p:tagLst xmlns:a="http://schemas.openxmlformats.org/drawingml/2006/main" xmlns:r="http://schemas.openxmlformats.org/officeDocument/2006/relationships" xmlns:p="http://schemas.openxmlformats.org/presentationml/2006/main">
  <p:tag name="NUM" val="2"/>
</p:tagLst>
</file>

<file path=ppt/tags/tag140.xml><?xml version="1.0" encoding="utf-8"?>
<p:tagLst xmlns:a="http://schemas.openxmlformats.org/drawingml/2006/main" xmlns:r="http://schemas.openxmlformats.org/officeDocument/2006/relationships" xmlns:p="http://schemas.openxmlformats.org/presentationml/2006/main">
  <p:tag name="NUM" val="7"/>
</p:tagLst>
</file>

<file path=ppt/tags/tag141.xml><?xml version="1.0" encoding="utf-8"?>
<p:tagLst xmlns:a="http://schemas.openxmlformats.org/drawingml/2006/main" xmlns:r="http://schemas.openxmlformats.org/officeDocument/2006/relationships" xmlns:p="http://schemas.openxmlformats.org/presentationml/2006/main">
  <p:tag name="NUM" val="8"/>
</p:tagLst>
</file>

<file path=ppt/tags/tag142.xml><?xml version="1.0" encoding="utf-8"?>
<p:tagLst xmlns:a="http://schemas.openxmlformats.org/drawingml/2006/main" xmlns:r="http://schemas.openxmlformats.org/officeDocument/2006/relationships" xmlns:p="http://schemas.openxmlformats.org/presentationml/2006/main">
  <p:tag name="NUM" val="9"/>
</p:tagLst>
</file>

<file path=ppt/tags/tag143.xml><?xml version="1.0" encoding="utf-8"?>
<p:tagLst xmlns:a="http://schemas.openxmlformats.org/drawingml/2006/main" xmlns:r="http://schemas.openxmlformats.org/officeDocument/2006/relationships" xmlns:p="http://schemas.openxmlformats.org/presentationml/2006/main">
  <p:tag name="NUM" val="10"/>
</p:tagLst>
</file>

<file path=ppt/tags/tag144.xml><?xml version="1.0" encoding="utf-8"?>
<p:tagLst xmlns:a="http://schemas.openxmlformats.org/drawingml/2006/main" xmlns:r="http://schemas.openxmlformats.org/officeDocument/2006/relationships" xmlns:p="http://schemas.openxmlformats.org/presentationml/2006/main">
  <p:tag name="NUM" val="11"/>
</p:tagLst>
</file>

<file path=ppt/tags/tag145.xml><?xml version="1.0" encoding="utf-8"?>
<p:tagLst xmlns:a="http://schemas.openxmlformats.org/drawingml/2006/main" xmlns:r="http://schemas.openxmlformats.org/officeDocument/2006/relationships" xmlns:p="http://schemas.openxmlformats.org/presentationml/2006/main">
  <p:tag name="NUM" val="12"/>
</p:tagLst>
</file>

<file path=ppt/tags/tag146.xml><?xml version="1.0" encoding="utf-8"?>
<p:tagLst xmlns:a="http://schemas.openxmlformats.org/drawingml/2006/main" xmlns:r="http://schemas.openxmlformats.org/officeDocument/2006/relationships" xmlns:p="http://schemas.openxmlformats.org/presentationml/2006/main">
  <p:tag name="NUM" val="13"/>
</p:tagLst>
</file>

<file path=ppt/tags/tag147.xml><?xml version="1.0" encoding="utf-8"?>
<p:tagLst xmlns:a="http://schemas.openxmlformats.org/drawingml/2006/main" xmlns:r="http://schemas.openxmlformats.org/officeDocument/2006/relationships" xmlns:p="http://schemas.openxmlformats.org/presentationml/2006/main">
  <p:tag name="NUM" val="14"/>
</p:tagLst>
</file>

<file path=ppt/tags/tag148.xml><?xml version="1.0" encoding="utf-8"?>
<p:tagLst xmlns:a="http://schemas.openxmlformats.org/drawingml/2006/main" xmlns:r="http://schemas.openxmlformats.org/officeDocument/2006/relationships" xmlns:p="http://schemas.openxmlformats.org/presentationml/2006/main">
  <p:tag name="NUM" val="15"/>
</p:tagLst>
</file>

<file path=ppt/tags/tag149.xml><?xml version="1.0" encoding="utf-8"?>
<p:tagLst xmlns:a="http://schemas.openxmlformats.org/drawingml/2006/main" xmlns:r="http://schemas.openxmlformats.org/officeDocument/2006/relationships" xmlns:p="http://schemas.openxmlformats.org/presentationml/2006/main">
  <p:tag name="NUM" val="16"/>
</p:tagLst>
</file>

<file path=ppt/tags/tag15.xml><?xml version="1.0" encoding="utf-8"?>
<p:tagLst xmlns:a="http://schemas.openxmlformats.org/drawingml/2006/main" xmlns:r="http://schemas.openxmlformats.org/officeDocument/2006/relationships" xmlns:p="http://schemas.openxmlformats.org/presentationml/2006/main">
  <p:tag name="NUM" val="1"/>
</p:tagLst>
</file>

<file path=ppt/tags/tag150.xml><?xml version="1.0" encoding="utf-8"?>
<p:tagLst xmlns:a="http://schemas.openxmlformats.org/drawingml/2006/main" xmlns:r="http://schemas.openxmlformats.org/officeDocument/2006/relationships" xmlns:p="http://schemas.openxmlformats.org/presentationml/2006/main">
  <p:tag name="NUM" val="17"/>
</p:tagLst>
</file>

<file path=ppt/tags/tag151.xml><?xml version="1.0" encoding="utf-8"?>
<p:tagLst xmlns:a="http://schemas.openxmlformats.org/drawingml/2006/main" xmlns:r="http://schemas.openxmlformats.org/officeDocument/2006/relationships" xmlns:p="http://schemas.openxmlformats.org/presentationml/2006/main">
  <p:tag name="NUM" val="18"/>
</p:tagLst>
</file>

<file path=ppt/tags/tag152.xml><?xml version="1.0" encoding="utf-8"?>
<p:tagLst xmlns:a="http://schemas.openxmlformats.org/drawingml/2006/main" xmlns:r="http://schemas.openxmlformats.org/officeDocument/2006/relationships" xmlns:p="http://schemas.openxmlformats.org/presentationml/2006/main">
  <p:tag name="NUM" val="19"/>
</p:tagLst>
</file>

<file path=ppt/tags/tag153.xml><?xml version="1.0" encoding="utf-8"?>
<p:tagLst xmlns:a="http://schemas.openxmlformats.org/drawingml/2006/main" xmlns:r="http://schemas.openxmlformats.org/officeDocument/2006/relationships" xmlns:p="http://schemas.openxmlformats.org/presentationml/2006/main">
  <p:tag name="NUM" val="20"/>
</p:tagLst>
</file>

<file path=ppt/tags/tag154.xml><?xml version="1.0" encoding="utf-8"?>
<p:tagLst xmlns:a="http://schemas.openxmlformats.org/drawingml/2006/main" xmlns:r="http://schemas.openxmlformats.org/officeDocument/2006/relationships" xmlns:p="http://schemas.openxmlformats.org/presentationml/2006/main">
  <p:tag name="NUM" val="21"/>
</p:tagLst>
</file>

<file path=ppt/tags/tag155.xml><?xml version="1.0" encoding="utf-8"?>
<p:tagLst xmlns:a="http://schemas.openxmlformats.org/drawingml/2006/main" xmlns:r="http://schemas.openxmlformats.org/officeDocument/2006/relationships" xmlns:p="http://schemas.openxmlformats.org/presentationml/2006/main">
  <p:tag name="NUM" val="22"/>
</p:tagLst>
</file>

<file path=ppt/tags/tag156.xml><?xml version="1.0" encoding="utf-8"?>
<p:tagLst xmlns:a="http://schemas.openxmlformats.org/drawingml/2006/main" xmlns:r="http://schemas.openxmlformats.org/officeDocument/2006/relationships" xmlns:p="http://schemas.openxmlformats.org/presentationml/2006/main">
  <p:tag name="NUM" val="23"/>
</p:tagLst>
</file>

<file path=ppt/tags/tag157.xml><?xml version="1.0" encoding="utf-8"?>
<p:tagLst xmlns:a="http://schemas.openxmlformats.org/drawingml/2006/main" xmlns:r="http://schemas.openxmlformats.org/officeDocument/2006/relationships" xmlns:p="http://schemas.openxmlformats.org/presentationml/2006/main">
  <p:tag name="NUM" val="24"/>
</p:tagLst>
</file>

<file path=ppt/tags/tag158.xml><?xml version="1.0" encoding="utf-8"?>
<p:tagLst xmlns:a="http://schemas.openxmlformats.org/drawingml/2006/main" xmlns:r="http://schemas.openxmlformats.org/officeDocument/2006/relationships" xmlns:p="http://schemas.openxmlformats.org/presentationml/2006/main">
  <p:tag name="NUM" val="25"/>
</p:tagLst>
</file>

<file path=ppt/tags/tag159.xml><?xml version="1.0" encoding="utf-8"?>
<p:tagLst xmlns:a="http://schemas.openxmlformats.org/drawingml/2006/main" xmlns:r="http://schemas.openxmlformats.org/officeDocument/2006/relationships" xmlns:p="http://schemas.openxmlformats.org/presentationml/2006/main">
  <p:tag name="NUM" val="26"/>
</p:tagLst>
</file>

<file path=ppt/tags/tag16.xml><?xml version="1.0" encoding="utf-8"?>
<p:tagLst xmlns:a="http://schemas.openxmlformats.org/drawingml/2006/main" xmlns:r="http://schemas.openxmlformats.org/officeDocument/2006/relationships" xmlns:p="http://schemas.openxmlformats.org/presentationml/2006/main">
  <p:tag name="NUM" val="2"/>
</p:tagLst>
</file>

<file path=ppt/tags/tag160.xml><?xml version="1.0" encoding="utf-8"?>
<p:tagLst xmlns:a="http://schemas.openxmlformats.org/drawingml/2006/main" xmlns:r="http://schemas.openxmlformats.org/officeDocument/2006/relationships" xmlns:p="http://schemas.openxmlformats.org/presentationml/2006/main">
  <p:tag name="NUM" val="27"/>
</p:tagLst>
</file>

<file path=ppt/tags/tag161.xml><?xml version="1.0" encoding="utf-8"?>
<p:tagLst xmlns:a="http://schemas.openxmlformats.org/drawingml/2006/main" xmlns:r="http://schemas.openxmlformats.org/officeDocument/2006/relationships" xmlns:p="http://schemas.openxmlformats.org/presentationml/2006/main">
  <p:tag name="NUM" val="28"/>
</p:tagLst>
</file>

<file path=ppt/tags/tag162.xml><?xml version="1.0" encoding="utf-8"?>
<p:tagLst xmlns:a="http://schemas.openxmlformats.org/drawingml/2006/main" xmlns:r="http://schemas.openxmlformats.org/officeDocument/2006/relationships" xmlns:p="http://schemas.openxmlformats.org/presentationml/2006/main">
  <p:tag name="NUM" val="29"/>
</p:tagLst>
</file>

<file path=ppt/tags/tag163.xml><?xml version="1.0" encoding="utf-8"?>
<p:tagLst xmlns:a="http://schemas.openxmlformats.org/drawingml/2006/main" xmlns:r="http://schemas.openxmlformats.org/officeDocument/2006/relationships" xmlns:p="http://schemas.openxmlformats.org/presentationml/2006/main">
  <p:tag name="NUM" val="30"/>
</p:tagLst>
</file>

<file path=ppt/tags/tag164.xml><?xml version="1.0" encoding="utf-8"?>
<p:tagLst xmlns:a="http://schemas.openxmlformats.org/drawingml/2006/main" xmlns:r="http://schemas.openxmlformats.org/officeDocument/2006/relationships" xmlns:p="http://schemas.openxmlformats.org/presentationml/2006/main">
  <p:tag name="NUM" val="31"/>
</p:tagLst>
</file>

<file path=ppt/tags/tag165.xml><?xml version="1.0" encoding="utf-8"?>
<p:tagLst xmlns:a="http://schemas.openxmlformats.org/drawingml/2006/main" xmlns:r="http://schemas.openxmlformats.org/officeDocument/2006/relationships" xmlns:p="http://schemas.openxmlformats.org/presentationml/2006/main">
  <p:tag name="NUM" val="32"/>
</p:tagLst>
</file>

<file path=ppt/tags/tag166.xml><?xml version="1.0" encoding="utf-8"?>
<p:tagLst xmlns:a="http://schemas.openxmlformats.org/drawingml/2006/main" xmlns:r="http://schemas.openxmlformats.org/officeDocument/2006/relationships" xmlns:p="http://schemas.openxmlformats.org/presentationml/2006/main">
  <p:tag name="NUM" val="33"/>
</p:tagLst>
</file>

<file path=ppt/tags/tag167.xml><?xml version="1.0" encoding="utf-8"?>
<p:tagLst xmlns:a="http://schemas.openxmlformats.org/drawingml/2006/main" xmlns:r="http://schemas.openxmlformats.org/officeDocument/2006/relationships" xmlns:p="http://schemas.openxmlformats.org/presentationml/2006/main">
  <p:tag name="NUM" val="34"/>
</p:tagLst>
</file>

<file path=ppt/tags/tag168.xml><?xml version="1.0" encoding="utf-8"?>
<p:tagLst xmlns:a="http://schemas.openxmlformats.org/drawingml/2006/main" xmlns:r="http://schemas.openxmlformats.org/officeDocument/2006/relationships" xmlns:p="http://schemas.openxmlformats.org/presentationml/2006/main">
  <p:tag name="NUM" val="35"/>
</p:tagLst>
</file>

<file path=ppt/tags/tag169.xml><?xml version="1.0" encoding="utf-8"?>
<p:tagLst xmlns:a="http://schemas.openxmlformats.org/drawingml/2006/main" xmlns:r="http://schemas.openxmlformats.org/officeDocument/2006/relationships" xmlns:p="http://schemas.openxmlformats.org/presentationml/2006/main">
  <p:tag name="NUM" val="36"/>
</p:tagLst>
</file>

<file path=ppt/tags/tag17.xml><?xml version="1.0" encoding="utf-8"?>
<p:tagLst xmlns:a="http://schemas.openxmlformats.org/drawingml/2006/main" xmlns:r="http://schemas.openxmlformats.org/officeDocument/2006/relationships" xmlns:p="http://schemas.openxmlformats.org/presentationml/2006/main">
  <p:tag name="NUM" val="16"/>
</p:tagLst>
</file>

<file path=ppt/tags/tag170.xml><?xml version="1.0" encoding="utf-8"?>
<p:tagLst xmlns:a="http://schemas.openxmlformats.org/drawingml/2006/main" xmlns:r="http://schemas.openxmlformats.org/officeDocument/2006/relationships" xmlns:p="http://schemas.openxmlformats.org/presentationml/2006/main">
  <p:tag name="NUM" val="37"/>
</p:tagLst>
</file>

<file path=ppt/tags/tag171.xml><?xml version="1.0" encoding="utf-8"?>
<p:tagLst xmlns:a="http://schemas.openxmlformats.org/drawingml/2006/main" xmlns:r="http://schemas.openxmlformats.org/officeDocument/2006/relationships" xmlns:p="http://schemas.openxmlformats.org/presentationml/2006/main">
  <p:tag name="NUM" val="38"/>
</p:tagLst>
</file>

<file path=ppt/tags/tag172.xml><?xml version="1.0" encoding="utf-8"?>
<p:tagLst xmlns:a="http://schemas.openxmlformats.org/drawingml/2006/main" xmlns:r="http://schemas.openxmlformats.org/officeDocument/2006/relationships" xmlns:p="http://schemas.openxmlformats.org/presentationml/2006/main">
  <p:tag name="NUM" val="1"/>
</p:tagLst>
</file>

<file path=ppt/tags/tag173.xml><?xml version="1.0" encoding="utf-8"?>
<p:tagLst xmlns:a="http://schemas.openxmlformats.org/drawingml/2006/main" xmlns:r="http://schemas.openxmlformats.org/officeDocument/2006/relationships" xmlns:p="http://schemas.openxmlformats.org/presentationml/2006/main">
  <p:tag name="NUM" val="2"/>
</p:tagLst>
</file>

<file path=ppt/tags/tag174.xml><?xml version="1.0" encoding="utf-8"?>
<p:tagLst xmlns:a="http://schemas.openxmlformats.org/drawingml/2006/main" xmlns:r="http://schemas.openxmlformats.org/officeDocument/2006/relationships" xmlns:p="http://schemas.openxmlformats.org/presentationml/2006/main">
  <p:tag name="NUM" val="3"/>
</p:tagLst>
</file>

<file path=ppt/tags/tag175.xml><?xml version="1.0" encoding="utf-8"?>
<p:tagLst xmlns:a="http://schemas.openxmlformats.org/drawingml/2006/main" xmlns:r="http://schemas.openxmlformats.org/officeDocument/2006/relationships" xmlns:p="http://schemas.openxmlformats.org/presentationml/2006/main">
  <p:tag name="NUM" val="1"/>
</p:tagLst>
</file>

<file path=ppt/tags/tag176.xml><?xml version="1.0" encoding="utf-8"?>
<p:tagLst xmlns:a="http://schemas.openxmlformats.org/drawingml/2006/main" xmlns:r="http://schemas.openxmlformats.org/officeDocument/2006/relationships" xmlns:p="http://schemas.openxmlformats.org/presentationml/2006/main">
  <p:tag name="NUM" val="2"/>
</p:tagLst>
</file>

<file path=ppt/tags/tag177.xml><?xml version="1.0" encoding="utf-8"?>
<p:tagLst xmlns:a="http://schemas.openxmlformats.org/drawingml/2006/main" xmlns:r="http://schemas.openxmlformats.org/officeDocument/2006/relationships" xmlns:p="http://schemas.openxmlformats.org/presentationml/2006/main">
  <p:tag name="NUM" val="1"/>
</p:tagLst>
</file>

<file path=ppt/tags/tag178.xml><?xml version="1.0" encoding="utf-8"?>
<p:tagLst xmlns:a="http://schemas.openxmlformats.org/drawingml/2006/main" xmlns:r="http://schemas.openxmlformats.org/officeDocument/2006/relationships" xmlns:p="http://schemas.openxmlformats.org/presentationml/2006/main">
  <p:tag name="NUM" val="2"/>
</p:tagLst>
</file>

<file path=ppt/tags/tag179.xml><?xml version="1.0" encoding="utf-8"?>
<p:tagLst xmlns:a="http://schemas.openxmlformats.org/drawingml/2006/main" xmlns:r="http://schemas.openxmlformats.org/officeDocument/2006/relationships" xmlns:p="http://schemas.openxmlformats.org/presentationml/2006/main">
  <p:tag name="NUM" val="1"/>
</p:tagLst>
</file>

<file path=ppt/tags/tag18.xml><?xml version="1.0" encoding="utf-8"?>
<p:tagLst xmlns:a="http://schemas.openxmlformats.org/drawingml/2006/main" xmlns:r="http://schemas.openxmlformats.org/officeDocument/2006/relationships" xmlns:p="http://schemas.openxmlformats.org/presentationml/2006/main">
  <p:tag name="NUM" val="17"/>
</p:tagLst>
</file>

<file path=ppt/tags/tag180.xml><?xml version="1.0" encoding="utf-8"?>
<p:tagLst xmlns:a="http://schemas.openxmlformats.org/drawingml/2006/main" xmlns:r="http://schemas.openxmlformats.org/officeDocument/2006/relationships" xmlns:p="http://schemas.openxmlformats.org/presentationml/2006/main">
  <p:tag name="NUM" val="2"/>
</p:tagLst>
</file>

<file path=ppt/tags/tag181.xml><?xml version="1.0" encoding="utf-8"?>
<p:tagLst xmlns:a="http://schemas.openxmlformats.org/drawingml/2006/main" xmlns:r="http://schemas.openxmlformats.org/officeDocument/2006/relationships" xmlns:p="http://schemas.openxmlformats.org/presentationml/2006/main">
  <p:tag name="NUM" val="1"/>
</p:tagLst>
</file>

<file path=ppt/tags/tag182.xml><?xml version="1.0" encoding="utf-8"?>
<p:tagLst xmlns:a="http://schemas.openxmlformats.org/drawingml/2006/main" xmlns:r="http://schemas.openxmlformats.org/officeDocument/2006/relationships" xmlns:p="http://schemas.openxmlformats.org/presentationml/2006/main">
  <p:tag name="NUM" val="2"/>
</p:tagLst>
</file>

<file path=ppt/tags/tag183.xml><?xml version="1.0" encoding="utf-8"?>
<p:tagLst xmlns:a="http://schemas.openxmlformats.org/drawingml/2006/main" xmlns:r="http://schemas.openxmlformats.org/officeDocument/2006/relationships" xmlns:p="http://schemas.openxmlformats.org/presentationml/2006/main">
  <p:tag name="NUM" val="1"/>
</p:tagLst>
</file>

<file path=ppt/tags/tag184.xml><?xml version="1.0" encoding="utf-8"?>
<p:tagLst xmlns:a="http://schemas.openxmlformats.org/drawingml/2006/main" xmlns:r="http://schemas.openxmlformats.org/officeDocument/2006/relationships" xmlns:p="http://schemas.openxmlformats.org/presentationml/2006/main">
  <p:tag name="NUM" val="2"/>
</p:tagLst>
</file>

<file path=ppt/tags/tag185.xml><?xml version="1.0" encoding="utf-8"?>
<p:tagLst xmlns:a="http://schemas.openxmlformats.org/drawingml/2006/main" xmlns:r="http://schemas.openxmlformats.org/officeDocument/2006/relationships" xmlns:p="http://schemas.openxmlformats.org/presentationml/2006/main">
  <p:tag name="NUM" val="1"/>
</p:tagLst>
</file>

<file path=ppt/tags/tag186.xml><?xml version="1.0" encoding="utf-8"?>
<p:tagLst xmlns:a="http://schemas.openxmlformats.org/drawingml/2006/main" xmlns:r="http://schemas.openxmlformats.org/officeDocument/2006/relationships" xmlns:p="http://schemas.openxmlformats.org/presentationml/2006/main">
  <p:tag name="NUM" val="2"/>
</p:tagLst>
</file>

<file path=ppt/tags/tag187.xml><?xml version="1.0" encoding="utf-8"?>
<p:tagLst xmlns:a="http://schemas.openxmlformats.org/drawingml/2006/main" xmlns:r="http://schemas.openxmlformats.org/officeDocument/2006/relationships" xmlns:p="http://schemas.openxmlformats.org/presentationml/2006/main">
  <p:tag name="NUM" val="1"/>
</p:tagLst>
</file>

<file path=ppt/tags/tag188.xml><?xml version="1.0" encoding="utf-8"?>
<p:tagLst xmlns:a="http://schemas.openxmlformats.org/drawingml/2006/main" xmlns:r="http://schemas.openxmlformats.org/officeDocument/2006/relationships" xmlns:p="http://schemas.openxmlformats.org/presentationml/2006/main">
  <p:tag name="NUM" val="2"/>
</p:tagLst>
</file>

<file path=ppt/tags/tag189.xml><?xml version="1.0" encoding="utf-8"?>
<p:tagLst xmlns:a="http://schemas.openxmlformats.org/drawingml/2006/main" xmlns:r="http://schemas.openxmlformats.org/officeDocument/2006/relationships" xmlns:p="http://schemas.openxmlformats.org/presentationml/2006/main">
  <p:tag name="NUM" val="2"/>
</p:tagLst>
</file>

<file path=ppt/tags/tag19.xml><?xml version="1.0" encoding="utf-8"?>
<p:tagLst xmlns:a="http://schemas.openxmlformats.org/drawingml/2006/main" xmlns:r="http://schemas.openxmlformats.org/officeDocument/2006/relationships" xmlns:p="http://schemas.openxmlformats.org/presentationml/2006/main">
  <p:tag name="NUM" val="3"/>
</p:tagLst>
</file>

<file path=ppt/tags/tag190.xml><?xml version="1.0" encoding="utf-8"?>
<p:tagLst xmlns:a="http://schemas.openxmlformats.org/drawingml/2006/main" xmlns:r="http://schemas.openxmlformats.org/officeDocument/2006/relationships" xmlns:p="http://schemas.openxmlformats.org/presentationml/2006/main">
  <p:tag name="NUM" val="3"/>
</p:tagLst>
</file>

<file path=ppt/tags/tag191.xml><?xml version="1.0" encoding="utf-8"?>
<p:tagLst xmlns:a="http://schemas.openxmlformats.org/drawingml/2006/main" xmlns:r="http://schemas.openxmlformats.org/officeDocument/2006/relationships" xmlns:p="http://schemas.openxmlformats.org/presentationml/2006/main">
  <p:tag name="NUM" val="6"/>
</p:tagLst>
</file>

<file path=ppt/tags/tag192.xml><?xml version="1.0" encoding="utf-8"?>
<p:tagLst xmlns:a="http://schemas.openxmlformats.org/drawingml/2006/main" xmlns:r="http://schemas.openxmlformats.org/officeDocument/2006/relationships" xmlns:p="http://schemas.openxmlformats.org/presentationml/2006/main">
  <p:tag name="NUM" val="7"/>
</p:tagLst>
</file>

<file path=ppt/tags/tag193.xml><?xml version="1.0" encoding="utf-8"?>
<p:tagLst xmlns:a="http://schemas.openxmlformats.org/drawingml/2006/main" xmlns:r="http://schemas.openxmlformats.org/officeDocument/2006/relationships" xmlns:p="http://schemas.openxmlformats.org/presentationml/2006/main">
  <p:tag name="NUM" val="9"/>
</p:tagLst>
</file>

<file path=ppt/tags/tag194.xml><?xml version="1.0" encoding="utf-8"?>
<p:tagLst xmlns:a="http://schemas.openxmlformats.org/drawingml/2006/main" xmlns:r="http://schemas.openxmlformats.org/officeDocument/2006/relationships" xmlns:p="http://schemas.openxmlformats.org/presentationml/2006/main">
  <p:tag name="NUM" val="10"/>
</p:tagLst>
</file>

<file path=ppt/tags/tag195.xml><?xml version="1.0" encoding="utf-8"?>
<p:tagLst xmlns:a="http://schemas.openxmlformats.org/drawingml/2006/main" xmlns:r="http://schemas.openxmlformats.org/officeDocument/2006/relationships" xmlns:p="http://schemas.openxmlformats.org/presentationml/2006/main">
  <p:tag name="NUM" val="11"/>
</p:tagLst>
</file>

<file path=ppt/tags/tag196.xml><?xml version="1.0" encoding="utf-8"?>
<p:tagLst xmlns:a="http://schemas.openxmlformats.org/drawingml/2006/main" xmlns:r="http://schemas.openxmlformats.org/officeDocument/2006/relationships" xmlns:p="http://schemas.openxmlformats.org/presentationml/2006/main">
  <p:tag name="NUM" val="12"/>
</p:tagLst>
</file>

<file path=ppt/tags/tag197.xml><?xml version="1.0" encoding="utf-8"?>
<p:tagLst xmlns:a="http://schemas.openxmlformats.org/drawingml/2006/main" xmlns:r="http://schemas.openxmlformats.org/officeDocument/2006/relationships" xmlns:p="http://schemas.openxmlformats.org/presentationml/2006/main">
  <p:tag name="NUM" val="13"/>
</p:tagLst>
</file>

<file path=ppt/tags/tag198.xml><?xml version="1.0" encoding="utf-8"?>
<p:tagLst xmlns:a="http://schemas.openxmlformats.org/drawingml/2006/main" xmlns:r="http://schemas.openxmlformats.org/officeDocument/2006/relationships" xmlns:p="http://schemas.openxmlformats.org/presentationml/2006/main">
  <p:tag name="NUM" val="14"/>
</p:tagLst>
</file>

<file path=ppt/tags/tag199.xml><?xml version="1.0" encoding="utf-8"?>
<p:tagLst xmlns:a="http://schemas.openxmlformats.org/drawingml/2006/main" xmlns:r="http://schemas.openxmlformats.org/officeDocument/2006/relationships" xmlns:p="http://schemas.openxmlformats.org/presentationml/2006/main">
  <p:tag name="NUM" val="15"/>
</p:tagLst>
</file>

<file path=ppt/tags/tag2.xml><?xml version="1.0" encoding="utf-8"?>
<p:tagLst xmlns:a="http://schemas.openxmlformats.org/drawingml/2006/main" xmlns:r="http://schemas.openxmlformats.org/officeDocument/2006/relationships" xmlns:p="http://schemas.openxmlformats.org/presentationml/2006/main">
  <p:tag name="NUM" val="2"/>
</p:tagLst>
</file>

<file path=ppt/tags/tag20.xml><?xml version="1.0" encoding="utf-8"?>
<p:tagLst xmlns:a="http://schemas.openxmlformats.org/drawingml/2006/main" xmlns:r="http://schemas.openxmlformats.org/officeDocument/2006/relationships" xmlns:p="http://schemas.openxmlformats.org/presentationml/2006/main">
  <p:tag name="NUM" val="4"/>
</p:tagLst>
</file>

<file path=ppt/tags/tag200.xml><?xml version="1.0" encoding="utf-8"?>
<p:tagLst xmlns:a="http://schemas.openxmlformats.org/drawingml/2006/main" xmlns:r="http://schemas.openxmlformats.org/officeDocument/2006/relationships" xmlns:p="http://schemas.openxmlformats.org/presentationml/2006/main">
  <p:tag name="NUM" val="16"/>
</p:tagLst>
</file>

<file path=ppt/tags/tag201.xml><?xml version="1.0" encoding="utf-8"?>
<p:tagLst xmlns:a="http://schemas.openxmlformats.org/drawingml/2006/main" xmlns:r="http://schemas.openxmlformats.org/officeDocument/2006/relationships" xmlns:p="http://schemas.openxmlformats.org/presentationml/2006/main">
  <p:tag name="NUM" val="17"/>
</p:tagLst>
</file>

<file path=ppt/tags/tag202.xml><?xml version="1.0" encoding="utf-8"?>
<p:tagLst xmlns:a="http://schemas.openxmlformats.org/drawingml/2006/main" xmlns:r="http://schemas.openxmlformats.org/officeDocument/2006/relationships" xmlns:p="http://schemas.openxmlformats.org/presentationml/2006/main">
  <p:tag name="NUM" val="18"/>
</p:tagLst>
</file>

<file path=ppt/tags/tag203.xml><?xml version="1.0" encoding="utf-8"?>
<p:tagLst xmlns:a="http://schemas.openxmlformats.org/drawingml/2006/main" xmlns:r="http://schemas.openxmlformats.org/officeDocument/2006/relationships" xmlns:p="http://schemas.openxmlformats.org/presentationml/2006/main">
  <p:tag name="NUM" val="4"/>
</p:tagLst>
</file>

<file path=ppt/tags/tag204.xml><?xml version="1.0" encoding="utf-8"?>
<p:tagLst xmlns:a="http://schemas.openxmlformats.org/drawingml/2006/main" xmlns:r="http://schemas.openxmlformats.org/officeDocument/2006/relationships" xmlns:p="http://schemas.openxmlformats.org/presentationml/2006/main">
  <p:tag name="NUM" val="5"/>
</p:tagLst>
</file>

<file path=ppt/tags/tag205.xml><?xml version="1.0" encoding="utf-8"?>
<p:tagLst xmlns:a="http://schemas.openxmlformats.org/drawingml/2006/main" xmlns:r="http://schemas.openxmlformats.org/officeDocument/2006/relationships" xmlns:p="http://schemas.openxmlformats.org/presentationml/2006/main">
  <p:tag name="NUM" val="1"/>
</p:tagLst>
</file>

<file path=ppt/tags/tag206.xml><?xml version="1.0" encoding="utf-8"?>
<p:tagLst xmlns:a="http://schemas.openxmlformats.org/drawingml/2006/main" xmlns:r="http://schemas.openxmlformats.org/officeDocument/2006/relationships" xmlns:p="http://schemas.openxmlformats.org/presentationml/2006/main">
  <p:tag name="NUM" val="2"/>
</p:tagLst>
</file>

<file path=ppt/tags/tag207.xml><?xml version="1.0" encoding="utf-8"?>
<p:tagLst xmlns:a="http://schemas.openxmlformats.org/drawingml/2006/main" xmlns:r="http://schemas.openxmlformats.org/officeDocument/2006/relationships" xmlns:p="http://schemas.openxmlformats.org/presentationml/2006/main">
  <p:tag name="NUM" val="1"/>
</p:tagLst>
</file>

<file path=ppt/tags/tag208.xml><?xml version="1.0" encoding="utf-8"?>
<p:tagLst xmlns:a="http://schemas.openxmlformats.org/drawingml/2006/main" xmlns:r="http://schemas.openxmlformats.org/officeDocument/2006/relationships" xmlns:p="http://schemas.openxmlformats.org/presentationml/2006/main">
  <p:tag name="NUM" val="2"/>
</p:tagLst>
</file>

<file path=ppt/tags/tag209.xml><?xml version="1.0" encoding="utf-8"?>
<p:tagLst xmlns:a="http://schemas.openxmlformats.org/drawingml/2006/main" xmlns:r="http://schemas.openxmlformats.org/officeDocument/2006/relationships" xmlns:p="http://schemas.openxmlformats.org/presentationml/2006/main">
  <p:tag name="NUM" val="3"/>
</p:tagLst>
</file>

<file path=ppt/tags/tag21.xml><?xml version="1.0" encoding="utf-8"?>
<p:tagLst xmlns:a="http://schemas.openxmlformats.org/drawingml/2006/main" xmlns:r="http://schemas.openxmlformats.org/officeDocument/2006/relationships" xmlns:p="http://schemas.openxmlformats.org/presentationml/2006/main">
  <p:tag name="NUM" val="5"/>
</p:tagLst>
</file>

<file path=ppt/tags/tag210.xml><?xml version="1.0" encoding="utf-8"?>
<p:tagLst xmlns:a="http://schemas.openxmlformats.org/drawingml/2006/main" xmlns:r="http://schemas.openxmlformats.org/officeDocument/2006/relationships" xmlns:p="http://schemas.openxmlformats.org/presentationml/2006/main">
  <p:tag name="NUM" val="1"/>
</p:tagLst>
</file>

<file path=ppt/tags/tag211.xml><?xml version="1.0" encoding="utf-8"?>
<p:tagLst xmlns:a="http://schemas.openxmlformats.org/drawingml/2006/main" xmlns:r="http://schemas.openxmlformats.org/officeDocument/2006/relationships" xmlns:p="http://schemas.openxmlformats.org/presentationml/2006/main">
  <p:tag name="NUM" val="2"/>
</p:tagLst>
</file>

<file path=ppt/tags/tag212.xml><?xml version="1.0" encoding="utf-8"?>
<p:tagLst xmlns:a="http://schemas.openxmlformats.org/drawingml/2006/main" xmlns:r="http://schemas.openxmlformats.org/officeDocument/2006/relationships" xmlns:p="http://schemas.openxmlformats.org/presentationml/2006/main">
  <p:tag name="NUM" val="1"/>
</p:tagLst>
</file>

<file path=ppt/tags/tag213.xml><?xml version="1.0" encoding="utf-8"?>
<p:tagLst xmlns:a="http://schemas.openxmlformats.org/drawingml/2006/main" xmlns:r="http://schemas.openxmlformats.org/officeDocument/2006/relationships" xmlns:p="http://schemas.openxmlformats.org/presentationml/2006/main">
  <p:tag name="NUM" val="2"/>
</p:tagLst>
</file>

<file path=ppt/tags/tag214.xml><?xml version="1.0" encoding="utf-8"?>
<p:tagLst xmlns:a="http://schemas.openxmlformats.org/drawingml/2006/main" xmlns:r="http://schemas.openxmlformats.org/officeDocument/2006/relationships" xmlns:p="http://schemas.openxmlformats.org/presentationml/2006/main">
  <p:tag name="NUM" val="2"/>
</p:tagLst>
</file>

<file path=ppt/tags/tag215.xml><?xml version="1.0" encoding="utf-8"?>
<p:tagLst xmlns:a="http://schemas.openxmlformats.org/drawingml/2006/main" xmlns:r="http://schemas.openxmlformats.org/officeDocument/2006/relationships" xmlns:p="http://schemas.openxmlformats.org/presentationml/2006/main">
  <p:tag name="NUM" val="1"/>
</p:tagLst>
</file>

<file path=ppt/tags/tag216.xml><?xml version="1.0" encoding="utf-8"?>
<p:tagLst xmlns:a="http://schemas.openxmlformats.org/drawingml/2006/main" xmlns:r="http://schemas.openxmlformats.org/officeDocument/2006/relationships" xmlns:p="http://schemas.openxmlformats.org/presentationml/2006/main">
  <p:tag name="NUM" val="3"/>
</p:tagLst>
</file>

<file path=ppt/tags/tag217.xml><?xml version="1.0" encoding="utf-8"?>
<p:tagLst xmlns:a="http://schemas.openxmlformats.org/drawingml/2006/main" xmlns:r="http://schemas.openxmlformats.org/officeDocument/2006/relationships" xmlns:p="http://schemas.openxmlformats.org/presentationml/2006/main">
  <p:tag name="NUM" val="4"/>
</p:tagLst>
</file>

<file path=ppt/tags/tag218.xml><?xml version="1.0" encoding="utf-8"?>
<p:tagLst xmlns:a="http://schemas.openxmlformats.org/drawingml/2006/main" xmlns:r="http://schemas.openxmlformats.org/officeDocument/2006/relationships" xmlns:p="http://schemas.openxmlformats.org/presentationml/2006/main">
  <p:tag name="NUM" val="5"/>
</p:tagLst>
</file>

<file path=ppt/tags/tag219.xml><?xml version="1.0" encoding="utf-8"?>
<p:tagLst xmlns:a="http://schemas.openxmlformats.org/drawingml/2006/main" xmlns:r="http://schemas.openxmlformats.org/officeDocument/2006/relationships" xmlns:p="http://schemas.openxmlformats.org/presentationml/2006/main">
  <p:tag name="NUM" val="6"/>
</p:tagLst>
</file>

<file path=ppt/tags/tag22.xml><?xml version="1.0" encoding="utf-8"?>
<p:tagLst xmlns:a="http://schemas.openxmlformats.org/drawingml/2006/main" xmlns:r="http://schemas.openxmlformats.org/officeDocument/2006/relationships" xmlns:p="http://schemas.openxmlformats.org/presentationml/2006/main">
  <p:tag name="NUM" val="6"/>
</p:tagLst>
</file>

<file path=ppt/tags/tag220.xml><?xml version="1.0" encoding="utf-8"?>
<p:tagLst xmlns:a="http://schemas.openxmlformats.org/drawingml/2006/main" xmlns:r="http://schemas.openxmlformats.org/officeDocument/2006/relationships" xmlns:p="http://schemas.openxmlformats.org/presentationml/2006/main">
  <p:tag name="NUM" val="7"/>
</p:tagLst>
</file>

<file path=ppt/tags/tag221.xml><?xml version="1.0" encoding="utf-8"?>
<p:tagLst xmlns:a="http://schemas.openxmlformats.org/drawingml/2006/main" xmlns:r="http://schemas.openxmlformats.org/officeDocument/2006/relationships" xmlns:p="http://schemas.openxmlformats.org/presentationml/2006/main">
  <p:tag name="NUM" val="5"/>
</p:tagLst>
</file>

<file path=ppt/tags/tag222.xml><?xml version="1.0" encoding="utf-8"?>
<p:tagLst xmlns:a="http://schemas.openxmlformats.org/drawingml/2006/main" xmlns:r="http://schemas.openxmlformats.org/officeDocument/2006/relationships" xmlns:p="http://schemas.openxmlformats.org/presentationml/2006/main">
  <p:tag name="NUM" val="6"/>
</p:tagLst>
</file>

<file path=ppt/tags/tag223.xml><?xml version="1.0" encoding="utf-8"?>
<p:tagLst xmlns:a="http://schemas.openxmlformats.org/drawingml/2006/main" xmlns:r="http://schemas.openxmlformats.org/officeDocument/2006/relationships" xmlns:p="http://schemas.openxmlformats.org/presentationml/2006/main">
  <p:tag name="NUM" val="1"/>
</p:tagLst>
</file>

<file path=ppt/tags/tag224.xml><?xml version="1.0" encoding="utf-8"?>
<p:tagLst xmlns:a="http://schemas.openxmlformats.org/drawingml/2006/main" xmlns:r="http://schemas.openxmlformats.org/officeDocument/2006/relationships" xmlns:p="http://schemas.openxmlformats.org/presentationml/2006/main">
  <p:tag name="NUM" val="2"/>
</p:tagLst>
</file>

<file path=ppt/tags/tag225.xml><?xml version="1.0" encoding="utf-8"?>
<p:tagLst xmlns:a="http://schemas.openxmlformats.org/drawingml/2006/main" xmlns:r="http://schemas.openxmlformats.org/officeDocument/2006/relationships" xmlns:p="http://schemas.openxmlformats.org/presentationml/2006/main">
  <p:tag name="NUM" val="1"/>
</p:tagLst>
</file>

<file path=ppt/tags/tag226.xml><?xml version="1.0" encoding="utf-8"?>
<p:tagLst xmlns:a="http://schemas.openxmlformats.org/drawingml/2006/main" xmlns:r="http://schemas.openxmlformats.org/officeDocument/2006/relationships" xmlns:p="http://schemas.openxmlformats.org/presentationml/2006/main">
  <p:tag name="NUM" val="2"/>
</p:tagLst>
</file>

<file path=ppt/tags/tag227.xml><?xml version="1.0" encoding="utf-8"?>
<p:tagLst xmlns:a="http://schemas.openxmlformats.org/drawingml/2006/main" xmlns:r="http://schemas.openxmlformats.org/officeDocument/2006/relationships" xmlns:p="http://schemas.openxmlformats.org/presentationml/2006/main">
  <p:tag name="NUM" val="3"/>
</p:tagLst>
</file>

<file path=ppt/tags/tag228.xml><?xml version="1.0" encoding="utf-8"?>
<p:tagLst xmlns:a="http://schemas.openxmlformats.org/drawingml/2006/main" xmlns:r="http://schemas.openxmlformats.org/officeDocument/2006/relationships" xmlns:p="http://schemas.openxmlformats.org/presentationml/2006/main">
  <p:tag name="NUM" val="1"/>
</p:tagLst>
</file>

<file path=ppt/tags/tag229.xml><?xml version="1.0" encoding="utf-8"?>
<p:tagLst xmlns:a="http://schemas.openxmlformats.org/drawingml/2006/main" xmlns:r="http://schemas.openxmlformats.org/officeDocument/2006/relationships" xmlns:p="http://schemas.openxmlformats.org/presentationml/2006/main">
  <p:tag name="NUM" val="2"/>
</p:tagLst>
</file>

<file path=ppt/tags/tag23.xml><?xml version="1.0" encoding="utf-8"?>
<p:tagLst xmlns:a="http://schemas.openxmlformats.org/drawingml/2006/main" xmlns:r="http://schemas.openxmlformats.org/officeDocument/2006/relationships" xmlns:p="http://schemas.openxmlformats.org/presentationml/2006/main">
  <p:tag name="NUM" val="7"/>
</p:tagLst>
</file>

<file path=ppt/tags/tag230.xml><?xml version="1.0" encoding="utf-8"?>
<p:tagLst xmlns:a="http://schemas.openxmlformats.org/drawingml/2006/main" xmlns:r="http://schemas.openxmlformats.org/officeDocument/2006/relationships" xmlns:p="http://schemas.openxmlformats.org/presentationml/2006/main">
  <p:tag name="NUM" val="1"/>
</p:tagLst>
</file>

<file path=ppt/tags/tag231.xml><?xml version="1.0" encoding="utf-8"?>
<p:tagLst xmlns:a="http://schemas.openxmlformats.org/drawingml/2006/main" xmlns:r="http://schemas.openxmlformats.org/officeDocument/2006/relationships" xmlns:p="http://schemas.openxmlformats.org/presentationml/2006/main">
  <p:tag name="NUM" val="2"/>
</p:tagLst>
</file>

<file path=ppt/tags/tag232.xml><?xml version="1.0" encoding="utf-8"?>
<p:tagLst xmlns:a="http://schemas.openxmlformats.org/drawingml/2006/main" xmlns:r="http://schemas.openxmlformats.org/officeDocument/2006/relationships" xmlns:p="http://schemas.openxmlformats.org/presentationml/2006/main">
  <p:tag name="NUM" val="2"/>
</p:tagLst>
</file>

<file path=ppt/tags/tag233.xml><?xml version="1.0" encoding="utf-8"?>
<p:tagLst xmlns:a="http://schemas.openxmlformats.org/drawingml/2006/main" xmlns:r="http://schemas.openxmlformats.org/officeDocument/2006/relationships" xmlns:p="http://schemas.openxmlformats.org/presentationml/2006/main">
  <p:tag name="NUM" val="3"/>
</p:tagLst>
</file>

<file path=ppt/tags/tag234.xml><?xml version="1.0" encoding="utf-8"?>
<p:tagLst xmlns:a="http://schemas.openxmlformats.org/drawingml/2006/main" xmlns:r="http://schemas.openxmlformats.org/officeDocument/2006/relationships" xmlns:p="http://schemas.openxmlformats.org/presentationml/2006/main">
  <p:tag name="NUM" val="4"/>
</p:tagLst>
</file>

<file path=ppt/tags/tag235.xml><?xml version="1.0" encoding="utf-8"?>
<p:tagLst xmlns:a="http://schemas.openxmlformats.org/drawingml/2006/main" xmlns:r="http://schemas.openxmlformats.org/officeDocument/2006/relationships" xmlns:p="http://schemas.openxmlformats.org/presentationml/2006/main">
  <p:tag name="NUM" val="5"/>
</p:tagLst>
</file>

<file path=ppt/tags/tag236.xml><?xml version="1.0" encoding="utf-8"?>
<p:tagLst xmlns:a="http://schemas.openxmlformats.org/drawingml/2006/main" xmlns:r="http://schemas.openxmlformats.org/officeDocument/2006/relationships" xmlns:p="http://schemas.openxmlformats.org/presentationml/2006/main">
  <p:tag name="NUM" val="6"/>
</p:tagLst>
</file>

<file path=ppt/tags/tag237.xml><?xml version="1.0" encoding="utf-8"?>
<p:tagLst xmlns:a="http://schemas.openxmlformats.org/drawingml/2006/main" xmlns:r="http://schemas.openxmlformats.org/officeDocument/2006/relationships" xmlns:p="http://schemas.openxmlformats.org/presentationml/2006/main">
  <p:tag name="NUM" val="7"/>
</p:tagLst>
</file>

<file path=ppt/tags/tag238.xml><?xml version="1.0" encoding="utf-8"?>
<p:tagLst xmlns:a="http://schemas.openxmlformats.org/drawingml/2006/main" xmlns:r="http://schemas.openxmlformats.org/officeDocument/2006/relationships" xmlns:p="http://schemas.openxmlformats.org/presentationml/2006/main">
  <p:tag name="NUM" val="24"/>
</p:tagLst>
</file>

<file path=ppt/tags/tag239.xml><?xml version="1.0" encoding="utf-8"?>
<p:tagLst xmlns:a="http://schemas.openxmlformats.org/drawingml/2006/main" xmlns:r="http://schemas.openxmlformats.org/officeDocument/2006/relationships" xmlns:p="http://schemas.openxmlformats.org/presentationml/2006/main">
  <p:tag name="NUM" val="28"/>
</p:tagLst>
</file>

<file path=ppt/tags/tag24.xml><?xml version="1.0" encoding="utf-8"?>
<p:tagLst xmlns:a="http://schemas.openxmlformats.org/drawingml/2006/main" xmlns:r="http://schemas.openxmlformats.org/officeDocument/2006/relationships" xmlns:p="http://schemas.openxmlformats.org/presentationml/2006/main">
  <p:tag name="NUM" val="8"/>
</p:tagLst>
</file>

<file path=ppt/tags/tag240.xml><?xml version="1.0" encoding="utf-8"?>
<p:tagLst xmlns:a="http://schemas.openxmlformats.org/drawingml/2006/main" xmlns:r="http://schemas.openxmlformats.org/officeDocument/2006/relationships" xmlns:p="http://schemas.openxmlformats.org/presentationml/2006/main">
  <p:tag name="NUM" val="2"/>
</p:tagLst>
</file>

<file path=ppt/tags/tag241.xml><?xml version="1.0" encoding="utf-8"?>
<p:tagLst xmlns:a="http://schemas.openxmlformats.org/drawingml/2006/main" xmlns:r="http://schemas.openxmlformats.org/officeDocument/2006/relationships" xmlns:p="http://schemas.openxmlformats.org/presentationml/2006/main">
  <p:tag name="NUM" val="1"/>
</p:tagLst>
</file>

<file path=ppt/tags/tag242.xml><?xml version="1.0" encoding="utf-8"?>
<p:tagLst xmlns:a="http://schemas.openxmlformats.org/drawingml/2006/main" xmlns:r="http://schemas.openxmlformats.org/officeDocument/2006/relationships" xmlns:p="http://schemas.openxmlformats.org/presentationml/2006/main">
  <p:tag name="NUM" val="8"/>
</p:tagLst>
</file>

<file path=ppt/tags/tag243.xml><?xml version="1.0" encoding="utf-8"?>
<p:tagLst xmlns:a="http://schemas.openxmlformats.org/drawingml/2006/main" xmlns:r="http://schemas.openxmlformats.org/officeDocument/2006/relationships" xmlns:p="http://schemas.openxmlformats.org/presentationml/2006/main">
  <p:tag name="NUM" val="9"/>
</p:tagLst>
</file>

<file path=ppt/tags/tag244.xml><?xml version="1.0" encoding="utf-8"?>
<p:tagLst xmlns:a="http://schemas.openxmlformats.org/drawingml/2006/main" xmlns:r="http://schemas.openxmlformats.org/officeDocument/2006/relationships" xmlns:p="http://schemas.openxmlformats.org/presentationml/2006/main">
  <p:tag name="NUM" val="10"/>
</p:tagLst>
</file>

<file path=ppt/tags/tag245.xml><?xml version="1.0" encoding="utf-8"?>
<p:tagLst xmlns:a="http://schemas.openxmlformats.org/drawingml/2006/main" xmlns:r="http://schemas.openxmlformats.org/officeDocument/2006/relationships" xmlns:p="http://schemas.openxmlformats.org/presentationml/2006/main">
  <p:tag name="NUM" val="11"/>
</p:tagLst>
</file>

<file path=ppt/tags/tag246.xml><?xml version="1.0" encoding="utf-8"?>
<p:tagLst xmlns:a="http://schemas.openxmlformats.org/drawingml/2006/main" xmlns:r="http://schemas.openxmlformats.org/officeDocument/2006/relationships" xmlns:p="http://schemas.openxmlformats.org/presentationml/2006/main">
  <p:tag name="NUM" val="12"/>
</p:tagLst>
</file>

<file path=ppt/tags/tag247.xml><?xml version="1.0" encoding="utf-8"?>
<p:tagLst xmlns:a="http://schemas.openxmlformats.org/drawingml/2006/main" xmlns:r="http://schemas.openxmlformats.org/officeDocument/2006/relationships" xmlns:p="http://schemas.openxmlformats.org/presentationml/2006/main">
  <p:tag name="NUM" val="13"/>
</p:tagLst>
</file>

<file path=ppt/tags/tag248.xml><?xml version="1.0" encoding="utf-8"?>
<p:tagLst xmlns:a="http://schemas.openxmlformats.org/drawingml/2006/main" xmlns:r="http://schemas.openxmlformats.org/officeDocument/2006/relationships" xmlns:p="http://schemas.openxmlformats.org/presentationml/2006/main">
  <p:tag name="NUM" val="14"/>
</p:tagLst>
</file>

<file path=ppt/tags/tag249.xml><?xml version="1.0" encoding="utf-8"?>
<p:tagLst xmlns:a="http://schemas.openxmlformats.org/drawingml/2006/main" xmlns:r="http://schemas.openxmlformats.org/officeDocument/2006/relationships" xmlns:p="http://schemas.openxmlformats.org/presentationml/2006/main">
  <p:tag name="NUM" val="15"/>
</p:tagLst>
</file>

<file path=ppt/tags/tag25.xml><?xml version="1.0" encoding="utf-8"?>
<p:tagLst xmlns:a="http://schemas.openxmlformats.org/drawingml/2006/main" xmlns:r="http://schemas.openxmlformats.org/officeDocument/2006/relationships" xmlns:p="http://schemas.openxmlformats.org/presentationml/2006/main">
  <p:tag name="NUM" val="2"/>
</p:tagLst>
</file>

<file path=ppt/tags/tag250.xml><?xml version="1.0" encoding="utf-8"?>
<p:tagLst xmlns:a="http://schemas.openxmlformats.org/drawingml/2006/main" xmlns:r="http://schemas.openxmlformats.org/officeDocument/2006/relationships" xmlns:p="http://schemas.openxmlformats.org/presentationml/2006/main">
  <p:tag name="NUM" val="16"/>
</p:tagLst>
</file>

<file path=ppt/tags/tag251.xml><?xml version="1.0" encoding="utf-8"?>
<p:tagLst xmlns:a="http://schemas.openxmlformats.org/drawingml/2006/main" xmlns:r="http://schemas.openxmlformats.org/officeDocument/2006/relationships" xmlns:p="http://schemas.openxmlformats.org/presentationml/2006/main">
  <p:tag name="NUM" val="17"/>
</p:tagLst>
</file>

<file path=ppt/tags/tag252.xml><?xml version="1.0" encoding="utf-8"?>
<p:tagLst xmlns:a="http://schemas.openxmlformats.org/drawingml/2006/main" xmlns:r="http://schemas.openxmlformats.org/officeDocument/2006/relationships" xmlns:p="http://schemas.openxmlformats.org/presentationml/2006/main">
  <p:tag name="NUM" val="18"/>
</p:tagLst>
</file>

<file path=ppt/tags/tag253.xml><?xml version="1.0" encoding="utf-8"?>
<p:tagLst xmlns:a="http://schemas.openxmlformats.org/drawingml/2006/main" xmlns:r="http://schemas.openxmlformats.org/officeDocument/2006/relationships" xmlns:p="http://schemas.openxmlformats.org/presentationml/2006/main">
  <p:tag name="NUM" val="19"/>
</p:tagLst>
</file>

<file path=ppt/tags/tag254.xml><?xml version="1.0" encoding="utf-8"?>
<p:tagLst xmlns:a="http://schemas.openxmlformats.org/drawingml/2006/main" xmlns:r="http://schemas.openxmlformats.org/officeDocument/2006/relationships" xmlns:p="http://schemas.openxmlformats.org/presentationml/2006/main">
  <p:tag name="NUM" val="20"/>
</p:tagLst>
</file>

<file path=ppt/tags/tag255.xml><?xml version="1.0" encoding="utf-8"?>
<p:tagLst xmlns:a="http://schemas.openxmlformats.org/drawingml/2006/main" xmlns:r="http://schemas.openxmlformats.org/officeDocument/2006/relationships" xmlns:p="http://schemas.openxmlformats.org/presentationml/2006/main">
  <p:tag name="NUM" val="21"/>
</p:tagLst>
</file>

<file path=ppt/tags/tag256.xml><?xml version="1.0" encoding="utf-8"?>
<p:tagLst xmlns:a="http://schemas.openxmlformats.org/drawingml/2006/main" xmlns:r="http://schemas.openxmlformats.org/officeDocument/2006/relationships" xmlns:p="http://schemas.openxmlformats.org/presentationml/2006/main">
  <p:tag name="NUM" val="22"/>
</p:tagLst>
</file>

<file path=ppt/tags/tag257.xml><?xml version="1.0" encoding="utf-8"?>
<p:tagLst xmlns:a="http://schemas.openxmlformats.org/drawingml/2006/main" xmlns:r="http://schemas.openxmlformats.org/officeDocument/2006/relationships" xmlns:p="http://schemas.openxmlformats.org/presentationml/2006/main">
  <p:tag name="NUM" val="23"/>
</p:tagLst>
</file>

<file path=ppt/tags/tag258.xml><?xml version="1.0" encoding="utf-8"?>
<p:tagLst xmlns:a="http://schemas.openxmlformats.org/drawingml/2006/main" xmlns:r="http://schemas.openxmlformats.org/officeDocument/2006/relationships" xmlns:p="http://schemas.openxmlformats.org/presentationml/2006/main">
  <p:tag name="NUM" val="25"/>
</p:tagLst>
</file>

<file path=ppt/tags/tag259.xml><?xml version="1.0" encoding="utf-8"?>
<p:tagLst xmlns:a="http://schemas.openxmlformats.org/drawingml/2006/main" xmlns:r="http://schemas.openxmlformats.org/officeDocument/2006/relationships" xmlns:p="http://schemas.openxmlformats.org/presentationml/2006/main">
  <p:tag name="NUM" val="26"/>
</p:tagLst>
</file>

<file path=ppt/tags/tag26.xml><?xml version="1.0" encoding="utf-8"?>
<p:tagLst xmlns:a="http://schemas.openxmlformats.org/drawingml/2006/main" xmlns:r="http://schemas.openxmlformats.org/officeDocument/2006/relationships" xmlns:p="http://schemas.openxmlformats.org/presentationml/2006/main">
  <p:tag name="NUM" val="9"/>
</p:tagLst>
</file>

<file path=ppt/tags/tag260.xml><?xml version="1.0" encoding="utf-8"?>
<p:tagLst xmlns:a="http://schemas.openxmlformats.org/drawingml/2006/main" xmlns:r="http://schemas.openxmlformats.org/officeDocument/2006/relationships" xmlns:p="http://schemas.openxmlformats.org/presentationml/2006/main">
  <p:tag name="NUM" val="27"/>
</p:tagLst>
</file>

<file path=ppt/tags/tag261.xml><?xml version="1.0" encoding="utf-8"?>
<p:tagLst xmlns:a="http://schemas.openxmlformats.org/drawingml/2006/main" xmlns:r="http://schemas.openxmlformats.org/officeDocument/2006/relationships" xmlns:p="http://schemas.openxmlformats.org/presentationml/2006/main">
  <p:tag name="NUM" val="1"/>
</p:tagLst>
</file>

<file path=ppt/tags/tag262.xml><?xml version="1.0" encoding="utf-8"?>
<p:tagLst xmlns:a="http://schemas.openxmlformats.org/drawingml/2006/main" xmlns:r="http://schemas.openxmlformats.org/officeDocument/2006/relationships" xmlns:p="http://schemas.openxmlformats.org/presentationml/2006/main">
  <p:tag name="NUM" val="2"/>
</p:tagLst>
</file>

<file path=ppt/tags/tag263.xml><?xml version="1.0" encoding="utf-8"?>
<p:tagLst xmlns:a="http://schemas.openxmlformats.org/drawingml/2006/main" xmlns:r="http://schemas.openxmlformats.org/officeDocument/2006/relationships" xmlns:p="http://schemas.openxmlformats.org/presentationml/2006/main">
  <p:tag name="NUM" val="1"/>
</p:tagLst>
</file>

<file path=ppt/tags/tag264.xml><?xml version="1.0" encoding="utf-8"?>
<p:tagLst xmlns:a="http://schemas.openxmlformats.org/drawingml/2006/main" xmlns:r="http://schemas.openxmlformats.org/officeDocument/2006/relationships" xmlns:p="http://schemas.openxmlformats.org/presentationml/2006/main">
  <p:tag name="NUM" val="2"/>
</p:tagLst>
</file>

<file path=ppt/tags/tag265.xml><?xml version="1.0" encoding="utf-8"?>
<p:tagLst xmlns:a="http://schemas.openxmlformats.org/drawingml/2006/main" xmlns:r="http://schemas.openxmlformats.org/officeDocument/2006/relationships" xmlns:p="http://schemas.openxmlformats.org/presentationml/2006/main">
  <p:tag name="NUM" val="1"/>
</p:tagLst>
</file>

<file path=ppt/tags/tag266.xml><?xml version="1.0" encoding="utf-8"?>
<p:tagLst xmlns:a="http://schemas.openxmlformats.org/drawingml/2006/main" xmlns:r="http://schemas.openxmlformats.org/officeDocument/2006/relationships" xmlns:p="http://schemas.openxmlformats.org/presentationml/2006/main">
  <p:tag name="NUM" val="2"/>
</p:tagLst>
</file>

<file path=ppt/tags/tag267.xml><?xml version="1.0" encoding="utf-8"?>
<p:tagLst xmlns:a="http://schemas.openxmlformats.org/drawingml/2006/main" xmlns:r="http://schemas.openxmlformats.org/officeDocument/2006/relationships" xmlns:p="http://schemas.openxmlformats.org/presentationml/2006/main">
  <p:tag name="NUM" val="1"/>
</p:tagLst>
</file>

<file path=ppt/tags/tag268.xml><?xml version="1.0" encoding="utf-8"?>
<p:tagLst xmlns:a="http://schemas.openxmlformats.org/drawingml/2006/main" xmlns:r="http://schemas.openxmlformats.org/officeDocument/2006/relationships" xmlns:p="http://schemas.openxmlformats.org/presentationml/2006/main">
  <p:tag name="NUM" val="2"/>
</p:tagLst>
</file>

<file path=ppt/tags/tag269.xml><?xml version="1.0" encoding="utf-8"?>
<p:tagLst xmlns:a="http://schemas.openxmlformats.org/drawingml/2006/main" xmlns:r="http://schemas.openxmlformats.org/officeDocument/2006/relationships" xmlns:p="http://schemas.openxmlformats.org/presentationml/2006/main">
  <p:tag name="NUM" val="1"/>
</p:tagLst>
</file>

<file path=ppt/tags/tag27.xml><?xml version="1.0" encoding="utf-8"?>
<p:tagLst xmlns:a="http://schemas.openxmlformats.org/drawingml/2006/main" xmlns:r="http://schemas.openxmlformats.org/officeDocument/2006/relationships" xmlns:p="http://schemas.openxmlformats.org/presentationml/2006/main">
  <p:tag name="NUM" val="12"/>
</p:tagLst>
</file>

<file path=ppt/tags/tag270.xml><?xml version="1.0" encoding="utf-8"?>
<p:tagLst xmlns:a="http://schemas.openxmlformats.org/drawingml/2006/main" xmlns:r="http://schemas.openxmlformats.org/officeDocument/2006/relationships" xmlns:p="http://schemas.openxmlformats.org/presentationml/2006/main">
  <p:tag name="NUM" val="2"/>
</p:tagLst>
</file>

<file path=ppt/tags/tag271.xml><?xml version="1.0" encoding="utf-8"?>
<p:tagLst xmlns:a="http://schemas.openxmlformats.org/drawingml/2006/main" xmlns:r="http://schemas.openxmlformats.org/officeDocument/2006/relationships" xmlns:p="http://schemas.openxmlformats.org/presentationml/2006/main">
  <p:tag name="NUM" val="1"/>
</p:tagLst>
</file>

<file path=ppt/tags/tag272.xml><?xml version="1.0" encoding="utf-8"?>
<p:tagLst xmlns:a="http://schemas.openxmlformats.org/drawingml/2006/main" xmlns:r="http://schemas.openxmlformats.org/officeDocument/2006/relationships" xmlns:p="http://schemas.openxmlformats.org/presentationml/2006/main">
  <p:tag name="NUM" val="2"/>
</p:tagLst>
</file>

<file path=ppt/tags/tag273.xml><?xml version="1.0" encoding="utf-8"?>
<p:tagLst xmlns:a="http://schemas.openxmlformats.org/drawingml/2006/main" xmlns:r="http://schemas.openxmlformats.org/officeDocument/2006/relationships" xmlns:p="http://schemas.openxmlformats.org/presentationml/2006/main">
  <p:tag name="NUM" val="3"/>
</p:tagLst>
</file>

<file path=ppt/tags/tag274.xml><?xml version="1.0" encoding="utf-8"?>
<p:tagLst xmlns:a="http://schemas.openxmlformats.org/drawingml/2006/main" xmlns:r="http://schemas.openxmlformats.org/officeDocument/2006/relationships" xmlns:p="http://schemas.openxmlformats.org/presentationml/2006/main">
  <p:tag name="NUM" val="4"/>
</p:tagLst>
</file>

<file path=ppt/tags/tag275.xml><?xml version="1.0" encoding="utf-8"?>
<p:tagLst xmlns:a="http://schemas.openxmlformats.org/drawingml/2006/main" xmlns:r="http://schemas.openxmlformats.org/officeDocument/2006/relationships" xmlns:p="http://schemas.openxmlformats.org/presentationml/2006/main">
  <p:tag name="NUM" val="1"/>
</p:tagLst>
</file>

<file path=ppt/tags/tag276.xml><?xml version="1.0" encoding="utf-8"?>
<p:tagLst xmlns:a="http://schemas.openxmlformats.org/drawingml/2006/main" xmlns:r="http://schemas.openxmlformats.org/officeDocument/2006/relationships" xmlns:p="http://schemas.openxmlformats.org/presentationml/2006/main">
  <p:tag name="NUM" val="2"/>
</p:tagLst>
</file>

<file path=ppt/tags/tag277.xml><?xml version="1.0" encoding="utf-8"?>
<p:tagLst xmlns:a="http://schemas.openxmlformats.org/drawingml/2006/main" xmlns:r="http://schemas.openxmlformats.org/officeDocument/2006/relationships" xmlns:p="http://schemas.openxmlformats.org/presentationml/2006/main">
  <p:tag name="NUM" val="1"/>
</p:tagLst>
</file>

<file path=ppt/tags/tag278.xml><?xml version="1.0" encoding="utf-8"?>
<p:tagLst xmlns:a="http://schemas.openxmlformats.org/drawingml/2006/main" xmlns:r="http://schemas.openxmlformats.org/officeDocument/2006/relationships" xmlns:p="http://schemas.openxmlformats.org/presentationml/2006/main">
  <p:tag name="NUM" val="2"/>
</p:tagLst>
</file>

<file path=ppt/tags/tag279.xml><?xml version="1.0" encoding="utf-8"?>
<p:tagLst xmlns:a="http://schemas.openxmlformats.org/drawingml/2006/main" xmlns:r="http://schemas.openxmlformats.org/officeDocument/2006/relationships" xmlns:p="http://schemas.openxmlformats.org/presentationml/2006/main">
  <p:tag name="NUM" val="1"/>
</p:tagLst>
</file>

<file path=ppt/tags/tag28.xml><?xml version="1.0" encoding="utf-8"?>
<p:tagLst xmlns:a="http://schemas.openxmlformats.org/drawingml/2006/main" xmlns:r="http://schemas.openxmlformats.org/officeDocument/2006/relationships" xmlns:p="http://schemas.openxmlformats.org/presentationml/2006/main">
  <p:tag name="NUM" val="14"/>
</p:tagLst>
</file>

<file path=ppt/tags/tag280.xml><?xml version="1.0" encoding="utf-8"?>
<p:tagLst xmlns:a="http://schemas.openxmlformats.org/drawingml/2006/main" xmlns:r="http://schemas.openxmlformats.org/officeDocument/2006/relationships" xmlns:p="http://schemas.openxmlformats.org/presentationml/2006/main">
  <p:tag name="NUM" val="2"/>
</p:tagLst>
</file>

<file path=ppt/tags/tag281.xml><?xml version="1.0" encoding="utf-8"?>
<p:tagLst xmlns:a="http://schemas.openxmlformats.org/drawingml/2006/main" xmlns:r="http://schemas.openxmlformats.org/officeDocument/2006/relationships" xmlns:p="http://schemas.openxmlformats.org/presentationml/2006/main">
  <p:tag name="NUM" val="1"/>
</p:tagLst>
</file>

<file path=ppt/tags/tag282.xml><?xml version="1.0" encoding="utf-8"?>
<p:tagLst xmlns:a="http://schemas.openxmlformats.org/drawingml/2006/main" xmlns:r="http://schemas.openxmlformats.org/officeDocument/2006/relationships" xmlns:p="http://schemas.openxmlformats.org/presentationml/2006/main">
  <p:tag name="NUM" val="2"/>
</p:tagLst>
</file>

<file path=ppt/tags/tag283.xml><?xml version="1.0" encoding="utf-8"?>
<p:tagLst xmlns:a="http://schemas.openxmlformats.org/drawingml/2006/main" xmlns:r="http://schemas.openxmlformats.org/officeDocument/2006/relationships" xmlns:p="http://schemas.openxmlformats.org/presentationml/2006/main">
  <p:tag name="NUM" val="1"/>
</p:tagLst>
</file>

<file path=ppt/tags/tag284.xml><?xml version="1.0" encoding="utf-8"?>
<p:tagLst xmlns:a="http://schemas.openxmlformats.org/drawingml/2006/main" xmlns:r="http://schemas.openxmlformats.org/officeDocument/2006/relationships" xmlns:p="http://schemas.openxmlformats.org/presentationml/2006/main">
  <p:tag name="NUM" val="2"/>
</p:tagLst>
</file>

<file path=ppt/tags/tag285.xml><?xml version="1.0" encoding="utf-8"?>
<p:tagLst xmlns:a="http://schemas.openxmlformats.org/drawingml/2006/main" xmlns:r="http://schemas.openxmlformats.org/officeDocument/2006/relationships" xmlns:p="http://schemas.openxmlformats.org/presentationml/2006/main">
  <p:tag name="NUM" val="1"/>
</p:tagLst>
</file>

<file path=ppt/tags/tag286.xml><?xml version="1.0" encoding="utf-8"?>
<p:tagLst xmlns:a="http://schemas.openxmlformats.org/drawingml/2006/main" xmlns:r="http://schemas.openxmlformats.org/officeDocument/2006/relationships" xmlns:p="http://schemas.openxmlformats.org/presentationml/2006/main">
  <p:tag name="NUM" val="2"/>
</p:tagLst>
</file>

<file path=ppt/tags/tag287.xml><?xml version="1.0" encoding="utf-8"?>
<p:tagLst xmlns:a="http://schemas.openxmlformats.org/drawingml/2006/main" xmlns:r="http://schemas.openxmlformats.org/officeDocument/2006/relationships" xmlns:p="http://schemas.openxmlformats.org/presentationml/2006/main">
  <p:tag name="NUM" val="1"/>
</p:tagLst>
</file>

<file path=ppt/tags/tag288.xml><?xml version="1.0" encoding="utf-8"?>
<p:tagLst xmlns:a="http://schemas.openxmlformats.org/drawingml/2006/main" xmlns:r="http://schemas.openxmlformats.org/officeDocument/2006/relationships" xmlns:p="http://schemas.openxmlformats.org/presentationml/2006/main">
  <p:tag name="NUM" val="2"/>
</p:tagLst>
</file>

<file path=ppt/tags/tag289.xml><?xml version="1.0" encoding="utf-8"?>
<p:tagLst xmlns:a="http://schemas.openxmlformats.org/drawingml/2006/main" xmlns:r="http://schemas.openxmlformats.org/officeDocument/2006/relationships" xmlns:p="http://schemas.openxmlformats.org/presentationml/2006/main">
  <p:tag name="NUM" val="1"/>
</p:tagLst>
</file>

<file path=ppt/tags/tag29.xml><?xml version="1.0" encoding="utf-8"?>
<p:tagLst xmlns:a="http://schemas.openxmlformats.org/drawingml/2006/main" xmlns:r="http://schemas.openxmlformats.org/officeDocument/2006/relationships" xmlns:p="http://schemas.openxmlformats.org/presentationml/2006/main">
  <p:tag name="NUM" val="13"/>
</p:tagLst>
</file>

<file path=ppt/tags/tag290.xml><?xml version="1.0" encoding="utf-8"?>
<p:tagLst xmlns:a="http://schemas.openxmlformats.org/drawingml/2006/main" xmlns:r="http://schemas.openxmlformats.org/officeDocument/2006/relationships" xmlns:p="http://schemas.openxmlformats.org/presentationml/2006/main">
  <p:tag name="NUM" val="2"/>
</p:tagLst>
</file>

<file path=ppt/tags/tag291.xml><?xml version="1.0" encoding="utf-8"?>
<p:tagLst xmlns:a="http://schemas.openxmlformats.org/drawingml/2006/main" xmlns:r="http://schemas.openxmlformats.org/officeDocument/2006/relationships" xmlns:p="http://schemas.openxmlformats.org/presentationml/2006/main">
  <p:tag name="NUM" val="1"/>
</p:tagLst>
</file>

<file path=ppt/tags/tag292.xml><?xml version="1.0" encoding="utf-8"?>
<p:tagLst xmlns:a="http://schemas.openxmlformats.org/drawingml/2006/main" xmlns:r="http://schemas.openxmlformats.org/officeDocument/2006/relationships" xmlns:p="http://schemas.openxmlformats.org/presentationml/2006/main">
  <p:tag name="NUM" val="2"/>
</p:tagLst>
</file>

<file path=ppt/tags/tag293.xml><?xml version="1.0" encoding="utf-8"?>
<p:tagLst xmlns:a="http://schemas.openxmlformats.org/drawingml/2006/main" xmlns:r="http://schemas.openxmlformats.org/officeDocument/2006/relationships" xmlns:p="http://schemas.openxmlformats.org/presentationml/2006/main">
  <p:tag name="NUM" val="1"/>
</p:tagLst>
</file>

<file path=ppt/tags/tag294.xml><?xml version="1.0" encoding="utf-8"?>
<p:tagLst xmlns:a="http://schemas.openxmlformats.org/drawingml/2006/main" xmlns:r="http://schemas.openxmlformats.org/officeDocument/2006/relationships" xmlns:p="http://schemas.openxmlformats.org/presentationml/2006/main">
  <p:tag name="NUM" val="2"/>
</p:tagLst>
</file>

<file path=ppt/tags/tag295.xml><?xml version="1.0" encoding="utf-8"?>
<p:tagLst xmlns:a="http://schemas.openxmlformats.org/drawingml/2006/main" xmlns:r="http://schemas.openxmlformats.org/officeDocument/2006/relationships" xmlns:p="http://schemas.openxmlformats.org/presentationml/2006/main">
  <p:tag name="NUM" val="1"/>
</p:tagLst>
</file>

<file path=ppt/tags/tag296.xml><?xml version="1.0" encoding="utf-8"?>
<p:tagLst xmlns:a="http://schemas.openxmlformats.org/drawingml/2006/main" xmlns:r="http://schemas.openxmlformats.org/officeDocument/2006/relationships" xmlns:p="http://schemas.openxmlformats.org/presentationml/2006/main">
  <p:tag name="NUM" val="2"/>
</p:tagLst>
</file>

<file path=ppt/tags/tag297.xml><?xml version="1.0" encoding="utf-8"?>
<p:tagLst xmlns:a="http://schemas.openxmlformats.org/drawingml/2006/main" xmlns:r="http://schemas.openxmlformats.org/officeDocument/2006/relationships" xmlns:p="http://schemas.openxmlformats.org/presentationml/2006/main">
  <p:tag name="NUM" val="1"/>
</p:tagLst>
</file>

<file path=ppt/tags/tag298.xml><?xml version="1.0" encoding="utf-8"?>
<p:tagLst xmlns:a="http://schemas.openxmlformats.org/drawingml/2006/main" xmlns:r="http://schemas.openxmlformats.org/officeDocument/2006/relationships" xmlns:p="http://schemas.openxmlformats.org/presentationml/2006/main">
  <p:tag name="NUM" val="2"/>
</p:tagLst>
</file>

<file path=ppt/tags/tag299.xml><?xml version="1.0" encoding="utf-8"?>
<p:tagLst xmlns:a="http://schemas.openxmlformats.org/drawingml/2006/main" xmlns:r="http://schemas.openxmlformats.org/officeDocument/2006/relationships" xmlns:p="http://schemas.openxmlformats.org/presentationml/2006/main">
  <p:tag name="NUM" val="3"/>
</p:tagLst>
</file>

<file path=ppt/tags/tag3.xml><?xml version="1.0" encoding="utf-8"?>
<p:tagLst xmlns:a="http://schemas.openxmlformats.org/drawingml/2006/main" xmlns:r="http://schemas.openxmlformats.org/officeDocument/2006/relationships" xmlns:p="http://schemas.openxmlformats.org/presentationml/2006/main">
  <p:tag name="NUM" val="3"/>
</p:tagLst>
</file>

<file path=ppt/tags/tag30.xml><?xml version="1.0" encoding="utf-8"?>
<p:tagLst xmlns:a="http://schemas.openxmlformats.org/drawingml/2006/main" xmlns:r="http://schemas.openxmlformats.org/officeDocument/2006/relationships" xmlns:p="http://schemas.openxmlformats.org/presentationml/2006/main">
  <p:tag name="NUM" val="15"/>
</p:tagLst>
</file>

<file path=ppt/tags/tag300.xml><?xml version="1.0" encoding="utf-8"?>
<p:tagLst xmlns:a="http://schemas.openxmlformats.org/drawingml/2006/main" xmlns:r="http://schemas.openxmlformats.org/officeDocument/2006/relationships" xmlns:p="http://schemas.openxmlformats.org/presentationml/2006/main">
  <p:tag name="NUM" val="4"/>
</p:tagLst>
</file>

<file path=ppt/tags/tag301.xml><?xml version="1.0" encoding="utf-8"?>
<p:tagLst xmlns:a="http://schemas.openxmlformats.org/drawingml/2006/main" xmlns:r="http://schemas.openxmlformats.org/officeDocument/2006/relationships" xmlns:p="http://schemas.openxmlformats.org/presentationml/2006/main">
  <p:tag name="NUM" val="5"/>
</p:tagLst>
</file>

<file path=ppt/tags/tag302.xml><?xml version="1.0" encoding="utf-8"?>
<p:tagLst xmlns:a="http://schemas.openxmlformats.org/drawingml/2006/main" xmlns:r="http://schemas.openxmlformats.org/officeDocument/2006/relationships" xmlns:p="http://schemas.openxmlformats.org/presentationml/2006/main">
  <p:tag name="NUM" val="1"/>
</p:tagLst>
</file>

<file path=ppt/tags/tag303.xml><?xml version="1.0" encoding="utf-8"?>
<p:tagLst xmlns:a="http://schemas.openxmlformats.org/drawingml/2006/main" xmlns:r="http://schemas.openxmlformats.org/officeDocument/2006/relationships" xmlns:p="http://schemas.openxmlformats.org/presentationml/2006/main">
  <p:tag name="NUM" val="2"/>
</p:tagLst>
</file>

<file path=ppt/tags/tag304.xml><?xml version="1.0" encoding="utf-8"?>
<p:tagLst xmlns:a="http://schemas.openxmlformats.org/drawingml/2006/main" xmlns:r="http://schemas.openxmlformats.org/officeDocument/2006/relationships" xmlns:p="http://schemas.openxmlformats.org/presentationml/2006/main">
  <p:tag name="NUM" val="1"/>
</p:tagLst>
</file>

<file path=ppt/tags/tag305.xml><?xml version="1.0" encoding="utf-8"?>
<p:tagLst xmlns:a="http://schemas.openxmlformats.org/drawingml/2006/main" xmlns:r="http://schemas.openxmlformats.org/officeDocument/2006/relationships" xmlns:p="http://schemas.openxmlformats.org/presentationml/2006/main">
  <p:tag name="NUM" val="2"/>
</p:tagLst>
</file>

<file path=ppt/tags/tag306.xml><?xml version="1.0" encoding="utf-8"?>
<p:tagLst xmlns:a="http://schemas.openxmlformats.org/drawingml/2006/main" xmlns:r="http://schemas.openxmlformats.org/officeDocument/2006/relationships" xmlns:p="http://schemas.openxmlformats.org/presentationml/2006/main">
  <p:tag name="NUM" val="1"/>
</p:tagLst>
</file>

<file path=ppt/tags/tag307.xml><?xml version="1.0" encoding="utf-8"?>
<p:tagLst xmlns:a="http://schemas.openxmlformats.org/drawingml/2006/main" xmlns:r="http://schemas.openxmlformats.org/officeDocument/2006/relationships" xmlns:p="http://schemas.openxmlformats.org/presentationml/2006/main">
  <p:tag name="NUM" val="2"/>
</p:tagLst>
</file>

<file path=ppt/tags/tag308.xml><?xml version="1.0" encoding="utf-8"?>
<p:tagLst xmlns:a="http://schemas.openxmlformats.org/drawingml/2006/main" xmlns:r="http://schemas.openxmlformats.org/officeDocument/2006/relationships" xmlns:p="http://schemas.openxmlformats.org/presentationml/2006/main">
  <p:tag name="NUM" val="1"/>
</p:tagLst>
</file>

<file path=ppt/tags/tag309.xml><?xml version="1.0" encoding="utf-8"?>
<p:tagLst xmlns:a="http://schemas.openxmlformats.org/drawingml/2006/main" xmlns:r="http://schemas.openxmlformats.org/officeDocument/2006/relationships" xmlns:p="http://schemas.openxmlformats.org/presentationml/2006/main">
  <p:tag name="NUM" val="2"/>
</p:tagLst>
</file>

<file path=ppt/tags/tag31.xml><?xml version="1.0" encoding="utf-8"?>
<p:tagLst xmlns:a="http://schemas.openxmlformats.org/drawingml/2006/main" xmlns:r="http://schemas.openxmlformats.org/officeDocument/2006/relationships" xmlns:p="http://schemas.openxmlformats.org/presentationml/2006/main">
  <p:tag name="NUM" val="10"/>
</p:tagLst>
</file>

<file path=ppt/tags/tag310.xml><?xml version="1.0" encoding="utf-8"?>
<p:tagLst xmlns:a="http://schemas.openxmlformats.org/drawingml/2006/main" xmlns:r="http://schemas.openxmlformats.org/officeDocument/2006/relationships" xmlns:p="http://schemas.openxmlformats.org/presentationml/2006/main">
  <p:tag name="NUM" val="1"/>
</p:tagLst>
</file>

<file path=ppt/tags/tag311.xml><?xml version="1.0" encoding="utf-8"?>
<p:tagLst xmlns:a="http://schemas.openxmlformats.org/drawingml/2006/main" xmlns:r="http://schemas.openxmlformats.org/officeDocument/2006/relationships" xmlns:p="http://schemas.openxmlformats.org/presentationml/2006/main">
  <p:tag name="NUM" val="2"/>
</p:tagLst>
</file>

<file path=ppt/tags/tag312.xml><?xml version="1.0" encoding="utf-8"?>
<p:tagLst xmlns:a="http://schemas.openxmlformats.org/drawingml/2006/main" xmlns:r="http://schemas.openxmlformats.org/officeDocument/2006/relationships" xmlns:p="http://schemas.openxmlformats.org/presentationml/2006/main">
  <p:tag name="NUM" val="3"/>
</p:tagLst>
</file>

<file path=ppt/tags/tag313.xml><?xml version="1.0" encoding="utf-8"?>
<p:tagLst xmlns:a="http://schemas.openxmlformats.org/drawingml/2006/main" xmlns:r="http://schemas.openxmlformats.org/officeDocument/2006/relationships" xmlns:p="http://schemas.openxmlformats.org/presentationml/2006/main">
  <p:tag name="NUM" val="4"/>
</p:tagLst>
</file>

<file path=ppt/tags/tag314.xml><?xml version="1.0" encoding="utf-8"?>
<p:tagLst xmlns:a="http://schemas.openxmlformats.org/drawingml/2006/main" xmlns:r="http://schemas.openxmlformats.org/officeDocument/2006/relationships" xmlns:p="http://schemas.openxmlformats.org/presentationml/2006/main">
  <p:tag name="NUM" val="1"/>
</p:tagLst>
</file>

<file path=ppt/tags/tag315.xml><?xml version="1.0" encoding="utf-8"?>
<p:tagLst xmlns:a="http://schemas.openxmlformats.org/drawingml/2006/main" xmlns:r="http://schemas.openxmlformats.org/officeDocument/2006/relationships" xmlns:p="http://schemas.openxmlformats.org/presentationml/2006/main">
  <p:tag name="NUM" val="2"/>
</p:tagLst>
</file>

<file path=ppt/tags/tag316.xml><?xml version="1.0" encoding="utf-8"?>
<p:tagLst xmlns:a="http://schemas.openxmlformats.org/drawingml/2006/main" xmlns:r="http://schemas.openxmlformats.org/officeDocument/2006/relationships" xmlns:p="http://schemas.openxmlformats.org/presentationml/2006/main">
  <p:tag name="NUM" val="3"/>
</p:tagLst>
</file>

<file path=ppt/tags/tag317.xml><?xml version="1.0" encoding="utf-8"?>
<p:tagLst xmlns:a="http://schemas.openxmlformats.org/drawingml/2006/main" xmlns:r="http://schemas.openxmlformats.org/officeDocument/2006/relationships" xmlns:p="http://schemas.openxmlformats.org/presentationml/2006/main">
  <p:tag name="NUM" val="4"/>
</p:tagLst>
</file>

<file path=ppt/tags/tag318.xml><?xml version="1.0" encoding="utf-8"?>
<p:tagLst xmlns:a="http://schemas.openxmlformats.org/drawingml/2006/main" xmlns:r="http://schemas.openxmlformats.org/officeDocument/2006/relationships" xmlns:p="http://schemas.openxmlformats.org/presentationml/2006/main">
  <p:tag name="NUM" val="5"/>
</p:tagLst>
</file>

<file path=ppt/tags/tag319.xml><?xml version="1.0" encoding="utf-8"?>
<p:tagLst xmlns:a="http://schemas.openxmlformats.org/drawingml/2006/main" xmlns:r="http://schemas.openxmlformats.org/officeDocument/2006/relationships" xmlns:p="http://schemas.openxmlformats.org/presentationml/2006/main">
  <p:tag name="NUM" val="6"/>
</p:tagLst>
</file>

<file path=ppt/tags/tag32.xml><?xml version="1.0" encoding="utf-8"?>
<p:tagLst xmlns:a="http://schemas.openxmlformats.org/drawingml/2006/main" xmlns:r="http://schemas.openxmlformats.org/officeDocument/2006/relationships" xmlns:p="http://schemas.openxmlformats.org/presentationml/2006/main">
  <p:tag name="NUM" val="11"/>
</p:tagLst>
</file>

<file path=ppt/tags/tag320.xml><?xml version="1.0" encoding="utf-8"?>
<p:tagLst xmlns:a="http://schemas.openxmlformats.org/drawingml/2006/main" xmlns:r="http://schemas.openxmlformats.org/officeDocument/2006/relationships" xmlns:p="http://schemas.openxmlformats.org/presentationml/2006/main">
  <p:tag name="NUM" val="5"/>
</p:tagLst>
</file>

<file path=ppt/tags/tag321.xml><?xml version="1.0" encoding="utf-8"?>
<p:tagLst xmlns:a="http://schemas.openxmlformats.org/drawingml/2006/main" xmlns:r="http://schemas.openxmlformats.org/officeDocument/2006/relationships" xmlns:p="http://schemas.openxmlformats.org/presentationml/2006/main">
  <p:tag name="NUM" val="2"/>
</p:tagLst>
</file>

<file path=ppt/tags/tag322.xml><?xml version="1.0" encoding="utf-8"?>
<p:tagLst xmlns:a="http://schemas.openxmlformats.org/drawingml/2006/main" xmlns:r="http://schemas.openxmlformats.org/officeDocument/2006/relationships" xmlns:p="http://schemas.openxmlformats.org/presentationml/2006/main">
  <p:tag name="NUM" val="5"/>
</p:tagLst>
</file>

<file path=ppt/tags/tag323.xml><?xml version="1.0" encoding="utf-8"?>
<p:tagLst xmlns:a="http://schemas.openxmlformats.org/drawingml/2006/main" xmlns:r="http://schemas.openxmlformats.org/officeDocument/2006/relationships" xmlns:p="http://schemas.openxmlformats.org/presentationml/2006/main">
  <p:tag name="NUM" val="1"/>
</p:tagLst>
</file>

<file path=ppt/tags/tag324.xml><?xml version="1.0" encoding="utf-8"?>
<p:tagLst xmlns:a="http://schemas.openxmlformats.org/drawingml/2006/main" xmlns:r="http://schemas.openxmlformats.org/officeDocument/2006/relationships" xmlns:p="http://schemas.openxmlformats.org/presentationml/2006/main">
  <p:tag name="NUM" val="5"/>
</p:tagLst>
</file>

<file path=ppt/tags/tag325.xml><?xml version="1.0" encoding="utf-8"?>
<p:tagLst xmlns:a="http://schemas.openxmlformats.org/drawingml/2006/main" xmlns:r="http://schemas.openxmlformats.org/officeDocument/2006/relationships" xmlns:p="http://schemas.openxmlformats.org/presentationml/2006/main">
  <p:tag name="NUM" val="1"/>
</p:tagLst>
</file>

<file path=ppt/tags/tag326.xml><?xml version="1.0" encoding="utf-8"?>
<p:tagLst xmlns:a="http://schemas.openxmlformats.org/drawingml/2006/main" xmlns:r="http://schemas.openxmlformats.org/officeDocument/2006/relationships" xmlns:p="http://schemas.openxmlformats.org/presentationml/2006/main">
  <p:tag name="NUM" val="2"/>
</p:tagLst>
</file>

<file path=ppt/tags/tag327.xml><?xml version="1.0" encoding="utf-8"?>
<p:tagLst xmlns:a="http://schemas.openxmlformats.org/drawingml/2006/main" xmlns:r="http://schemas.openxmlformats.org/officeDocument/2006/relationships" xmlns:p="http://schemas.openxmlformats.org/presentationml/2006/main">
  <p:tag name="NUM" val="3"/>
</p:tagLst>
</file>

<file path=ppt/tags/tag328.xml><?xml version="1.0" encoding="utf-8"?>
<p:tagLst xmlns:a="http://schemas.openxmlformats.org/drawingml/2006/main" xmlns:r="http://schemas.openxmlformats.org/officeDocument/2006/relationships" xmlns:p="http://schemas.openxmlformats.org/presentationml/2006/main">
  <p:tag name="NUM" val="1"/>
</p:tagLst>
</file>

<file path=ppt/tags/tag329.xml><?xml version="1.0" encoding="utf-8"?>
<p:tagLst xmlns:a="http://schemas.openxmlformats.org/drawingml/2006/main" xmlns:r="http://schemas.openxmlformats.org/officeDocument/2006/relationships" xmlns:p="http://schemas.openxmlformats.org/presentationml/2006/main">
  <p:tag name="NUM" val="2"/>
</p:tagLst>
</file>

<file path=ppt/tags/tag33.xml><?xml version="1.0" encoding="utf-8"?>
<p:tagLst xmlns:a="http://schemas.openxmlformats.org/drawingml/2006/main" xmlns:r="http://schemas.openxmlformats.org/officeDocument/2006/relationships" xmlns:p="http://schemas.openxmlformats.org/presentationml/2006/main">
  <p:tag name="NUM" val="1"/>
</p:tagLst>
</file>

<file path=ppt/tags/tag330.xml><?xml version="1.0" encoding="utf-8"?>
<p:tagLst xmlns:a="http://schemas.openxmlformats.org/drawingml/2006/main" xmlns:r="http://schemas.openxmlformats.org/officeDocument/2006/relationships" xmlns:p="http://schemas.openxmlformats.org/presentationml/2006/main">
  <p:tag name="NUM" val="3"/>
</p:tagLst>
</file>

<file path=ppt/tags/tag331.xml><?xml version="1.0" encoding="utf-8"?>
<p:tagLst xmlns:a="http://schemas.openxmlformats.org/drawingml/2006/main" xmlns:r="http://schemas.openxmlformats.org/officeDocument/2006/relationships" xmlns:p="http://schemas.openxmlformats.org/presentationml/2006/main">
  <p:tag name="NUM" val="4"/>
</p:tagLst>
</file>

<file path=ppt/tags/tag332.xml><?xml version="1.0" encoding="utf-8"?>
<p:tagLst xmlns:a="http://schemas.openxmlformats.org/drawingml/2006/main" xmlns:r="http://schemas.openxmlformats.org/officeDocument/2006/relationships" xmlns:p="http://schemas.openxmlformats.org/presentationml/2006/main">
  <p:tag name="NUM" val="5"/>
</p:tagLst>
</file>

<file path=ppt/tags/tag333.xml><?xml version="1.0" encoding="utf-8"?>
<p:tagLst xmlns:a="http://schemas.openxmlformats.org/drawingml/2006/main" xmlns:r="http://schemas.openxmlformats.org/officeDocument/2006/relationships" xmlns:p="http://schemas.openxmlformats.org/presentationml/2006/main">
  <p:tag name="NUM" val="6"/>
</p:tagLst>
</file>

<file path=ppt/tags/tag334.xml><?xml version="1.0" encoding="utf-8"?>
<p:tagLst xmlns:a="http://schemas.openxmlformats.org/drawingml/2006/main" xmlns:r="http://schemas.openxmlformats.org/officeDocument/2006/relationships" xmlns:p="http://schemas.openxmlformats.org/presentationml/2006/main">
  <p:tag name="NUM" val="7"/>
</p:tagLst>
</file>

<file path=ppt/tags/tag335.xml><?xml version="1.0" encoding="utf-8"?>
<p:tagLst xmlns:a="http://schemas.openxmlformats.org/drawingml/2006/main" xmlns:r="http://schemas.openxmlformats.org/officeDocument/2006/relationships" xmlns:p="http://schemas.openxmlformats.org/presentationml/2006/main">
  <p:tag name="NUM" val="8"/>
</p:tagLst>
</file>

<file path=ppt/tags/tag336.xml><?xml version="1.0" encoding="utf-8"?>
<p:tagLst xmlns:a="http://schemas.openxmlformats.org/drawingml/2006/main" xmlns:r="http://schemas.openxmlformats.org/officeDocument/2006/relationships" xmlns:p="http://schemas.openxmlformats.org/presentationml/2006/main">
  <p:tag name="NUM" val="1"/>
</p:tagLst>
</file>

<file path=ppt/tags/tag337.xml><?xml version="1.0" encoding="utf-8"?>
<p:tagLst xmlns:a="http://schemas.openxmlformats.org/drawingml/2006/main" xmlns:r="http://schemas.openxmlformats.org/officeDocument/2006/relationships" xmlns:p="http://schemas.openxmlformats.org/presentationml/2006/main">
  <p:tag name="NUM" val="2"/>
</p:tagLst>
</file>

<file path=ppt/tags/tag338.xml><?xml version="1.0" encoding="utf-8"?>
<p:tagLst xmlns:a="http://schemas.openxmlformats.org/drawingml/2006/main" xmlns:r="http://schemas.openxmlformats.org/officeDocument/2006/relationships" xmlns:p="http://schemas.openxmlformats.org/presentationml/2006/main">
  <p:tag name="NUM" val="3"/>
</p:tagLst>
</file>

<file path=ppt/tags/tag339.xml><?xml version="1.0" encoding="utf-8"?>
<p:tagLst xmlns:a="http://schemas.openxmlformats.org/drawingml/2006/main" xmlns:r="http://schemas.openxmlformats.org/officeDocument/2006/relationships" xmlns:p="http://schemas.openxmlformats.org/presentationml/2006/main">
  <p:tag name="NUM" val="4"/>
</p:tagLst>
</file>

<file path=ppt/tags/tag34.xml><?xml version="1.0" encoding="utf-8"?>
<p:tagLst xmlns:a="http://schemas.openxmlformats.org/drawingml/2006/main" xmlns:r="http://schemas.openxmlformats.org/officeDocument/2006/relationships" xmlns:p="http://schemas.openxmlformats.org/presentationml/2006/main">
  <p:tag name="NUM" val="2"/>
</p:tagLst>
</file>

<file path=ppt/tags/tag340.xml><?xml version="1.0" encoding="utf-8"?>
<p:tagLst xmlns:a="http://schemas.openxmlformats.org/drawingml/2006/main" xmlns:r="http://schemas.openxmlformats.org/officeDocument/2006/relationships" xmlns:p="http://schemas.openxmlformats.org/presentationml/2006/main">
  <p:tag name="NUM" val="5"/>
</p:tagLst>
</file>

<file path=ppt/tags/tag341.xml><?xml version="1.0" encoding="utf-8"?>
<p:tagLst xmlns:a="http://schemas.openxmlformats.org/drawingml/2006/main" xmlns:r="http://schemas.openxmlformats.org/officeDocument/2006/relationships" xmlns:p="http://schemas.openxmlformats.org/presentationml/2006/main">
  <p:tag name="NUM" val="6"/>
</p:tagLst>
</file>

<file path=ppt/tags/tag342.xml><?xml version="1.0" encoding="utf-8"?>
<p:tagLst xmlns:a="http://schemas.openxmlformats.org/drawingml/2006/main" xmlns:r="http://schemas.openxmlformats.org/officeDocument/2006/relationships" xmlns:p="http://schemas.openxmlformats.org/presentationml/2006/main">
  <p:tag name="NUM" val="7"/>
</p:tagLst>
</file>

<file path=ppt/tags/tag343.xml><?xml version="1.0" encoding="utf-8"?>
<p:tagLst xmlns:a="http://schemas.openxmlformats.org/drawingml/2006/main" xmlns:r="http://schemas.openxmlformats.org/officeDocument/2006/relationships" xmlns:p="http://schemas.openxmlformats.org/presentationml/2006/main">
  <p:tag name="NUM" val="8"/>
</p:tagLst>
</file>

<file path=ppt/tags/tag344.xml><?xml version="1.0" encoding="utf-8"?>
<p:tagLst xmlns:a="http://schemas.openxmlformats.org/drawingml/2006/main" xmlns:r="http://schemas.openxmlformats.org/officeDocument/2006/relationships" xmlns:p="http://schemas.openxmlformats.org/presentationml/2006/main">
  <p:tag name="NUM" val="1"/>
</p:tagLst>
</file>

<file path=ppt/tags/tag345.xml><?xml version="1.0" encoding="utf-8"?>
<p:tagLst xmlns:a="http://schemas.openxmlformats.org/drawingml/2006/main" xmlns:r="http://schemas.openxmlformats.org/officeDocument/2006/relationships" xmlns:p="http://schemas.openxmlformats.org/presentationml/2006/main">
  <p:tag name="NUM" val="2"/>
</p:tagLst>
</file>

<file path=ppt/tags/tag346.xml><?xml version="1.0" encoding="utf-8"?>
<p:tagLst xmlns:a="http://schemas.openxmlformats.org/drawingml/2006/main" xmlns:r="http://schemas.openxmlformats.org/officeDocument/2006/relationships" xmlns:p="http://schemas.openxmlformats.org/presentationml/2006/main">
  <p:tag name="NUM" val="1"/>
</p:tagLst>
</file>

<file path=ppt/tags/tag347.xml><?xml version="1.0" encoding="utf-8"?>
<p:tagLst xmlns:a="http://schemas.openxmlformats.org/drawingml/2006/main" xmlns:r="http://schemas.openxmlformats.org/officeDocument/2006/relationships" xmlns:p="http://schemas.openxmlformats.org/presentationml/2006/main">
  <p:tag name="NUM" val="2"/>
</p:tagLst>
</file>

<file path=ppt/tags/tag348.xml><?xml version="1.0" encoding="utf-8"?>
<p:tagLst xmlns:a="http://schemas.openxmlformats.org/drawingml/2006/main" xmlns:r="http://schemas.openxmlformats.org/officeDocument/2006/relationships" xmlns:p="http://schemas.openxmlformats.org/presentationml/2006/main">
  <p:tag name="NUM" val="1"/>
</p:tagLst>
</file>

<file path=ppt/tags/tag349.xml><?xml version="1.0" encoding="utf-8"?>
<p:tagLst xmlns:a="http://schemas.openxmlformats.org/drawingml/2006/main" xmlns:r="http://schemas.openxmlformats.org/officeDocument/2006/relationships" xmlns:p="http://schemas.openxmlformats.org/presentationml/2006/main">
  <p:tag name="NUM" val="2"/>
</p:tagLst>
</file>

<file path=ppt/tags/tag35.xml><?xml version="1.0" encoding="utf-8"?>
<p:tagLst xmlns:a="http://schemas.openxmlformats.org/drawingml/2006/main" xmlns:r="http://schemas.openxmlformats.org/officeDocument/2006/relationships" xmlns:p="http://schemas.openxmlformats.org/presentationml/2006/main">
  <p:tag name="NUM" val="1"/>
</p:tagLst>
</file>

<file path=ppt/tags/tag350.xml><?xml version="1.0" encoding="utf-8"?>
<p:tagLst xmlns:a="http://schemas.openxmlformats.org/drawingml/2006/main" xmlns:r="http://schemas.openxmlformats.org/officeDocument/2006/relationships" xmlns:p="http://schemas.openxmlformats.org/presentationml/2006/main">
  <p:tag name="NUM" val="1"/>
</p:tagLst>
</file>

<file path=ppt/tags/tag351.xml><?xml version="1.0" encoding="utf-8"?>
<p:tagLst xmlns:a="http://schemas.openxmlformats.org/drawingml/2006/main" xmlns:r="http://schemas.openxmlformats.org/officeDocument/2006/relationships" xmlns:p="http://schemas.openxmlformats.org/presentationml/2006/main">
  <p:tag name="NUM" val="2"/>
</p:tagLst>
</file>

<file path=ppt/tags/tag352.xml><?xml version="1.0" encoding="utf-8"?>
<p:tagLst xmlns:a="http://schemas.openxmlformats.org/drawingml/2006/main" xmlns:r="http://schemas.openxmlformats.org/officeDocument/2006/relationships" xmlns:p="http://schemas.openxmlformats.org/presentationml/2006/main">
  <p:tag name="NUM" val="1"/>
</p:tagLst>
</file>

<file path=ppt/tags/tag353.xml><?xml version="1.0" encoding="utf-8"?>
<p:tagLst xmlns:a="http://schemas.openxmlformats.org/drawingml/2006/main" xmlns:r="http://schemas.openxmlformats.org/officeDocument/2006/relationships" xmlns:p="http://schemas.openxmlformats.org/presentationml/2006/main">
  <p:tag name="NUM" val="2"/>
</p:tagLst>
</file>

<file path=ppt/tags/tag36.xml><?xml version="1.0" encoding="utf-8"?>
<p:tagLst xmlns:a="http://schemas.openxmlformats.org/drawingml/2006/main" xmlns:r="http://schemas.openxmlformats.org/officeDocument/2006/relationships" xmlns:p="http://schemas.openxmlformats.org/presentationml/2006/main">
  <p:tag name="NUM" val="2"/>
</p:tagLst>
</file>

<file path=ppt/tags/tag37.xml><?xml version="1.0" encoding="utf-8"?>
<p:tagLst xmlns:a="http://schemas.openxmlformats.org/drawingml/2006/main" xmlns:r="http://schemas.openxmlformats.org/officeDocument/2006/relationships" xmlns:p="http://schemas.openxmlformats.org/presentationml/2006/main">
  <p:tag name="NUM" val="3"/>
</p:tagLst>
</file>

<file path=ppt/tags/tag38.xml><?xml version="1.0" encoding="utf-8"?>
<p:tagLst xmlns:a="http://schemas.openxmlformats.org/drawingml/2006/main" xmlns:r="http://schemas.openxmlformats.org/officeDocument/2006/relationships" xmlns:p="http://schemas.openxmlformats.org/presentationml/2006/main">
  <p:tag name="NUM" val="1"/>
</p:tagLst>
</file>

<file path=ppt/tags/tag39.xml><?xml version="1.0" encoding="utf-8"?>
<p:tagLst xmlns:a="http://schemas.openxmlformats.org/drawingml/2006/main" xmlns:r="http://schemas.openxmlformats.org/officeDocument/2006/relationships" xmlns:p="http://schemas.openxmlformats.org/presentationml/2006/main">
  <p:tag name="NUM" val="2"/>
</p:tagLst>
</file>

<file path=ppt/tags/tag4.xml><?xml version="1.0" encoding="utf-8"?>
<p:tagLst xmlns:a="http://schemas.openxmlformats.org/drawingml/2006/main" xmlns:r="http://schemas.openxmlformats.org/officeDocument/2006/relationships" xmlns:p="http://schemas.openxmlformats.org/presentationml/2006/main">
  <p:tag name="NUM" val="1"/>
</p:tagLst>
</file>

<file path=ppt/tags/tag40.xml><?xml version="1.0" encoding="utf-8"?>
<p:tagLst xmlns:a="http://schemas.openxmlformats.org/drawingml/2006/main" xmlns:r="http://schemas.openxmlformats.org/officeDocument/2006/relationships" xmlns:p="http://schemas.openxmlformats.org/presentationml/2006/main">
  <p:tag name="NUM" val="3"/>
</p:tagLst>
</file>

<file path=ppt/tags/tag41.xml><?xml version="1.0" encoding="utf-8"?>
<p:tagLst xmlns:a="http://schemas.openxmlformats.org/drawingml/2006/main" xmlns:r="http://schemas.openxmlformats.org/officeDocument/2006/relationships" xmlns:p="http://schemas.openxmlformats.org/presentationml/2006/main">
  <p:tag name="NUM" val="1"/>
</p:tagLst>
</file>

<file path=ppt/tags/tag42.xml><?xml version="1.0" encoding="utf-8"?>
<p:tagLst xmlns:a="http://schemas.openxmlformats.org/drawingml/2006/main" xmlns:r="http://schemas.openxmlformats.org/officeDocument/2006/relationships" xmlns:p="http://schemas.openxmlformats.org/presentationml/2006/main">
  <p:tag name="NUM" val="2"/>
</p:tagLst>
</file>

<file path=ppt/tags/tag43.xml><?xml version="1.0" encoding="utf-8"?>
<p:tagLst xmlns:a="http://schemas.openxmlformats.org/drawingml/2006/main" xmlns:r="http://schemas.openxmlformats.org/officeDocument/2006/relationships" xmlns:p="http://schemas.openxmlformats.org/presentationml/2006/main">
  <p:tag name="NUM" val="3"/>
</p:tagLst>
</file>

<file path=ppt/tags/tag44.xml><?xml version="1.0" encoding="utf-8"?>
<p:tagLst xmlns:a="http://schemas.openxmlformats.org/drawingml/2006/main" xmlns:r="http://schemas.openxmlformats.org/officeDocument/2006/relationships" xmlns:p="http://schemas.openxmlformats.org/presentationml/2006/main">
  <p:tag name="NUM" val="1"/>
</p:tagLst>
</file>

<file path=ppt/tags/tag45.xml><?xml version="1.0" encoding="utf-8"?>
<p:tagLst xmlns:a="http://schemas.openxmlformats.org/drawingml/2006/main" xmlns:r="http://schemas.openxmlformats.org/officeDocument/2006/relationships" xmlns:p="http://schemas.openxmlformats.org/presentationml/2006/main">
  <p:tag name="NUM" val="2"/>
</p:tagLst>
</file>

<file path=ppt/tags/tag46.xml><?xml version="1.0" encoding="utf-8"?>
<p:tagLst xmlns:a="http://schemas.openxmlformats.org/drawingml/2006/main" xmlns:r="http://schemas.openxmlformats.org/officeDocument/2006/relationships" xmlns:p="http://schemas.openxmlformats.org/presentationml/2006/main">
  <p:tag name="NUM" val="3"/>
</p:tagLst>
</file>

<file path=ppt/tags/tag47.xml><?xml version="1.0" encoding="utf-8"?>
<p:tagLst xmlns:a="http://schemas.openxmlformats.org/drawingml/2006/main" xmlns:r="http://schemas.openxmlformats.org/officeDocument/2006/relationships" xmlns:p="http://schemas.openxmlformats.org/presentationml/2006/main">
  <p:tag name="NUM" val="1"/>
</p:tagLst>
</file>

<file path=ppt/tags/tag48.xml><?xml version="1.0" encoding="utf-8"?>
<p:tagLst xmlns:a="http://schemas.openxmlformats.org/drawingml/2006/main" xmlns:r="http://schemas.openxmlformats.org/officeDocument/2006/relationships" xmlns:p="http://schemas.openxmlformats.org/presentationml/2006/main">
  <p:tag name="NUM" val="2"/>
</p:tagLst>
</file>

<file path=ppt/tags/tag49.xml><?xml version="1.0" encoding="utf-8"?>
<p:tagLst xmlns:a="http://schemas.openxmlformats.org/drawingml/2006/main" xmlns:r="http://schemas.openxmlformats.org/officeDocument/2006/relationships" xmlns:p="http://schemas.openxmlformats.org/presentationml/2006/main">
  <p:tag name="NUM" val="3"/>
</p:tagLst>
</file>

<file path=ppt/tags/tag5.xml><?xml version="1.0" encoding="utf-8"?>
<p:tagLst xmlns:a="http://schemas.openxmlformats.org/drawingml/2006/main" xmlns:r="http://schemas.openxmlformats.org/officeDocument/2006/relationships" xmlns:p="http://schemas.openxmlformats.org/presentationml/2006/main">
  <p:tag name="NUM" val="2"/>
</p:tagLst>
</file>

<file path=ppt/tags/tag50.xml><?xml version="1.0" encoding="utf-8"?>
<p:tagLst xmlns:a="http://schemas.openxmlformats.org/drawingml/2006/main" xmlns:r="http://schemas.openxmlformats.org/officeDocument/2006/relationships" xmlns:p="http://schemas.openxmlformats.org/presentationml/2006/main">
  <p:tag name="NUM" val="1"/>
</p:tagLst>
</file>

<file path=ppt/tags/tag51.xml><?xml version="1.0" encoding="utf-8"?>
<p:tagLst xmlns:a="http://schemas.openxmlformats.org/drawingml/2006/main" xmlns:r="http://schemas.openxmlformats.org/officeDocument/2006/relationships" xmlns:p="http://schemas.openxmlformats.org/presentationml/2006/main">
  <p:tag name="NUM" val="2"/>
</p:tagLst>
</file>

<file path=ppt/tags/tag52.xml><?xml version="1.0" encoding="utf-8"?>
<p:tagLst xmlns:a="http://schemas.openxmlformats.org/drawingml/2006/main" xmlns:r="http://schemas.openxmlformats.org/officeDocument/2006/relationships" xmlns:p="http://schemas.openxmlformats.org/presentationml/2006/main">
  <p:tag name="NUM" val="1"/>
</p:tagLst>
</file>

<file path=ppt/tags/tag53.xml><?xml version="1.0" encoding="utf-8"?>
<p:tagLst xmlns:a="http://schemas.openxmlformats.org/drawingml/2006/main" xmlns:r="http://schemas.openxmlformats.org/officeDocument/2006/relationships" xmlns:p="http://schemas.openxmlformats.org/presentationml/2006/main">
  <p:tag name="NUM" val="2"/>
</p:tagLst>
</file>

<file path=ppt/tags/tag54.xml><?xml version="1.0" encoding="utf-8"?>
<p:tagLst xmlns:a="http://schemas.openxmlformats.org/drawingml/2006/main" xmlns:r="http://schemas.openxmlformats.org/officeDocument/2006/relationships" xmlns:p="http://schemas.openxmlformats.org/presentationml/2006/main">
  <p:tag name="NUM" val="3"/>
</p:tagLst>
</file>

<file path=ppt/tags/tag55.xml><?xml version="1.0" encoding="utf-8"?>
<p:tagLst xmlns:a="http://schemas.openxmlformats.org/drawingml/2006/main" xmlns:r="http://schemas.openxmlformats.org/officeDocument/2006/relationships" xmlns:p="http://schemas.openxmlformats.org/presentationml/2006/main">
  <p:tag name="NUM" val="4"/>
</p:tagLst>
</file>

<file path=ppt/tags/tag56.xml><?xml version="1.0" encoding="utf-8"?>
<p:tagLst xmlns:a="http://schemas.openxmlformats.org/drawingml/2006/main" xmlns:r="http://schemas.openxmlformats.org/officeDocument/2006/relationships" xmlns:p="http://schemas.openxmlformats.org/presentationml/2006/main">
  <p:tag name="NUM" val="5"/>
</p:tagLst>
</file>

<file path=ppt/tags/tag57.xml><?xml version="1.0" encoding="utf-8"?>
<p:tagLst xmlns:a="http://schemas.openxmlformats.org/drawingml/2006/main" xmlns:r="http://schemas.openxmlformats.org/officeDocument/2006/relationships" xmlns:p="http://schemas.openxmlformats.org/presentationml/2006/main">
  <p:tag name="NUM" val="6"/>
</p:tagLst>
</file>

<file path=ppt/tags/tag58.xml><?xml version="1.0" encoding="utf-8"?>
<p:tagLst xmlns:a="http://schemas.openxmlformats.org/drawingml/2006/main" xmlns:r="http://schemas.openxmlformats.org/officeDocument/2006/relationships" xmlns:p="http://schemas.openxmlformats.org/presentationml/2006/main">
  <p:tag name="NUM" val="7"/>
</p:tagLst>
</file>

<file path=ppt/tags/tag59.xml><?xml version="1.0" encoding="utf-8"?>
<p:tagLst xmlns:a="http://schemas.openxmlformats.org/drawingml/2006/main" xmlns:r="http://schemas.openxmlformats.org/officeDocument/2006/relationships" xmlns:p="http://schemas.openxmlformats.org/presentationml/2006/main">
  <p:tag name="NUM" val="1"/>
</p:tagLst>
</file>

<file path=ppt/tags/tag6.xml><?xml version="1.0" encoding="utf-8"?>
<p:tagLst xmlns:a="http://schemas.openxmlformats.org/drawingml/2006/main" xmlns:r="http://schemas.openxmlformats.org/officeDocument/2006/relationships" xmlns:p="http://schemas.openxmlformats.org/presentationml/2006/main">
  <p:tag name="NUM" val="1"/>
</p:tagLst>
</file>

<file path=ppt/tags/tag60.xml><?xml version="1.0" encoding="utf-8"?>
<p:tagLst xmlns:a="http://schemas.openxmlformats.org/drawingml/2006/main" xmlns:r="http://schemas.openxmlformats.org/officeDocument/2006/relationships" xmlns:p="http://schemas.openxmlformats.org/presentationml/2006/main">
  <p:tag name="NUM" val="2"/>
</p:tagLst>
</file>

<file path=ppt/tags/tag61.xml><?xml version="1.0" encoding="utf-8"?>
<p:tagLst xmlns:a="http://schemas.openxmlformats.org/drawingml/2006/main" xmlns:r="http://schemas.openxmlformats.org/officeDocument/2006/relationships" xmlns:p="http://schemas.openxmlformats.org/presentationml/2006/main">
  <p:tag name="NUM" val="1"/>
</p:tagLst>
</file>

<file path=ppt/tags/tag62.xml><?xml version="1.0" encoding="utf-8"?>
<p:tagLst xmlns:a="http://schemas.openxmlformats.org/drawingml/2006/main" xmlns:r="http://schemas.openxmlformats.org/officeDocument/2006/relationships" xmlns:p="http://schemas.openxmlformats.org/presentationml/2006/main">
  <p:tag name="NUM" val="2"/>
</p:tagLst>
</file>

<file path=ppt/tags/tag63.xml><?xml version="1.0" encoding="utf-8"?>
<p:tagLst xmlns:a="http://schemas.openxmlformats.org/drawingml/2006/main" xmlns:r="http://schemas.openxmlformats.org/officeDocument/2006/relationships" xmlns:p="http://schemas.openxmlformats.org/presentationml/2006/main">
  <p:tag name="NUM" val="1"/>
</p:tagLst>
</file>

<file path=ppt/tags/tag64.xml><?xml version="1.0" encoding="utf-8"?>
<p:tagLst xmlns:a="http://schemas.openxmlformats.org/drawingml/2006/main" xmlns:r="http://schemas.openxmlformats.org/officeDocument/2006/relationships" xmlns:p="http://schemas.openxmlformats.org/presentationml/2006/main">
  <p:tag name="NUM" val="2"/>
</p:tagLst>
</file>

<file path=ppt/tags/tag65.xml><?xml version="1.0" encoding="utf-8"?>
<p:tagLst xmlns:a="http://schemas.openxmlformats.org/drawingml/2006/main" xmlns:r="http://schemas.openxmlformats.org/officeDocument/2006/relationships" xmlns:p="http://schemas.openxmlformats.org/presentationml/2006/main">
  <p:tag name="NUM" val="1"/>
</p:tagLst>
</file>

<file path=ppt/tags/tag66.xml><?xml version="1.0" encoding="utf-8"?>
<p:tagLst xmlns:a="http://schemas.openxmlformats.org/drawingml/2006/main" xmlns:r="http://schemas.openxmlformats.org/officeDocument/2006/relationships" xmlns:p="http://schemas.openxmlformats.org/presentationml/2006/main">
  <p:tag name="NUM" val="2"/>
</p:tagLst>
</file>

<file path=ppt/tags/tag67.xml><?xml version="1.0" encoding="utf-8"?>
<p:tagLst xmlns:a="http://schemas.openxmlformats.org/drawingml/2006/main" xmlns:r="http://schemas.openxmlformats.org/officeDocument/2006/relationships" xmlns:p="http://schemas.openxmlformats.org/presentationml/2006/main">
  <p:tag name="NUM" val="3"/>
</p:tagLst>
</file>

<file path=ppt/tags/tag68.xml><?xml version="1.0" encoding="utf-8"?>
<p:tagLst xmlns:a="http://schemas.openxmlformats.org/drawingml/2006/main" xmlns:r="http://schemas.openxmlformats.org/officeDocument/2006/relationships" xmlns:p="http://schemas.openxmlformats.org/presentationml/2006/main">
  <p:tag name="NUM" val="4"/>
</p:tagLst>
</file>

<file path=ppt/tags/tag69.xml><?xml version="1.0" encoding="utf-8"?>
<p:tagLst xmlns:a="http://schemas.openxmlformats.org/drawingml/2006/main" xmlns:r="http://schemas.openxmlformats.org/officeDocument/2006/relationships" xmlns:p="http://schemas.openxmlformats.org/presentationml/2006/main">
  <p:tag name="NUM" val="5"/>
</p:tagLst>
</file>

<file path=ppt/tags/tag7.xml><?xml version="1.0" encoding="utf-8"?>
<p:tagLst xmlns:a="http://schemas.openxmlformats.org/drawingml/2006/main" xmlns:r="http://schemas.openxmlformats.org/officeDocument/2006/relationships" xmlns:p="http://schemas.openxmlformats.org/presentationml/2006/main">
  <p:tag name="NUM" val="2"/>
</p:tagLst>
</file>

<file path=ppt/tags/tag70.xml><?xml version="1.0" encoding="utf-8"?>
<p:tagLst xmlns:a="http://schemas.openxmlformats.org/drawingml/2006/main" xmlns:r="http://schemas.openxmlformats.org/officeDocument/2006/relationships" xmlns:p="http://schemas.openxmlformats.org/presentationml/2006/main">
  <p:tag name="NUM" val="6"/>
</p:tagLst>
</file>

<file path=ppt/tags/tag71.xml><?xml version="1.0" encoding="utf-8"?>
<p:tagLst xmlns:a="http://schemas.openxmlformats.org/drawingml/2006/main" xmlns:r="http://schemas.openxmlformats.org/officeDocument/2006/relationships" xmlns:p="http://schemas.openxmlformats.org/presentationml/2006/main">
  <p:tag name="NUM" val="7"/>
</p:tagLst>
</file>

<file path=ppt/tags/tag72.xml><?xml version="1.0" encoding="utf-8"?>
<p:tagLst xmlns:a="http://schemas.openxmlformats.org/drawingml/2006/main" xmlns:r="http://schemas.openxmlformats.org/officeDocument/2006/relationships" xmlns:p="http://schemas.openxmlformats.org/presentationml/2006/main">
  <p:tag name="NUM" val="8"/>
</p:tagLst>
</file>

<file path=ppt/tags/tag73.xml><?xml version="1.0" encoding="utf-8"?>
<p:tagLst xmlns:a="http://schemas.openxmlformats.org/drawingml/2006/main" xmlns:r="http://schemas.openxmlformats.org/officeDocument/2006/relationships" xmlns:p="http://schemas.openxmlformats.org/presentationml/2006/main">
  <p:tag name="NUM" val="9"/>
</p:tagLst>
</file>

<file path=ppt/tags/tag74.xml><?xml version="1.0" encoding="utf-8"?>
<p:tagLst xmlns:a="http://schemas.openxmlformats.org/drawingml/2006/main" xmlns:r="http://schemas.openxmlformats.org/officeDocument/2006/relationships" xmlns:p="http://schemas.openxmlformats.org/presentationml/2006/main">
  <p:tag name="NUM" val="10"/>
</p:tagLst>
</file>

<file path=ppt/tags/tag75.xml><?xml version="1.0" encoding="utf-8"?>
<p:tagLst xmlns:a="http://schemas.openxmlformats.org/drawingml/2006/main" xmlns:r="http://schemas.openxmlformats.org/officeDocument/2006/relationships" xmlns:p="http://schemas.openxmlformats.org/presentationml/2006/main">
  <p:tag name="NUM" val="11"/>
</p:tagLst>
</file>

<file path=ppt/tags/tag76.xml><?xml version="1.0" encoding="utf-8"?>
<p:tagLst xmlns:a="http://schemas.openxmlformats.org/drawingml/2006/main" xmlns:r="http://schemas.openxmlformats.org/officeDocument/2006/relationships" xmlns:p="http://schemas.openxmlformats.org/presentationml/2006/main">
  <p:tag name="NUM" val="3"/>
</p:tagLst>
</file>

<file path=ppt/tags/tag77.xml><?xml version="1.0" encoding="utf-8"?>
<p:tagLst xmlns:a="http://schemas.openxmlformats.org/drawingml/2006/main" xmlns:r="http://schemas.openxmlformats.org/officeDocument/2006/relationships" xmlns:p="http://schemas.openxmlformats.org/presentationml/2006/main">
  <p:tag name="NUM" val="4"/>
</p:tagLst>
</file>

<file path=ppt/tags/tag78.xml><?xml version="1.0" encoding="utf-8"?>
<p:tagLst xmlns:a="http://schemas.openxmlformats.org/drawingml/2006/main" xmlns:r="http://schemas.openxmlformats.org/officeDocument/2006/relationships" xmlns:p="http://schemas.openxmlformats.org/presentationml/2006/main">
  <p:tag name="NUM" val="5"/>
</p:tagLst>
</file>

<file path=ppt/tags/tag79.xml><?xml version="1.0" encoding="utf-8"?>
<p:tagLst xmlns:a="http://schemas.openxmlformats.org/drawingml/2006/main" xmlns:r="http://schemas.openxmlformats.org/officeDocument/2006/relationships" xmlns:p="http://schemas.openxmlformats.org/presentationml/2006/main">
  <p:tag name="NUM" val="6"/>
</p:tagLst>
</file>

<file path=ppt/tags/tag8.xml><?xml version="1.0" encoding="utf-8"?>
<p:tagLst xmlns:a="http://schemas.openxmlformats.org/drawingml/2006/main" xmlns:r="http://schemas.openxmlformats.org/officeDocument/2006/relationships" xmlns:p="http://schemas.openxmlformats.org/presentationml/2006/main">
  <p:tag name="NUM" val="3"/>
</p:tagLst>
</file>

<file path=ppt/tags/tag80.xml><?xml version="1.0" encoding="utf-8"?>
<p:tagLst xmlns:a="http://schemas.openxmlformats.org/drawingml/2006/main" xmlns:r="http://schemas.openxmlformats.org/officeDocument/2006/relationships" xmlns:p="http://schemas.openxmlformats.org/presentationml/2006/main">
  <p:tag name="NUM" val="9"/>
</p:tagLst>
</file>

<file path=ppt/tags/tag81.xml><?xml version="1.0" encoding="utf-8"?>
<p:tagLst xmlns:a="http://schemas.openxmlformats.org/drawingml/2006/main" xmlns:r="http://schemas.openxmlformats.org/officeDocument/2006/relationships" xmlns:p="http://schemas.openxmlformats.org/presentationml/2006/main">
  <p:tag name="NUM" val="17"/>
</p:tagLst>
</file>

<file path=ppt/tags/tag82.xml><?xml version="1.0" encoding="utf-8"?>
<p:tagLst xmlns:a="http://schemas.openxmlformats.org/drawingml/2006/main" xmlns:r="http://schemas.openxmlformats.org/officeDocument/2006/relationships" xmlns:p="http://schemas.openxmlformats.org/presentationml/2006/main">
  <p:tag name="NUM" val="1"/>
</p:tagLst>
</file>

<file path=ppt/tags/tag83.xml><?xml version="1.0" encoding="utf-8"?>
<p:tagLst xmlns:a="http://schemas.openxmlformats.org/drawingml/2006/main" xmlns:r="http://schemas.openxmlformats.org/officeDocument/2006/relationships" xmlns:p="http://schemas.openxmlformats.org/presentationml/2006/main">
  <p:tag name="NUM" val="7"/>
</p:tagLst>
</file>

<file path=ppt/tags/tag84.xml><?xml version="1.0" encoding="utf-8"?>
<p:tagLst xmlns:a="http://schemas.openxmlformats.org/drawingml/2006/main" xmlns:r="http://schemas.openxmlformats.org/officeDocument/2006/relationships" xmlns:p="http://schemas.openxmlformats.org/presentationml/2006/main">
  <p:tag name="NUM" val="3"/>
</p:tagLst>
</file>

<file path=ppt/tags/tag85.xml><?xml version="1.0" encoding="utf-8"?>
<p:tagLst xmlns:a="http://schemas.openxmlformats.org/drawingml/2006/main" xmlns:r="http://schemas.openxmlformats.org/officeDocument/2006/relationships" xmlns:p="http://schemas.openxmlformats.org/presentationml/2006/main">
  <p:tag name="NUM" val="4"/>
</p:tagLst>
</file>

<file path=ppt/tags/tag86.xml><?xml version="1.0" encoding="utf-8"?>
<p:tagLst xmlns:a="http://schemas.openxmlformats.org/drawingml/2006/main" xmlns:r="http://schemas.openxmlformats.org/officeDocument/2006/relationships" xmlns:p="http://schemas.openxmlformats.org/presentationml/2006/main">
  <p:tag name="NUM" val="17"/>
</p:tagLst>
</file>

<file path=ppt/tags/tag87.xml><?xml version="1.0" encoding="utf-8"?>
<p:tagLst xmlns:a="http://schemas.openxmlformats.org/drawingml/2006/main" xmlns:r="http://schemas.openxmlformats.org/officeDocument/2006/relationships" xmlns:p="http://schemas.openxmlformats.org/presentationml/2006/main">
  <p:tag name="NUM" val="5"/>
</p:tagLst>
</file>

<file path=ppt/tags/tag88.xml><?xml version="1.0" encoding="utf-8"?>
<p:tagLst xmlns:a="http://schemas.openxmlformats.org/drawingml/2006/main" xmlns:r="http://schemas.openxmlformats.org/officeDocument/2006/relationships" xmlns:p="http://schemas.openxmlformats.org/presentationml/2006/main">
  <p:tag name="NUM" val="5"/>
</p:tagLst>
</file>

<file path=ppt/tags/tag89.xml><?xml version="1.0" encoding="utf-8"?>
<p:tagLst xmlns:a="http://schemas.openxmlformats.org/drawingml/2006/main" xmlns:r="http://schemas.openxmlformats.org/officeDocument/2006/relationships" xmlns:p="http://schemas.openxmlformats.org/presentationml/2006/main">
  <p:tag name="NUM" val="1"/>
</p:tagLst>
</file>

<file path=ppt/tags/tag9.xml><?xml version="1.0" encoding="utf-8"?>
<p:tagLst xmlns:a="http://schemas.openxmlformats.org/drawingml/2006/main" xmlns:r="http://schemas.openxmlformats.org/officeDocument/2006/relationships" xmlns:p="http://schemas.openxmlformats.org/presentationml/2006/main">
  <p:tag name="NUM" val="1"/>
</p:tagLst>
</file>

<file path=ppt/tags/tag90.xml><?xml version="1.0" encoding="utf-8"?>
<p:tagLst xmlns:a="http://schemas.openxmlformats.org/drawingml/2006/main" xmlns:r="http://schemas.openxmlformats.org/officeDocument/2006/relationships" xmlns:p="http://schemas.openxmlformats.org/presentationml/2006/main">
  <p:tag name="NUM" val="7"/>
</p:tagLst>
</file>

<file path=ppt/tags/tag91.xml><?xml version="1.0" encoding="utf-8"?>
<p:tagLst xmlns:a="http://schemas.openxmlformats.org/drawingml/2006/main" xmlns:r="http://schemas.openxmlformats.org/officeDocument/2006/relationships" xmlns:p="http://schemas.openxmlformats.org/presentationml/2006/main">
  <p:tag name="NUM" val="1"/>
</p:tagLst>
</file>

<file path=ppt/tags/tag92.xml><?xml version="1.0" encoding="utf-8"?>
<p:tagLst xmlns:a="http://schemas.openxmlformats.org/drawingml/2006/main" xmlns:r="http://schemas.openxmlformats.org/officeDocument/2006/relationships" xmlns:p="http://schemas.openxmlformats.org/presentationml/2006/main">
  <p:tag name="NUM" val="2"/>
</p:tagLst>
</file>

<file path=ppt/tags/tag93.xml><?xml version="1.0" encoding="utf-8"?>
<p:tagLst xmlns:a="http://schemas.openxmlformats.org/drawingml/2006/main" xmlns:r="http://schemas.openxmlformats.org/officeDocument/2006/relationships" xmlns:p="http://schemas.openxmlformats.org/presentationml/2006/main">
  <p:tag name="NUM" val="2"/>
</p:tagLst>
</file>

<file path=ppt/tags/tag94.xml><?xml version="1.0" encoding="utf-8"?>
<p:tagLst xmlns:a="http://schemas.openxmlformats.org/drawingml/2006/main" xmlns:r="http://schemas.openxmlformats.org/officeDocument/2006/relationships" xmlns:p="http://schemas.openxmlformats.org/presentationml/2006/main">
  <p:tag name="NUM" val="3"/>
</p:tagLst>
</file>

<file path=ppt/tags/tag95.xml><?xml version="1.0" encoding="utf-8"?>
<p:tagLst xmlns:a="http://schemas.openxmlformats.org/drawingml/2006/main" xmlns:r="http://schemas.openxmlformats.org/officeDocument/2006/relationships" xmlns:p="http://schemas.openxmlformats.org/presentationml/2006/main">
  <p:tag name="NUM" val="4"/>
</p:tagLst>
</file>

<file path=ppt/tags/tag96.xml><?xml version="1.0" encoding="utf-8"?>
<p:tagLst xmlns:a="http://schemas.openxmlformats.org/drawingml/2006/main" xmlns:r="http://schemas.openxmlformats.org/officeDocument/2006/relationships" xmlns:p="http://schemas.openxmlformats.org/presentationml/2006/main">
  <p:tag name="NUM" val="1"/>
</p:tagLst>
</file>

<file path=ppt/tags/tag97.xml><?xml version="1.0" encoding="utf-8"?>
<p:tagLst xmlns:a="http://schemas.openxmlformats.org/drawingml/2006/main" xmlns:r="http://schemas.openxmlformats.org/officeDocument/2006/relationships" xmlns:p="http://schemas.openxmlformats.org/presentationml/2006/main">
  <p:tag name="NUM" val="2"/>
</p:tagLst>
</file>

<file path=ppt/tags/tag98.xml><?xml version="1.0" encoding="utf-8"?>
<p:tagLst xmlns:a="http://schemas.openxmlformats.org/drawingml/2006/main" xmlns:r="http://schemas.openxmlformats.org/officeDocument/2006/relationships" xmlns:p="http://schemas.openxmlformats.org/presentationml/2006/main">
  <p:tag name="NUM" val="3"/>
</p:tagLst>
</file>

<file path=ppt/tags/tag99.xml><?xml version="1.0" encoding="utf-8"?>
<p:tagLst xmlns:a="http://schemas.openxmlformats.org/drawingml/2006/main" xmlns:r="http://schemas.openxmlformats.org/officeDocument/2006/relationships" xmlns:p="http://schemas.openxmlformats.org/presentationml/2006/main">
  <p:tag name="NUM" val="3"/>
</p:tagLst>
</file>

<file path=ppt/theme/theme1.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1EFB1807FC05CD4AB2F2CD1747C35728" ma:contentTypeVersion="9" ma:contentTypeDescription="Create a new document." ma:contentTypeScope="" ma:versionID="196fa8cfaca838e4c5dc58dfbd7d8c20">
  <xsd:schema xmlns:xsd="http://www.w3.org/2001/XMLSchema" xmlns:xs="http://www.w3.org/2001/XMLSchema" xmlns:p="http://schemas.microsoft.com/office/2006/metadata/properties" xmlns:ns3="a993c0db-94e7-4d26-b639-035bad450aa1" targetNamespace="http://schemas.microsoft.com/office/2006/metadata/properties" ma:root="true" ma:fieldsID="1429dc27c294dc6fab1647c9c5e9df0c" ns3:_="">
    <xsd:import namespace="a993c0db-94e7-4d26-b639-035bad450aa1"/>
    <xsd:element name="properties">
      <xsd:complexType>
        <xsd:sequence>
          <xsd:element name="documentManagement">
            <xsd:complexType>
              <xsd:all>
                <xsd:element ref="ns3:MediaServiceMetadata" minOccurs="0"/>
                <xsd:element ref="ns3:MediaServiceFastMetadata" minOccurs="0"/>
                <xsd:element ref="ns3:MediaServiceAutoKeyPoints" minOccurs="0"/>
                <xsd:element ref="ns3:MediaServiceKeyPoints" minOccurs="0"/>
                <xsd:element ref="ns3:MediaServiceDateTaken" minOccurs="0"/>
                <xsd:element ref="ns3:MediaServiceAutoTags" minOccurs="0"/>
                <xsd:element ref="ns3:MediaServiceOCR" minOccurs="0"/>
                <xsd:element ref="ns3:MediaServiceGenerationTime" minOccurs="0"/>
                <xsd:element ref="ns3: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993c0db-94e7-4d26-b639-035bad450aa1"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ServiceAutoTags" ma:index="13" nillable="true" ma:displayName="Tags" ma:internalName="MediaServiceAutoTags"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3864ECA0-A06E-4504-ADF2-7A05E71F7191}">
  <ds:schemaRefs>
    <ds:schemaRef ds:uri="http://schemas.microsoft.com/sharepoint/v3/contenttype/forms"/>
  </ds:schemaRefs>
</ds:datastoreItem>
</file>

<file path=customXml/itemProps2.xml><?xml version="1.0" encoding="utf-8"?>
<ds:datastoreItem xmlns:ds="http://schemas.openxmlformats.org/officeDocument/2006/customXml" ds:itemID="{1621C43D-9EDC-492F-A67C-673E90BB8AF7}">
  <ds:schemaRefs>
    <ds:schemaRef ds:uri="http://schemas.microsoft.com/office/2006/metadata/properties"/>
    <ds:schemaRef ds:uri="http://schemas.microsoft.com/office/2006/documentManagement/types"/>
    <ds:schemaRef ds:uri="http://purl.org/dc/dcmitype/"/>
    <ds:schemaRef ds:uri="http://purl.org/dc/terms/"/>
    <ds:schemaRef ds:uri="a993c0db-94e7-4d26-b639-035bad450aa1"/>
    <ds:schemaRef ds:uri="http://www.w3.org/XML/1998/namespace"/>
    <ds:schemaRef ds:uri="http://schemas.microsoft.com/office/infopath/2007/PartnerControls"/>
    <ds:schemaRef ds:uri="http://schemas.openxmlformats.org/package/2006/metadata/core-properties"/>
    <ds:schemaRef ds:uri="http://purl.org/dc/elements/1.1/"/>
  </ds:schemaRefs>
</ds:datastoreItem>
</file>

<file path=customXml/itemProps3.xml><?xml version="1.0" encoding="utf-8"?>
<ds:datastoreItem xmlns:ds="http://schemas.openxmlformats.org/officeDocument/2006/customXml" ds:itemID="{11A59691-A1DD-4D3B-A738-2B16EE39EFBF}">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a993c0db-94e7-4d26-b639-035bad450aa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15513</TotalTime>
  <Words>24074</Words>
  <Application>Microsoft Office PowerPoint</Application>
  <PresentationFormat>Affichage à l'écran (4:3)</PresentationFormat>
  <Paragraphs>1544</Paragraphs>
  <Slides>83</Slides>
  <Notes>73</Notes>
  <HiddenSlides>0</HiddenSlides>
  <MMClips>0</MMClips>
  <ScaleCrop>false</ScaleCrop>
  <HeadingPairs>
    <vt:vector size="6" baseType="variant">
      <vt:variant>
        <vt:lpstr>Polices utilisées</vt:lpstr>
      </vt:variant>
      <vt:variant>
        <vt:i4>3</vt:i4>
      </vt:variant>
      <vt:variant>
        <vt:lpstr>Thème</vt:lpstr>
      </vt:variant>
      <vt:variant>
        <vt:i4>1</vt:i4>
      </vt:variant>
      <vt:variant>
        <vt:lpstr>Titres des diapositives</vt:lpstr>
      </vt:variant>
      <vt:variant>
        <vt:i4>83</vt:i4>
      </vt:variant>
    </vt:vector>
  </HeadingPairs>
  <TitlesOfParts>
    <vt:vector size="87" baseType="lpstr">
      <vt:lpstr>Arial</vt:lpstr>
      <vt:lpstr>Calibri</vt:lpstr>
      <vt:lpstr>Gill Sans</vt:lpstr>
      <vt:lpstr>Thème Office</vt:lpstr>
      <vt:lpstr>Présentation PowerPoint</vt:lpstr>
      <vt:lpstr>Présentation PowerPoint</vt:lpstr>
      <vt:lpstr>Présentation PowerPoint</vt:lpstr>
      <vt:lpstr>Présentation PowerPoint</vt:lpstr>
      <vt:lpstr>Présentation PowerPoint</vt:lpstr>
      <vt:lpstr>Table des matières </vt:lpstr>
      <vt:lpstr>Les 1000 premiers jours de vie,  définition du concept </vt:lpstr>
      <vt:lpstr>Les 1000 premiers jours de vie, définition du concept  </vt:lpstr>
      <vt:lpstr>Présentation PowerPoint</vt:lpstr>
      <vt:lpstr>Les raisons qui motivent  d’intervenir en nutrition durant  les 1000 premiers jours </vt:lpstr>
      <vt:lpstr>    Pourquoi intervenir pendant cette période ? 1) Pour sauver des vies et réduire les ISS !    </vt:lpstr>
      <vt:lpstr>Présentation PowerPoint</vt:lpstr>
      <vt:lpstr>    Pourquoi intervenir pendant cette période ? 2) Pour réduire les risques de MNT, d’obésité et d’ISS !     </vt:lpstr>
      <vt:lpstr>Présentation PowerPoint</vt:lpstr>
      <vt:lpstr>    Pourquoi intervenir pendant cette période ? 3) Pour réduire le fardeau sociétal et les ISS !     </vt:lpstr>
      <vt:lpstr>Et alors ?</vt:lpstr>
      <vt:lpstr>Et alors ?  Des problématiques de santé qui coexistent !</vt:lpstr>
      <vt:lpstr>Le double fardeau de la malnutrition </vt:lpstr>
      <vt:lpstr>La dénutrition</vt:lpstr>
      <vt:lpstr>La dénutrition</vt:lpstr>
      <vt:lpstr>Présentation PowerPoint</vt:lpstr>
      <vt:lpstr>Présentation PowerPoint</vt:lpstr>
      <vt:lpstr>Présentation PowerPoint</vt:lpstr>
      <vt:lpstr>Surpoids  (embonpoint et obésité)</vt:lpstr>
      <vt:lpstr>Présentation PowerPoint</vt:lpstr>
      <vt:lpstr>Présentation PowerPoint</vt:lpstr>
      <vt:lpstr>Présentation PowerPoint</vt:lpstr>
      <vt:lpstr>Présentation PowerPoint</vt:lpstr>
      <vt:lpstr>On fait donc face à plusieurs ISS</vt:lpstr>
      <vt:lpstr>Les déterminants sociaux  liés à la malnutrition </vt:lpstr>
      <vt:lpstr>Les déterminants sociaux de ces problématiques</vt:lpstr>
      <vt:lpstr>Présentation PowerPoint</vt:lpstr>
      <vt:lpstr>Présentation PowerPoint</vt:lpstr>
      <vt:lpstr>Principaux déterminants sociaux sur lesquels agir</vt:lpstr>
      <vt:lpstr>Guerre et conflits  et les 1000 premiers jours de vie</vt:lpstr>
      <vt:lpstr>Accès aux soins de santé et les 1000 premiers jours de vie; soins prénataux et postnataux (31)</vt:lpstr>
      <vt:lpstr>Accès aux soins de santé et les 1000 premiers jours de vie; soins prénataux et postnataux (58)</vt:lpstr>
      <vt:lpstr>Réseau de soutien et les 1000 premiers jours de vie</vt:lpstr>
      <vt:lpstr>Les avantages de l’allaitement exclusif </vt:lpstr>
      <vt:lpstr>Niveau de revenu du ménage et  les 1000 premiers jours de vie</vt:lpstr>
      <vt:lpstr>Présentation PowerPoint</vt:lpstr>
      <vt:lpstr>Insécurité alimentaire et  les 1000 premiers jours de vie</vt:lpstr>
      <vt:lpstr>Présentation PowerPoint</vt:lpstr>
      <vt:lpstr>L’insécurité alimentaire et  les 1000 premiers jours de vie (30,70,76-79)</vt:lpstr>
      <vt:lpstr>Niveau de scolarité de la mère et  les 1000 premiers jours de vie</vt:lpstr>
      <vt:lpstr>Présentation PowerPoint</vt:lpstr>
      <vt:lpstr> Âge de la mère lors de la grossesse et les 1000 premiers jours de vie (Adolescente vs Adulte) (84,85) </vt:lpstr>
      <vt:lpstr>Qu’est-ce qu’on peut faire ? </vt:lpstr>
      <vt:lpstr>La théorie: Les 1000 premiers jours de vie  et la promotion de la santé </vt:lpstr>
      <vt:lpstr>Le modèle pour structurer les actions « Double-duty actions for nutrition » (19)</vt:lpstr>
      <vt:lpstr>Présentation PowerPoint</vt:lpstr>
      <vt:lpstr>Pistes d’action (19) </vt:lpstr>
      <vt:lpstr>Présentation PowerPoint</vt:lpstr>
      <vt:lpstr>Système de santé (19,31,58,62)</vt:lpstr>
      <vt:lpstr>Politiques sociales (19,62,92,93)</vt:lpstr>
      <vt:lpstr>Politiques agroalimentaires (19)</vt:lpstr>
      <vt:lpstr>Politiques nationales portant sur le surpoids, MNT et la nutrition </vt:lpstr>
      <vt:lpstr>Pistes d’action (19) </vt:lpstr>
      <vt:lpstr>Programmes pour la nutrition maternelle  et les soins prénataux (19,31)</vt:lpstr>
      <vt:lpstr>Programmes pour la nutrition maternelle  et les soins prénataux</vt:lpstr>
      <vt:lpstr>Initiatives pour protéger, promouvoir et encourager l’allaitement exclusif pendant les 6ers mois et plus</vt:lpstr>
      <vt:lpstr> Conditions de succès pour promouvoir l’allaitement maternel  (97, Experts, communication personnelle, oct et nov 2019) </vt:lpstr>
      <vt:lpstr>Promotion d’une saine  alimentation chez les enfants </vt:lpstr>
      <vt:lpstr>L’alimentation chez les enfants de &gt; 6 mois (62,101, 102 et Experts, communication personnelle, oct et nov 2019)</vt:lpstr>
      <vt:lpstr>L’alimentation chez les enfants de &gt; 6 mois (62,101,102)</vt:lpstr>
      <vt:lpstr>Programmes et politiques dans les écoles </vt:lpstr>
      <vt:lpstr>Réglementation et  marketing alimentaire (19) </vt:lpstr>
      <vt:lpstr>Mais ne pas oublier</vt:lpstr>
      <vt:lpstr>Les exemples d’actions prometteuses </vt:lpstr>
      <vt:lpstr>Actions prometteuses</vt:lpstr>
      <vt:lpstr>Actions prometteuses ENRICH - Améliorer les services de nutrition pour améliorer la santé des mères et des enfants en Afrique et en Asie (108)</vt:lpstr>
      <vt:lpstr>Actions prometteuses Améliorer les systèmes de santé et la nutrition au Népal et au Vietnam (109) </vt:lpstr>
      <vt:lpstr>Actions prometteuses Initiative de Nutrition de l'Afrique australe (SANI) (110) </vt:lpstr>
      <vt:lpstr>Actions prometteuses Olo et 1000 jours pour savourer la vie (2)</vt:lpstr>
      <vt:lpstr>Présentation PowerPoint</vt:lpstr>
      <vt:lpstr>Questions pour orienter la réflexion</vt:lpstr>
      <vt:lpstr>La boîte à outils</vt:lpstr>
      <vt:lpstr>La boîte à outils</vt:lpstr>
      <vt:lpstr>Références</vt:lpstr>
      <vt:lpstr>Références</vt:lpstr>
      <vt:lpstr>Références</vt:lpstr>
      <vt:lpstr>Références</vt:lpstr>
      <vt:lpstr>Références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Mélanie Lacroix</dc:creator>
  <cp:lastModifiedBy>Sarah Chaput</cp:lastModifiedBy>
  <cp:revision>1384</cp:revision>
  <dcterms:created xsi:type="dcterms:W3CDTF">2019-10-09T18:33:29Z</dcterms:created>
  <dcterms:modified xsi:type="dcterms:W3CDTF">2020-05-19T14:42:18Z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0x0101001EFB1807FC05CD4AB2F2CD1747C35728</vt:lpwstr>
  </property>
</Properties>
</file>